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99" r:id="rId2"/>
    <p:sldId id="324" r:id="rId3"/>
    <p:sldId id="311" r:id="rId4"/>
    <p:sldId id="276" r:id="rId5"/>
    <p:sldId id="319" r:id="rId6"/>
    <p:sldId id="323" r:id="rId7"/>
    <p:sldId id="320" r:id="rId8"/>
    <p:sldId id="321" r:id="rId9"/>
    <p:sldId id="322" r:id="rId10"/>
    <p:sldId id="294" r:id="rId11"/>
    <p:sldId id="316" r:id="rId12"/>
    <p:sldId id="315" r:id="rId13"/>
    <p:sldId id="325" r:id="rId14"/>
    <p:sldId id="330" r:id="rId15"/>
    <p:sldId id="326" r:id="rId16"/>
    <p:sldId id="327" r:id="rId17"/>
    <p:sldId id="328" r:id="rId18"/>
    <p:sldId id="329" r:id="rId1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F1"/>
    <a:srgbClr val="FFE7EA"/>
    <a:srgbClr val="FFCDD4"/>
    <a:srgbClr val="FF9FAD"/>
    <a:srgbClr val="CC0C06"/>
    <a:srgbClr val="CC0000"/>
    <a:srgbClr val="FF2525"/>
    <a:srgbClr val="DA0000"/>
    <a:srgbClr val="FF5050"/>
    <a:srgbClr val="FD41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76" autoAdjust="0"/>
  </p:normalViewPr>
  <p:slideViewPr>
    <p:cSldViewPr>
      <p:cViewPr>
        <p:scale>
          <a:sx n="59" d="100"/>
          <a:sy n="59" d="100"/>
        </p:scale>
        <p:origin x="-1122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CD39D-3EC0-420F-A45D-14B71904AA90}" type="datetimeFigureOut">
              <a:rPr lang="es-EC" smtClean="0"/>
              <a:t>17/04/2015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62ECB-2687-4FD1-B231-AC7942B3DB6A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3628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6F91-E6F7-4322-97D7-84A518BA1A7B}" type="datetimeFigureOut">
              <a:rPr lang="es-EC" smtClean="0"/>
              <a:t>17/04/2015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551F-4849-4A0E-8230-AEF4B45F2D7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6335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6F91-E6F7-4322-97D7-84A518BA1A7B}" type="datetimeFigureOut">
              <a:rPr lang="es-EC" smtClean="0"/>
              <a:t>17/04/2015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551F-4849-4A0E-8230-AEF4B45F2D7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9244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6F91-E6F7-4322-97D7-84A518BA1A7B}" type="datetimeFigureOut">
              <a:rPr lang="es-EC" smtClean="0"/>
              <a:t>17/04/2015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551F-4849-4A0E-8230-AEF4B45F2D7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511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6F91-E6F7-4322-97D7-84A518BA1A7B}" type="datetimeFigureOut">
              <a:rPr lang="es-EC" smtClean="0"/>
              <a:t>17/04/2015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551F-4849-4A0E-8230-AEF4B45F2D7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2821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6F91-E6F7-4322-97D7-84A518BA1A7B}" type="datetimeFigureOut">
              <a:rPr lang="es-EC" smtClean="0"/>
              <a:t>17/04/2015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551F-4849-4A0E-8230-AEF4B45F2D7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5405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6F91-E6F7-4322-97D7-84A518BA1A7B}" type="datetimeFigureOut">
              <a:rPr lang="es-EC" smtClean="0"/>
              <a:t>17/04/2015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551F-4849-4A0E-8230-AEF4B45F2D7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2471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6F91-E6F7-4322-97D7-84A518BA1A7B}" type="datetimeFigureOut">
              <a:rPr lang="es-EC" smtClean="0"/>
              <a:t>17/04/2015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551F-4849-4A0E-8230-AEF4B45F2D7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4263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6F91-E6F7-4322-97D7-84A518BA1A7B}" type="datetimeFigureOut">
              <a:rPr lang="es-EC" smtClean="0"/>
              <a:t>17/04/2015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551F-4849-4A0E-8230-AEF4B45F2D7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1106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6F91-E6F7-4322-97D7-84A518BA1A7B}" type="datetimeFigureOut">
              <a:rPr lang="es-EC" smtClean="0"/>
              <a:t>17/04/2015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551F-4849-4A0E-8230-AEF4B45F2D7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1900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6F91-E6F7-4322-97D7-84A518BA1A7B}" type="datetimeFigureOut">
              <a:rPr lang="es-EC" smtClean="0"/>
              <a:t>17/04/2015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551F-4849-4A0E-8230-AEF4B45F2D7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7789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6F91-E6F7-4322-97D7-84A518BA1A7B}" type="datetimeFigureOut">
              <a:rPr lang="es-EC" smtClean="0"/>
              <a:t>17/04/2015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551F-4849-4A0E-8230-AEF4B45F2D7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2603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86F91-E6F7-4322-97D7-84A518BA1A7B}" type="datetimeFigureOut">
              <a:rPr lang="es-EC" smtClean="0"/>
              <a:t>17/04/2015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5551F-4849-4A0E-8230-AEF4B45F2D7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2910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contenido"/>
          <p:cNvSpPr txBox="1">
            <a:spLocks/>
          </p:cNvSpPr>
          <p:nvPr/>
        </p:nvSpPr>
        <p:spPr>
          <a:xfrm>
            <a:off x="1187624" y="3717032"/>
            <a:ext cx="7467600" cy="5095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EC" dirty="0" smtClean="0"/>
          </a:p>
        </p:txBody>
      </p:sp>
      <p:pic>
        <p:nvPicPr>
          <p:cNvPr id="1026" name="Picture 2" descr="C:\Users\eapenafiel\Desktop\fotos adulto mayor\port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24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899592" y="512676"/>
            <a:ext cx="7560840" cy="648072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6817" y="675093"/>
            <a:ext cx="7239000" cy="494928"/>
          </a:xfrm>
        </p:spPr>
        <p:txBody>
          <a:bodyPr>
            <a:normAutofit fontScale="90000"/>
          </a:bodyPr>
          <a:lstStyle/>
          <a:p>
            <a:r>
              <a:rPr lang="es-EC" sz="2900" b="1" dirty="0">
                <a:solidFill>
                  <a:schemeClr val="bg1"/>
                </a:solidFill>
              </a:rPr>
              <a:t>ATENCIÓN Y ASISTENCIA A GRUPOS PRIORITARIOS</a:t>
            </a:r>
            <a:r>
              <a:rPr lang="es-EC" sz="2900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es-EC" sz="2400" b="1" dirty="0">
                <a:effectLst/>
              </a:rPr>
              <a:t/>
            </a:r>
            <a:br>
              <a:rPr lang="es-EC" sz="2400" b="1" dirty="0">
                <a:effectLst/>
              </a:rPr>
            </a:br>
            <a:endParaRPr lang="es-EC" sz="2400" b="1" dirty="0"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112248" y="1556792"/>
            <a:ext cx="69161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C" b="1" dirty="0">
              <a:solidFill>
                <a:schemeClr val="dk1"/>
              </a:solidFill>
            </a:endParaRPr>
          </a:p>
          <a:p>
            <a:endParaRPr lang="es-EC" b="1" dirty="0"/>
          </a:p>
          <a:p>
            <a:endParaRPr lang="es-EC" b="1" dirty="0" smtClean="0"/>
          </a:p>
          <a:p>
            <a:endParaRPr lang="es-EC" b="1" dirty="0"/>
          </a:p>
          <a:p>
            <a:endParaRPr lang="es-EC" b="1" dirty="0" smtClean="0"/>
          </a:p>
          <a:p>
            <a:endParaRPr lang="es-EC" b="1" dirty="0"/>
          </a:p>
          <a:p>
            <a:endParaRPr lang="es-EC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755576" y="1340768"/>
            <a:ext cx="80648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OBJETIVO</a:t>
            </a:r>
            <a:r>
              <a:rPr lang="es-EC" sz="16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just"/>
            <a:r>
              <a:rPr lang="es-EC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Brindar </a:t>
            </a:r>
            <a:r>
              <a:rPr lang="es-EC" dirty="0">
                <a:latin typeface="Tahoma" pitchFamily="34" charset="0"/>
                <a:ea typeface="Tahoma" pitchFamily="34" charset="0"/>
                <a:cs typeface="Tahoma" pitchFamily="34" charset="0"/>
              </a:rPr>
              <a:t>apoyo social y atención prioritaria en salud, educación y bienestar social a personas de escasos recursos económicos y/o situación emergente especialmente a los grupos de atención prioritaria</a:t>
            </a:r>
            <a:r>
              <a:rPr lang="es-EC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/>
            <a:endParaRPr lang="es-EC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EC" sz="16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LINEAS DE ACCIÓN</a:t>
            </a:r>
            <a:r>
              <a:rPr lang="es-EC" sz="20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algn="just"/>
            <a:r>
              <a:rPr lang="es-EC" dirty="0">
                <a:latin typeface="Tahoma" pitchFamily="34" charset="0"/>
                <a:ea typeface="Tahoma" pitchFamily="34" charset="0"/>
                <a:cs typeface="Tahoma" pitchFamily="34" charset="0"/>
              </a:rPr>
              <a:t>UNIDADES MÉDICAS MÓVILES </a:t>
            </a:r>
            <a:endParaRPr lang="es-EC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EC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COLECTA SOLIDARIA</a:t>
            </a:r>
          </a:p>
          <a:p>
            <a:pPr algn="just"/>
            <a:r>
              <a:rPr lang="es-EC" sz="2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s-EC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NVERSIÓN 2014 -2015:</a:t>
            </a:r>
            <a:r>
              <a:rPr lang="es-EC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$28.215,78</a:t>
            </a:r>
            <a:r>
              <a:rPr lang="es-EC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dólares americanos</a:t>
            </a:r>
            <a:endParaRPr lang="es-EC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C:\Users\Administrador\Documents\FeRnANDa OfIcInA\FOTOS VARIAS\Varios Campañas\DSC029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040" y="4079979"/>
            <a:ext cx="1944216" cy="25922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75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535863" cy="648072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C" sz="2600" dirty="0" smtClean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r>
              <a:rPr lang="es-EC" sz="2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ATENCIÓN Y ASISTENCIA A GRUPOS </a:t>
            </a:r>
            <a:r>
              <a:rPr lang="es-EC" sz="2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PRIORITARIOS </a:t>
            </a:r>
            <a:endParaRPr lang="es-EC" sz="2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179512" y="1276560"/>
            <a:ext cx="4800600" cy="474472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C" sz="20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BENEFICIARIOS</a:t>
            </a:r>
          </a:p>
          <a:p>
            <a:pPr algn="just"/>
            <a:r>
              <a:rPr lang="es-EC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7.055 </a:t>
            </a:r>
            <a:r>
              <a:rPr lang="es-EC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personas atendidas en medicina </a:t>
            </a:r>
            <a:r>
              <a:rPr lang="es-EC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general y </a:t>
            </a:r>
            <a:r>
              <a:rPr lang="es-EC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servicio </a:t>
            </a:r>
            <a:r>
              <a:rPr lang="es-EC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odontológico a través de las </a:t>
            </a:r>
            <a:r>
              <a:rPr lang="es-EC" sz="2200" b="1" u="sng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Unidades Médicas Móviles</a:t>
            </a:r>
            <a:r>
              <a:rPr lang="es-EC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del cual el 10% son adultos mayores.</a:t>
            </a:r>
            <a:endParaRPr lang="es-EC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EC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es-EC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00 </a:t>
            </a:r>
            <a:r>
              <a:rPr lang="es-EC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personas que pertenecen a grupos de atención prioritaria del Cantón Cuenca con un servicio social de calidad en salud, educación, bienestar </a:t>
            </a:r>
            <a:r>
              <a:rPr lang="es-EC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social a través de </a:t>
            </a:r>
            <a:r>
              <a:rPr lang="es-EC" sz="2200" b="1" u="sng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Colecta Solidaria</a:t>
            </a:r>
            <a:r>
              <a:rPr lang="es-EC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del cual el 10% son personas adultos mayores</a:t>
            </a:r>
            <a:endParaRPr lang="es-EC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s-EC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C:\Users\Administrador\Documents\FeRnANDa OfIcInA\UNIDADES MEDICAS MOVILES\fotos movil\campaña molleturo movil\DSC00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2736"/>
            <a:ext cx="2232248" cy="297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dor\Documents\FeRnANDa OfIcInA\FOTOS VARIAS\Varios Campañas\DSC029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32" y="3706179"/>
            <a:ext cx="2340768" cy="31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48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899592" y="188640"/>
            <a:ext cx="7632848" cy="93610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2" name="11 Rectángulo"/>
          <p:cNvSpPr/>
          <p:nvPr/>
        </p:nvSpPr>
        <p:spPr>
          <a:xfrm>
            <a:off x="827584" y="225805"/>
            <a:ext cx="795378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500" b="1" dirty="0" smtClean="0">
                <a:solidFill>
                  <a:schemeClr val="bg1"/>
                </a:solidFill>
              </a:rPr>
              <a:t>ATENCIÓN Y ASISTENCIA SOCIAL A GRUPOS PRIORITARIOS</a:t>
            </a:r>
          </a:p>
          <a:p>
            <a:r>
              <a:rPr lang="es-EC" sz="2500" dirty="0" smtClean="0">
                <a:solidFill>
                  <a:schemeClr val="bg1"/>
                </a:solidFill>
              </a:rPr>
              <a:t>                            </a:t>
            </a:r>
            <a:r>
              <a:rPr lang="es-EC" sz="2500" b="1" dirty="0" smtClean="0">
                <a:solidFill>
                  <a:schemeClr val="bg1"/>
                </a:solidFill>
              </a:rPr>
              <a:t>UNIDADES MÉDICAS MÓVILES</a:t>
            </a:r>
            <a:endParaRPr lang="es-EC" sz="2500" b="1" dirty="0">
              <a:solidFill>
                <a:schemeClr val="bg1"/>
              </a:solidFill>
            </a:endParaRPr>
          </a:p>
        </p:txBody>
      </p:sp>
      <p:pic>
        <p:nvPicPr>
          <p:cNvPr id="5126" name="Picture 6" descr="C:\Users\Administrador\Documents\FeRnANDa OfIcInA\Consejo de Control y Transparencia social\Informe Rendición de Cuentas 2014\Fotos informe gestión ASM 2014\unidades médicas móviles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20901"/>
            <a:ext cx="3734010" cy="280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istrador\AppData\Local\Microsoft\Windows\Temporary Internet Files\Content.IE5\5NFQF0Z2\20141030_0824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93" y="1358314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dor\Documents\FeRnANDa OfIcInA\UNIDADES MEDICAS MOVILES\DISPENSARIOS MOVILES 2010\fotos MOVil\fotos moviles\DSC003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050" y="1295588"/>
            <a:ext cx="3819691" cy="286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dor\Documents\FeRnANDa OfIcInA\UNIDADES MEDICAS MOVILES\fotos movil\campaña molleturo movil\DSC000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10153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68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20080" y="273422"/>
            <a:ext cx="7884368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C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 coordinación y articulación con la Dirección de Desarrollo Social, se apoyo a población de </a:t>
            </a:r>
            <a:r>
              <a:rPr lang="es-EC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adult@s</a:t>
            </a:r>
            <a:r>
              <a:rPr lang="es-EC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mayores en los siguientes proyectos:</a:t>
            </a:r>
            <a:endParaRPr lang="es-EC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170406"/>
              </p:ext>
            </p:extLst>
          </p:nvPr>
        </p:nvGraphicFramePr>
        <p:xfrm>
          <a:off x="827584" y="1272297"/>
          <a:ext cx="7776864" cy="55921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3718"/>
                <a:gridCol w="2326632"/>
                <a:gridCol w="2866514"/>
              </a:tblGrid>
              <a:tr h="4298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PROYECTO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OBJETIVO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NUMERO DE BENEFICIARIOS/AS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344586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Convenio interinstitucional entre el </a:t>
                      </a:r>
                      <a:r>
                        <a:rPr lang="es-EC" sz="1400" u="none" strike="noStrike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Gad</a:t>
                      </a:r>
                      <a:r>
                        <a:rPr lang="es-EC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Municipal de Cuenca y el Centro de Apoyo Pedagógico y Nutricional de la Parroquia Santo Hermano Miguel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Atención en Salud y alimentación a adultos/as mayores en situación de riesgo a través del programa: CLUB DE LA SABIDURÍA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 </a:t>
                      </a:r>
                      <a:r>
                        <a:rPr lang="es-EC" sz="1400" u="none" strike="noStrike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adult@s</a:t>
                      </a:r>
                      <a:r>
                        <a:rPr lang="es-EC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mayores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56702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Convenio interinstitucional entre el </a:t>
                      </a:r>
                      <a:r>
                        <a:rPr lang="es-EC" sz="1400" u="none" strike="noStrike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Gad</a:t>
                      </a:r>
                      <a:r>
                        <a:rPr lang="es-EC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Municipal de Cuenca y la Parroquia Octavio Cordero Palacios "Envejecimiento digno con actividades que mejoren la calidad de vida y salud integral del adulto mayor"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Fortalecer espacios de encuentros recreativos y de esparcimiento para adultos/as mayores de la Parroquia Octavio Cordero Palacios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125 </a:t>
                      </a:r>
                      <a:r>
                        <a:rPr lang="es-EC" sz="1400" u="none" strike="noStrike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adult@s</a:t>
                      </a:r>
                      <a:r>
                        <a:rPr lang="es-EC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mayores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2214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Convenio de cooperación entre el GAD Municipal de Cuenca y el </a:t>
                      </a:r>
                      <a:r>
                        <a:rPr lang="es-EC" sz="1400" u="none" strike="noStrike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Funfación</a:t>
                      </a:r>
                      <a:r>
                        <a:rPr lang="es-EC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Hogar Cristo Rey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Proporcionar una atención integral de adult@s mayores rescatados en condiciones de indigencia mendicidad y abandono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115 adult@s mayores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2214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Convenio de cooperación interinstitucional entre el GAD Municipal Cuenca con la Fundación Hogar Jesús de </a:t>
                      </a:r>
                      <a:r>
                        <a:rPr lang="es-EC" sz="1400" u="none" strike="noStrike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Nazareth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Residencia y atención </a:t>
                      </a:r>
                      <a:r>
                        <a:rPr lang="es-EC" sz="1400" u="none" strike="noStrike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gerontogeriátrica</a:t>
                      </a:r>
                      <a:r>
                        <a:rPr lang="es-EC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durante todo el año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 adult@s mayores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32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260648"/>
            <a:ext cx="8208912" cy="92333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 coordinación y articulación con la Dirección Municipal de Educación, Cultura y Deportes la Municipalidad, ha ejecutado los siguientes proyectos:</a:t>
            </a:r>
            <a:endParaRPr lang="es-EC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92186"/>
              </p:ext>
            </p:extLst>
          </p:nvPr>
        </p:nvGraphicFramePr>
        <p:xfrm>
          <a:off x="107503" y="1196752"/>
          <a:ext cx="8928992" cy="4949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0046"/>
                <a:gridCol w="3364456"/>
                <a:gridCol w="2644490"/>
              </a:tblGrid>
              <a:tr h="79807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PROYECTO</a:t>
                      </a: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OBJETIVO</a:t>
                      </a: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NÚMERO DE BENEFICIARIOS</a:t>
                      </a:r>
                    </a:p>
                  </a:txBody>
                  <a:tcPr marL="9203" marR="9203" marT="9203" marB="0" anchor="ctr"/>
                </a:tc>
              </a:tr>
              <a:tr h="85576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Talleres de diversa índole</a:t>
                      </a: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Brindar a los adultos mayores talleres de diversa </a:t>
                      </a:r>
                      <a:r>
                        <a:rPr lang="es-EC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í</a:t>
                      </a:r>
                      <a:r>
                        <a:rPr lang="es-EC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ndole </a:t>
                      </a:r>
                      <a:r>
                        <a:rPr lang="es-EC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que por su naturaleza generen en ellos el uso de su tiempo libre de forma productiva</a:t>
                      </a: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 adultos mayores por taller</a:t>
                      </a:r>
                    </a:p>
                  </a:txBody>
                  <a:tcPr marL="9203" marR="9203" marT="9203" marB="0" anchor="ctr"/>
                </a:tc>
              </a:tr>
              <a:tr h="71023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Caminatas a Montes Sagrados de la Ciudad</a:t>
                      </a: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Generar caminatas a las montañas que </a:t>
                      </a:r>
                      <a:r>
                        <a:rPr lang="es-EC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rodean </a:t>
                      </a:r>
                      <a:r>
                        <a:rPr lang="es-EC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 ciudad como forma de aportar con el bienestar físico de las personas.</a:t>
                      </a: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kern="120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300 adultos mayores por taller</a:t>
                      </a:r>
                    </a:p>
                  </a:txBody>
                  <a:tcPr marL="9203" marR="9203" marT="9203" marB="0" anchor="ctr"/>
                </a:tc>
              </a:tr>
              <a:tr h="119422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Espacios para dictar inglés y participar de conversatorios en Centros Culturales para el adulto mayor extranjero de habla inglesa</a:t>
                      </a: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Dotar de espacios dentro de los Centros Culturales para que el adulto mayor de habla inglesa pueda dar clases de inglés a los niños del sector y a su vez para que practiquen el español mediante conversatorios.</a:t>
                      </a: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 adultos mayores </a:t>
                      </a:r>
                    </a:p>
                  </a:txBody>
                  <a:tcPr marL="9203" marR="9203" marT="9203" marB="0" anchor="ctr"/>
                </a:tc>
              </a:tr>
              <a:tr h="119422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Bailoterapia</a:t>
                      </a:r>
                      <a:endParaRPr lang="es-EC" sz="1400" u="none" strike="noStrike" kern="1200" dirty="0">
                        <a:solidFill>
                          <a:schemeClr val="dk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Promover la recreación y el buen uso del tiempo libre de los ciudadanos y ciudadanas dinamizando y democratizando la actividad deportiva y recreacional  en los barrios y parroquias  del cantón  Cuenca.</a:t>
                      </a: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 adultos mayores </a:t>
                      </a:r>
                    </a:p>
                  </a:txBody>
                  <a:tcPr marL="9203" marR="9203" marT="920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96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apenafiel\Desktop\fotos adulto mayor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83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apenafiel\Desktop\fotos adulto mayor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23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apenafiel\Desktop\fotos adulto mayor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96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apenafiel\Desktop\fotos adulto mayor\port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771280" y="5445224"/>
            <a:ext cx="37449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GRACIAS</a:t>
            </a:r>
            <a:endParaRPr lang="es-EC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51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772816"/>
            <a:ext cx="6552728" cy="35307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44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03592" y="633988"/>
            <a:ext cx="5952583" cy="388383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4400" dirty="0">
              <a:solidFill>
                <a:schemeClr val="bg1"/>
              </a:solidFill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249288" y="116632"/>
            <a:ext cx="7437512" cy="56048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C" dirty="0" smtClean="0"/>
              <a:t>ING. MARCELO CABRERA PALACIOS 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259632" y="692696"/>
            <a:ext cx="6171570" cy="4320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C" dirty="0" smtClean="0">
                <a:solidFill>
                  <a:schemeClr val="bg1"/>
                </a:solidFill>
              </a:rPr>
              <a:t>ALCALDE DE CUENCA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208856" y="1263283"/>
            <a:ext cx="7467600" cy="5095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C" dirty="0" smtClean="0">
                <a:solidFill>
                  <a:schemeClr val="tx1"/>
                </a:solidFill>
              </a:rPr>
              <a:t>LCDA. MIREYA VÉLEZ DE CABRERA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1249288" y="1772816"/>
            <a:ext cx="6171570" cy="4320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C" dirty="0" smtClean="0">
                <a:solidFill>
                  <a:schemeClr val="bg1"/>
                </a:solidFill>
              </a:rPr>
              <a:t>PRESIDENTA DE ACCION SOCIAL</a:t>
            </a:r>
          </a:p>
        </p:txBody>
      </p:sp>
      <p:pic>
        <p:nvPicPr>
          <p:cNvPr id="2050" name="Picture 2" descr="C:\Users\eapenafiel\Desktop\fotos adulto mayor\o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4" y="2239688"/>
            <a:ext cx="2868923" cy="450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apenafiel\Desktop\fotos adulto mayor\coll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39688"/>
            <a:ext cx="2664296" cy="450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93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89099" y="2027979"/>
            <a:ext cx="6552728" cy="35307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C" sz="2600" dirty="0" smtClean="0">
                <a:solidFill>
                  <a:schemeClr val="bg1"/>
                </a:solidFill>
              </a:rPr>
              <a:t>       MISIÓN</a:t>
            </a:r>
            <a:endParaRPr lang="es-EC" sz="2600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08571" y="332656"/>
            <a:ext cx="6552728" cy="35307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4400" dirty="0">
              <a:solidFill>
                <a:schemeClr val="bg1"/>
              </a:solidFill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708054" y="685383"/>
            <a:ext cx="7212081" cy="123144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6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 una </a:t>
            </a:r>
            <a:r>
              <a:rPr lang="es-EC" sz="6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institución pionera de servicio social, cálido, eficiente, solidario e inclusivo con personas comprometidas en el apoyo a los grupos de atención prioritaria en la restitución de sus </a:t>
            </a:r>
            <a:r>
              <a:rPr lang="es-EC" sz="6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derechos.</a:t>
            </a:r>
            <a:endParaRPr lang="es-EC" sz="6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s-EC" sz="50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s-EC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s-EC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467544" y="4149080"/>
            <a:ext cx="7236568" cy="24482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buFont typeface="Wingdings" pitchFamily="2" charset="2"/>
              <a:buChar char="v"/>
            </a:pPr>
            <a:r>
              <a:rPr lang="es-EC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Apoyar </a:t>
            </a:r>
            <a:r>
              <a:rPr lang="es-EC" sz="19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manera especializada a los grupos de atención prioritaria, en especial a niños, </a:t>
            </a:r>
            <a:r>
              <a:rPr lang="es-EC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niñas, adolescentes y adultos mayores dentro </a:t>
            </a:r>
            <a:r>
              <a:rPr lang="es-EC" sz="19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del Cantón</a:t>
            </a:r>
            <a:r>
              <a:rPr lang="es-EC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algn="just">
              <a:buFont typeface="Wingdings" pitchFamily="2" charset="2"/>
              <a:buChar char="v"/>
            </a:pPr>
            <a:r>
              <a:rPr lang="es-EC" sz="19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Mejorar la gestión en la prestación de servicios sociales con un equipo de trabajo idóneo.</a:t>
            </a:r>
          </a:p>
          <a:p>
            <a:pPr marL="0" algn="just">
              <a:buFont typeface="Wingdings" pitchFamily="2" charset="2"/>
              <a:buChar char="v"/>
            </a:pPr>
            <a:r>
              <a:rPr lang="es-EC" sz="19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Generar recursos para la ejecución y sostenibilidad de proyectos sociales en el Cantón.</a:t>
            </a:r>
          </a:p>
          <a:p>
            <a:pPr marL="0" algn="just">
              <a:buFont typeface="Wingdings" pitchFamily="2" charset="2"/>
              <a:buChar char="v"/>
            </a:pPr>
            <a:r>
              <a:rPr lang="es-EC" sz="19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Los </a:t>
            </a:r>
            <a:r>
              <a:rPr lang="es-EC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ciudadanos </a:t>
            </a:r>
            <a:r>
              <a:rPr lang="es-EC" sz="19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Cuenca tienen un posicionamiento de Acción Social como “Atención a grupos prioritarios”</a:t>
            </a:r>
          </a:p>
          <a:p>
            <a:pPr marL="0" algn="just">
              <a:buFont typeface="Wingdings" pitchFamily="2" charset="2"/>
              <a:buChar char="v"/>
            </a:pPr>
            <a:endParaRPr lang="es-EC" sz="19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es-EC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C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endParaRPr lang="es-EC" dirty="0">
              <a:solidFill>
                <a:srgbClr val="C00000"/>
              </a:solidFill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826592" y="332656"/>
            <a:ext cx="6244823" cy="4320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dirty="0" smtClean="0">
                <a:solidFill>
                  <a:schemeClr val="bg1"/>
                </a:solidFill>
              </a:rPr>
              <a:t>VISIÓN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64865" y="2381054"/>
            <a:ext cx="8139583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s-EC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Contribuir a </a:t>
            </a:r>
            <a:r>
              <a:rPr lang="es-EC" dirty="0">
                <a:latin typeface="Tahoma" pitchFamily="34" charset="0"/>
                <a:ea typeface="Tahoma" pitchFamily="34" charset="0"/>
                <a:cs typeface="Tahoma" pitchFamily="34" charset="0"/>
              </a:rPr>
              <a:t>mejorar la calidad de vida mediante la intervención social directa e indirecta a través de la gestión de programas, proyectos y actividades equitativas, inclusivas, sostenibles y solidarias, además de la cooperación y coordinación interinstitucional.</a:t>
            </a:r>
          </a:p>
          <a:p>
            <a:pPr algn="just"/>
            <a:endParaRPr lang="es-EC" b="1" dirty="0"/>
          </a:p>
        </p:txBody>
      </p:sp>
      <p:sp>
        <p:nvSpPr>
          <p:cNvPr id="13" name="12 Rectángulo"/>
          <p:cNvSpPr/>
          <p:nvPr/>
        </p:nvSpPr>
        <p:spPr>
          <a:xfrm>
            <a:off x="408571" y="3717032"/>
            <a:ext cx="6552728" cy="35307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600" dirty="0" smtClean="0">
                <a:solidFill>
                  <a:schemeClr val="bg1"/>
                </a:solidFill>
              </a:rPr>
              <a:t>OBJETIVOS ESTRATÉGICOS</a:t>
            </a:r>
            <a:endParaRPr lang="es-EC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2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0" grpId="0"/>
      <p:bldP spid="12" grpId="0"/>
      <p:bldP spid="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338328"/>
            <a:ext cx="8219256" cy="10024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bg1"/>
                </a:solidFill>
              </a:rPr>
              <a:t>ANTECEDENTES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02595" y="548680"/>
            <a:ext cx="6912768" cy="137163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500" dirty="0" smtClean="0">
              <a:solidFill>
                <a:schemeClr val="bg1"/>
              </a:solidFill>
            </a:endParaRPr>
          </a:p>
          <a:p>
            <a:pPr algn="ctr"/>
            <a:r>
              <a:rPr lang="es-EC" sz="29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PROYECTOS Y SERVICIOS SOCIALES ENFOCADOS A LA ATENCIÓN DEL ADULT@ MAYOR</a:t>
            </a:r>
          </a:p>
          <a:p>
            <a:pPr algn="ctr"/>
            <a:endParaRPr lang="es-EC" sz="3400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94583" y="2190688"/>
            <a:ext cx="712879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C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Programa de Atención </a:t>
            </a:r>
            <a:r>
              <a:rPr lang="es-EC" sz="2500" dirty="0">
                <a:latin typeface="Tahoma" pitchFamily="34" charset="0"/>
                <a:ea typeface="Tahoma" pitchFamily="34" charset="0"/>
                <a:cs typeface="Tahoma" pitchFamily="34" charset="0"/>
              </a:rPr>
              <a:t>y Asistencia Social a Grupos de Atención </a:t>
            </a:r>
            <a:r>
              <a:rPr lang="es-EC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Prioritaria denominado “Colecta Solidaria” y Unidades Médicas Móviles.</a:t>
            </a:r>
            <a:endParaRPr lang="es-EC" sz="2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C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Centro Municipal para un envejecimiento activo – GEROSOL “Hogar de los Abuelos”.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C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Tarjeta Solidaria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C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Unidades Médicas Móviles</a:t>
            </a:r>
            <a:endParaRPr lang="es-EC" sz="2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4261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827584" y="188640"/>
            <a:ext cx="7895903" cy="93610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s-EC" sz="2800" dirty="0" smtClean="0">
                <a:ln w="12700"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br>
              <a:rPr lang="es-EC" sz="2800" dirty="0" smtClean="0">
                <a:ln w="12700"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s-EC" sz="2800" dirty="0" smtClean="0">
                <a:solidFill>
                  <a:schemeClr val="bg1"/>
                </a:solidFill>
              </a:rPr>
              <a:t>Centro </a:t>
            </a:r>
            <a:r>
              <a:rPr lang="es-EC" sz="2800" dirty="0">
                <a:solidFill>
                  <a:schemeClr val="bg1"/>
                </a:solidFill>
              </a:rPr>
              <a:t>Municipal para un </a:t>
            </a:r>
            <a:r>
              <a:rPr lang="es-EC" sz="2800" dirty="0" smtClean="0">
                <a:solidFill>
                  <a:schemeClr val="bg1"/>
                </a:solidFill>
              </a:rPr>
              <a:t>Envejecimiento Activo </a:t>
            </a:r>
            <a:r>
              <a:rPr lang="es-EC" sz="2800" dirty="0">
                <a:solidFill>
                  <a:schemeClr val="bg1"/>
                </a:solidFill>
              </a:rPr>
              <a:t>– GEROSOL </a:t>
            </a:r>
            <a:r>
              <a:rPr lang="es-EC" sz="2800" dirty="0" smtClean="0">
                <a:solidFill>
                  <a:schemeClr val="bg1"/>
                </a:solidFill>
              </a:rPr>
              <a:t>“Hogar </a:t>
            </a:r>
            <a:r>
              <a:rPr lang="es-EC" sz="2800" dirty="0">
                <a:solidFill>
                  <a:schemeClr val="bg1"/>
                </a:solidFill>
              </a:rPr>
              <a:t>de los </a:t>
            </a:r>
            <a:r>
              <a:rPr lang="es-EC" sz="2800" dirty="0" err="1" smtClean="0">
                <a:solidFill>
                  <a:schemeClr val="bg1"/>
                </a:solidFill>
              </a:rPr>
              <a:t>Abuel@s</a:t>
            </a:r>
            <a:r>
              <a:rPr lang="es-EC" sz="2800" dirty="0" smtClean="0">
                <a:solidFill>
                  <a:schemeClr val="bg1"/>
                </a:solidFill>
              </a:rPr>
              <a:t>”</a:t>
            </a:r>
            <a:r>
              <a:rPr lang="es-EC" sz="2800" dirty="0"/>
              <a:t/>
            </a:r>
            <a:br>
              <a:rPr lang="es-EC" sz="2800" dirty="0"/>
            </a:br>
            <a:endParaRPr lang="es-EC" sz="2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179512" y="1196751"/>
            <a:ext cx="4824536" cy="4965319"/>
          </a:xfrm>
        </p:spPr>
        <p:txBody>
          <a:bodyPr>
            <a:normAutofit/>
          </a:bodyPr>
          <a:lstStyle/>
          <a:p>
            <a:pPr algn="just"/>
            <a:r>
              <a:rPr lang="es-EC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La Administración Municipal consciente de la problemática por la que atraviesa la población adulta mayor del cantón por un lado, y por otro,   la falta de centros  públicos de atención diurna,   pone a disposición un Centro Municipal de cuidado diario para personas adultas mayores que se valgan por sí mismos, con la finalidad de contribuir a  un envejecimiento activo y saludable, brindándoles  un servicio integral que repercuta en su  bienestar físico, psicológico y social</a:t>
            </a:r>
            <a:r>
              <a:rPr lang="es-EC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indent="0" algn="just">
              <a:buNone/>
            </a:pPr>
            <a:endParaRPr lang="es-EC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EC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INVERSION: </a:t>
            </a:r>
            <a:r>
              <a:rPr lang="es-EC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$249.046,00 dólares (período 2014-2015)</a:t>
            </a:r>
            <a:endParaRPr lang="es-EC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>
          <a:xfrm>
            <a:off x="5148064" y="1124744"/>
            <a:ext cx="3816424" cy="5400599"/>
          </a:xfrm>
        </p:spPr>
        <p:txBody>
          <a:bodyPr/>
          <a:lstStyle/>
          <a:p>
            <a:endParaRPr lang="es-EC" dirty="0"/>
          </a:p>
        </p:txBody>
      </p:sp>
      <p:pic>
        <p:nvPicPr>
          <p:cNvPr id="4098" name="Picture 2" descr="C:\Users\Administrador\AppData\Local\Microsoft\Windows\Temporary Internet Files\Content.IE5\GNWY2CUU\DSC_29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169" y="1524526"/>
            <a:ext cx="3858327" cy="258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dor\AppData\Local\Microsoft\Windows\Temporary Internet Files\Content.IE5\4BKP482L\20150410_1314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21088"/>
            <a:ext cx="3888432" cy="23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8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116205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s-EC" sz="2800" dirty="0" smtClean="0">
                <a:ln w="12700"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br>
              <a:rPr lang="es-EC" sz="2800" dirty="0" smtClean="0">
                <a:ln w="12700"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s-EC" sz="2800" dirty="0" smtClean="0">
                <a:solidFill>
                  <a:schemeClr val="bg1"/>
                </a:solidFill>
              </a:rPr>
              <a:t>Centro </a:t>
            </a:r>
            <a:r>
              <a:rPr lang="es-EC" sz="2800" dirty="0">
                <a:solidFill>
                  <a:schemeClr val="bg1"/>
                </a:solidFill>
              </a:rPr>
              <a:t>Municipal para un </a:t>
            </a:r>
            <a:r>
              <a:rPr lang="es-EC" sz="2800" dirty="0" smtClean="0">
                <a:solidFill>
                  <a:schemeClr val="bg1"/>
                </a:solidFill>
              </a:rPr>
              <a:t>Envejecimiento Activo </a:t>
            </a:r>
            <a:r>
              <a:rPr lang="es-EC" sz="2800" dirty="0">
                <a:solidFill>
                  <a:schemeClr val="bg1"/>
                </a:solidFill>
              </a:rPr>
              <a:t>– GEROSOL </a:t>
            </a:r>
            <a:r>
              <a:rPr lang="es-EC" sz="2800" dirty="0" smtClean="0">
                <a:solidFill>
                  <a:schemeClr val="bg1"/>
                </a:solidFill>
              </a:rPr>
              <a:t>“Hogar </a:t>
            </a:r>
            <a:r>
              <a:rPr lang="es-EC" sz="2800" dirty="0">
                <a:solidFill>
                  <a:schemeClr val="bg1"/>
                </a:solidFill>
              </a:rPr>
              <a:t>de los Abuelos</a:t>
            </a:r>
            <a:r>
              <a:rPr lang="es-EC" sz="2800" dirty="0" smtClean="0">
                <a:solidFill>
                  <a:schemeClr val="bg1"/>
                </a:solidFill>
              </a:rPr>
              <a:t>”</a:t>
            </a:r>
            <a:r>
              <a:rPr lang="es-EC" sz="2800" dirty="0"/>
              <a:t/>
            </a:r>
            <a:br>
              <a:rPr lang="es-EC" sz="2800" dirty="0"/>
            </a:br>
            <a:endParaRPr lang="es-EC" sz="2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C:\Users\Administrador\AppData\Local\Microsoft\Windows\Temporary Internet Files\Content.IE5\RYV0Z554\20150406_0914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032448" cy="241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istrador\AppData\Local\Microsoft\Windows\Temporary Internet Files\Content.IE5\Y5HR12DY\20150327_1422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032448" cy="241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istrador\AppData\Local\Microsoft\Windows\Temporary Internet Files\Content.IE5\5P5NKF7X\20150402_1008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90470"/>
            <a:ext cx="4032448" cy="241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istrador\AppData\Local\Microsoft\Windows\Temporary Internet Files\Content.IE5\WE89CXJM\20150326_1518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172" y="4177706"/>
            <a:ext cx="4080284" cy="244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22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s-EC" sz="3600" dirty="0">
                <a:solidFill>
                  <a:schemeClr val="bg1"/>
                </a:solidFill>
              </a:rPr>
              <a:t>Centro Municipal para un Envejecimiento Activo – GEROSOL </a:t>
            </a:r>
            <a:r>
              <a:rPr lang="es-EC" sz="3600" dirty="0" smtClean="0">
                <a:solidFill>
                  <a:schemeClr val="bg1"/>
                </a:solidFill>
              </a:rPr>
              <a:t>“Hogar </a:t>
            </a:r>
            <a:r>
              <a:rPr lang="es-EC" sz="3600" dirty="0">
                <a:solidFill>
                  <a:schemeClr val="bg1"/>
                </a:solidFill>
              </a:rPr>
              <a:t>de los Abuelos”</a:t>
            </a:r>
            <a:endParaRPr lang="es-EC" sz="2500" dirty="0" smtClean="0">
              <a:solidFill>
                <a:schemeClr val="bg1"/>
              </a:solidFill>
            </a:endParaRPr>
          </a:p>
        </p:txBody>
      </p:sp>
      <p:sp>
        <p:nvSpPr>
          <p:cNvPr id="10" name="5 Marcador de contenido"/>
          <p:cNvSpPr txBox="1">
            <a:spLocks/>
          </p:cNvSpPr>
          <p:nvPr/>
        </p:nvSpPr>
        <p:spPr>
          <a:xfrm>
            <a:off x="4785229" y="4085456"/>
            <a:ext cx="4041775" cy="2397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C" dirty="0"/>
          </a:p>
        </p:txBody>
      </p:sp>
      <p:sp>
        <p:nvSpPr>
          <p:cNvPr id="2" name="1 Rectángulo redondeado"/>
          <p:cNvSpPr/>
          <p:nvPr/>
        </p:nvSpPr>
        <p:spPr>
          <a:xfrm>
            <a:off x="444579" y="1484784"/>
            <a:ext cx="3983405" cy="2304256"/>
          </a:xfrm>
          <a:prstGeom prst="roundRect">
            <a:avLst/>
          </a:prstGeom>
          <a:solidFill>
            <a:srgbClr val="CC0C06">
              <a:alpha val="9000"/>
            </a:srgb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C" sz="1700" b="1" dirty="0" smtClean="0">
              <a:solidFill>
                <a:schemeClr val="tx1"/>
              </a:solidFill>
            </a:endParaRPr>
          </a:p>
          <a:p>
            <a:pPr algn="ctr"/>
            <a:r>
              <a:rPr lang="es-EC" sz="1700" b="1" dirty="0" smtClean="0">
                <a:solidFill>
                  <a:schemeClr val="tx1"/>
                </a:solidFill>
              </a:rPr>
              <a:t>REQUISITOS</a:t>
            </a:r>
            <a:endParaRPr lang="es-EC" sz="1700" dirty="0">
              <a:solidFill>
                <a:schemeClr val="tx1"/>
              </a:solidFill>
            </a:endParaRPr>
          </a:p>
          <a:p>
            <a:r>
              <a:rPr lang="es-EC" sz="1700" dirty="0">
                <a:solidFill>
                  <a:schemeClr val="tx1"/>
                </a:solidFill>
              </a:rPr>
              <a:t>Tener 65 años edad en adelante</a:t>
            </a:r>
          </a:p>
          <a:p>
            <a:r>
              <a:rPr lang="es-EC" sz="1700" dirty="0">
                <a:solidFill>
                  <a:schemeClr val="tx1"/>
                </a:solidFill>
              </a:rPr>
              <a:t>Personas Adultas Mayores  que se valgan por sí mismos (independientes)</a:t>
            </a:r>
          </a:p>
          <a:p>
            <a:r>
              <a:rPr lang="es-EC" sz="1700" dirty="0" smtClean="0">
                <a:solidFill>
                  <a:schemeClr val="tx1"/>
                </a:solidFill>
              </a:rPr>
              <a:t>Población adulta mayor </a:t>
            </a:r>
            <a:r>
              <a:rPr lang="es-EC" sz="1700" dirty="0">
                <a:solidFill>
                  <a:schemeClr val="tx1"/>
                </a:solidFill>
              </a:rPr>
              <a:t>que viven solos o con otros adultos/as mayores</a:t>
            </a:r>
          </a:p>
          <a:p>
            <a:r>
              <a:rPr lang="es-EC" sz="1700" dirty="0">
                <a:solidFill>
                  <a:schemeClr val="tx1"/>
                </a:solidFill>
              </a:rPr>
              <a:t>Copia de Cédula de identidad</a:t>
            </a:r>
          </a:p>
          <a:p>
            <a:r>
              <a:rPr lang="es-EC" sz="1700" dirty="0">
                <a:solidFill>
                  <a:schemeClr val="tx1"/>
                </a:solidFill>
              </a:rPr>
              <a:t>Certificado médico </a:t>
            </a:r>
          </a:p>
          <a:p>
            <a:pPr algn="ctr"/>
            <a:endParaRPr lang="es-EC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4611413" y="1484784"/>
            <a:ext cx="3983405" cy="2304256"/>
          </a:xfrm>
          <a:prstGeom prst="roundRect">
            <a:avLst/>
          </a:prstGeom>
          <a:solidFill>
            <a:srgbClr val="CC0C06">
              <a:alpha val="9000"/>
            </a:srgb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TALLERES</a:t>
            </a:r>
          </a:p>
          <a:p>
            <a:pPr lvl="0"/>
            <a:endParaRPr lang="es-EC" sz="1600" dirty="0" smtClean="0">
              <a:solidFill>
                <a:schemeClr val="tx1"/>
              </a:solidFill>
            </a:endParaRPr>
          </a:p>
          <a:p>
            <a:pPr lvl="0"/>
            <a:r>
              <a:rPr lang="es-EC" sz="1600" dirty="0" smtClean="0">
                <a:solidFill>
                  <a:schemeClr val="tx1"/>
                </a:solidFill>
              </a:rPr>
              <a:t>Memoria</a:t>
            </a:r>
            <a:r>
              <a:rPr lang="es-EC" sz="1600" dirty="0">
                <a:solidFill>
                  <a:schemeClr val="tx1"/>
                </a:solidFill>
              </a:rPr>
              <a:t>		Yoga</a:t>
            </a:r>
          </a:p>
          <a:p>
            <a:pPr lvl="0"/>
            <a:r>
              <a:rPr lang="es-EC" sz="1600" dirty="0">
                <a:solidFill>
                  <a:schemeClr val="tx1"/>
                </a:solidFill>
              </a:rPr>
              <a:t>Lectura		Video</a:t>
            </a:r>
          </a:p>
          <a:p>
            <a:pPr lvl="0"/>
            <a:r>
              <a:rPr lang="es-EC" sz="1600" dirty="0">
                <a:solidFill>
                  <a:schemeClr val="tx1"/>
                </a:solidFill>
              </a:rPr>
              <a:t>Música		Pintura</a:t>
            </a:r>
          </a:p>
          <a:p>
            <a:pPr lvl="0"/>
            <a:r>
              <a:rPr lang="es-EC" sz="1600" dirty="0">
                <a:solidFill>
                  <a:schemeClr val="tx1"/>
                </a:solidFill>
              </a:rPr>
              <a:t>Jardinería		Gastronomía</a:t>
            </a:r>
          </a:p>
          <a:p>
            <a:pPr lvl="0"/>
            <a:r>
              <a:rPr lang="es-EC" sz="1600" dirty="0">
                <a:solidFill>
                  <a:schemeClr val="tx1"/>
                </a:solidFill>
              </a:rPr>
              <a:t>Otros</a:t>
            </a:r>
          </a:p>
          <a:p>
            <a:pPr algn="ctr"/>
            <a:endParaRPr lang="es-EC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444578" y="4085456"/>
            <a:ext cx="3983405" cy="2304256"/>
          </a:xfrm>
          <a:prstGeom prst="roundRect">
            <a:avLst/>
          </a:prstGeom>
          <a:solidFill>
            <a:srgbClr val="CC0C06">
              <a:alpha val="9000"/>
            </a:srgb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7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s-EC" sz="1700" b="1" dirty="0" smtClean="0">
                <a:solidFill>
                  <a:schemeClr val="bg2">
                    <a:lumMod val="10000"/>
                  </a:schemeClr>
                </a:solidFill>
              </a:rPr>
              <a:t>SERVICIOS </a:t>
            </a:r>
            <a:r>
              <a:rPr lang="es-EC" sz="1700" b="1" dirty="0">
                <a:solidFill>
                  <a:schemeClr val="bg2">
                    <a:lumMod val="10000"/>
                  </a:schemeClr>
                </a:solidFill>
              </a:rPr>
              <a:t>QUE SE OFRECEN</a:t>
            </a:r>
          </a:p>
          <a:p>
            <a:pPr lvl="0"/>
            <a:r>
              <a:rPr lang="es-EC" sz="1700" dirty="0">
                <a:solidFill>
                  <a:schemeClr val="bg2">
                    <a:lumMod val="10000"/>
                  </a:schemeClr>
                </a:solidFill>
              </a:rPr>
              <a:t>Capacidad para 40 adultos mayores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700" dirty="0">
                <a:solidFill>
                  <a:schemeClr val="bg2">
                    <a:lumMod val="10000"/>
                  </a:schemeClr>
                </a:solidFill>
              </a:rPr>
              <a:t>Médica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700" dirty="0">
                <a:solidFill>
                  <a:schemeClr val="bg2">
                    <a:lumMod val="10000"/>
                  </a:schemeClr>
                </a:solidFill>
              </a:rPr>
              <a:t>Psicológica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700" dirty="0">
                <a:solidFill>
                  <a:schemeClr val="bg2">
                    <a:lumMod val="10000"/>
                  </a:schemeClr>
                </a:solidFill>
              </a:rPr>
              <a:t>Recreación Física: </a:t>
            </a:r>
            <a:r>
              <a:rPr lang="es-EC" sz="1700" dirty="0" err="1">
                <a:solidFill>
                  <a:schemeClr val="bg2">
                    <a:lumMod val="10000"/>
                  </a:schemeClr>
                </a:solidFill>
              </a:rPr>
              <a:t>Bailoterapia</a:t>
            </a:r>
            <a:r>
              <a:rPr lang="es-EC" sz="1700" dirty="0">
                <a:solidFill>
                  <a:schemeClr val="bg2">
                    <a:lumMod val="10000"/>
                  </a:schemeClr>
                </a:solidFill>
              </a:rPr>
              <a:t>, Caminatas,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700" dirty="0">
                <a:solidFill>
                  <a:schemeClr val="bg2">
                    <a:lumMod val="10000"/>
                  </a:schemeClr>
                </a:solidFill>
              </a:rPr>
              <a:t>Ocupacional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700" dirty="0">
                <a:solidFill>
                  <a:schemeClr val="bg2">
                    <a:lumMod val="10000"/>
                  </a:schemeClr>
                </a:solidFill>
              </a:rPr>
              <a:t>Socio-Familiar</a:t>
            </a:r>
          </a:p>
          <a:p>
            <a:pPr algn="ctr"/>
            <a:endParaRPr lang="es-EC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4763525" y="4085456"/>
            <a:ext cx="3983405" cy="2304256"/>
          </a:xfrm>
          <a:prstGeom prst="roundRect">
            <a:avLst/>
          </a:prstGeom>
          <a:solidFill>
            <a:srgbClr val="CC0C06">
              <a:alpha val="9000"/>
            </a:srgb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  <a:r>
              <a:rPr lang="es-EC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IRECCION</a:t>
            </a:r>
            <a:endParaRPr lang="es-EC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s-EC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LOS FRESNOS 2-87 Y LOS ALISOS</a:t>
            </a:r>
          </a:p>
          <a:p>
            <a:r>
              <a:rPr lang="es-EC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TELEFONO: 2816570</a:t>
            </a:r>
          </a:p>
          <a:p>
            <a:r>
              <a:rPr lang="es-EC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HORARIO DE ATENCION: 8H00-17H00</a:t>
            </a:r>
          </a:p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080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6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2067835" y="260648"/>
            <a:ext cx="4824535" cy="72008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s-EC" sz="3300" dirty="0" smtClean="0">
                <a:ln w="12700"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br>
              <a:rPr lang="es-EC" sz="3300" dirty="0" smtClean="0">
                <a:ln w="12700"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s-EC" sz="3900" dirty="0" smtClean="0">
                <a:solidFill>
                  <a:schemeClr val="bg1"/>
                </a:solidFill>
              </a:rPr>
              <a:t>Tarjeta Solidaria</a:t>
            </a:r>
            <a:r>
              <a:rPr lang="es-EC" sz="2800" dirty="0"/>
              <a:t/>
            </a:r>
            <a:br>
              <a:rPr lang="es-EC" sz="2800" dirty="0"/>
            </a:br>
            <a:endParaRPr lang="es-EC" sz="2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251520" y="2132856"/>
            <a:ext cx="4181618" cy="151216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C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Ofrecer a la Población Adulta Mayor del cantón Cuenca una tarjeta solidaria  de descuento, con una amplia gama de servicios necesarios para el buen vivir con el apoyo de la empresa </a:t>
            </a:r>
            <a:r>
              <a:rPr lang="es-EC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privada.</a:t>
            </a:r>
          </a:p>
          <a:p>
            <a:pPr marL="0" indent="0" algn="just">
              <a:buNone/>
            </a:pPr>
            <a:endParaRPr lang="es-EC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s-EC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s-EC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s-EC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s-EC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s-EC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s-EC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1 Proceso"/>
          <p:cNvSpPr/>
          <p:nvPr/>
        </p:nvSpPr>
        <p:spPr>
          <a:xfrm>
            <a:off x="539552" y="1268760"/>
            <a:ext cx="1548172" cy="576064"/>
          </a:xfrm>
          <a:prstGeom prst="flowChartProcess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200" b="1" dirty="0" smtClean="0"/>
              <a:t>OBJETIVO</a:t>
            </a:r>
            <a:endParaRPr lang="es-EC" sz="2200" b="1" dirty="0"/>
          </a:p>
        </p:txBody>
      </p:sp>
      <p:pic>
        <p:nvPicPr>
          <p:cNvPr id="6146" name="Picture 2" descr="C:\Users\Administrador\AppData\Local\Microsoft\Windows\Temporary Internet Files\Content.IE5\5NFQF0Z2\20150211_105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istrador\AppData\Local\Microsoft\Windows\Temporary Internet Files\Content.IE5\G66EV8MX\20150211_1055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49" y="3861048"/>
            <a:ext cx="3443875" cy="258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7 Marcador de contenido"/>
          <p:cNvSpPr txBox="1">
            <a:spLocks/>
          </p:cNvSpPr>
          <p:nvPr/>
        </p:nvSpPr>
        <p:spPr>
          <a:xfrm>
            <a:off x="206224" y="4653136"/>
            <a:ext cx="4312096" cy="121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INVERSION: </a:t>
            </a:r>
            <a:r>
              <a:rPr lang="es-EC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$</a:t>
            </a:r>
            <a:r>
              <a:rPr lang="es-EC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20.000,00 </a:t>
            </a:r>
            <a:r>
              <a:rPr lang="es-EC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dólares (período </a:t>
            </a:r>
            <a:r>
              <a:rPr lang="es-EC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2014-2015) en alianza estratégica con FARMASOL EP.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EC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EC" b="1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es-EC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es-EC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es-EC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es-EC" dirty="0"/>
          </a:p>
        </p:txBody>
      </p:sp>
      <p:sp>
        <p:nvSpPr>
          <p:cNvPr id="14" name="7 Marcador de contenido"/>
          <p:cNvSpPr txBox="1">
            <a:spLocks/>
          </p:cNvSpPr>
          <p:nvPr/>
        </p:nvSpPr>
        <p:spPr>
          <a:xfrm>
            <a:off x="238126" y="3573016"/>
            <a:ext cx="4181618" cy="969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s-EC" sz="3100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C" sz="4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BENEFICIARIOS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C" sz="4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2000 adultos mayores que cuentan con la tarjeta solidaria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EC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EC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es-EC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es-EC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es-EC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867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p"/>
      <p:bldP spid="2" grpId="0" animBg="1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83568" y="2138137"/>
            <a:ext cx="3957836" cy="420645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C" dirty="0">
                <a:latin typeface="Tahoma" pitchFamily="34" charset="0"/>
                <a:ea typeface="Tahoma" pitchFamily="34" charset="0"/>
                <a:cs typeface="Tahoma" pitchFamily="34" charset="0"/>
              </a:rPr>
              <a:t>Entrega de una tarjeta corporativa de descuentos en:                                           </a:t>
            </a:r>
            <a:r>
              <a:rPr lang="es-EC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s-EC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FARMASOL EP</a:t>
            </a:r>
            <a:r>
              <a:rPr lang="es-EC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:5</a:t>
            </a:r>
            <a:r>
              <a:rPr lang="es-EC" dirty="0">
                <a:latin typeface="Tahoma" pitchFamily="34" charset="0"/>
                <a:ea typeface="Tahoma" pitchFamily="34" charset="0"/>
                <a:cs typeface="Tahoma" pitchFamily="34" charset="0"/>
              </a:rPr>
              <a:t>% de descuento en medicamentos y utilitarios específicos para personas adultas mayores</a:t>
            </a:r>
          </a:p>
          <a:p>
            <a:pPr marL="0" indent="0">
              <a:buNone/>
            </a:pPr>
            <a:r>
              <a:rPr lang="es-EC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HOSPITAL MUNICIPAL CUENCA</a:t>
            </a:r>
            <a:r>
              <a:rPr lang="es-EC" dirty="0">
                <a:latin typeface="Tahoma" pitchFamily="34" charset="0"/>
                <a:ea typeface="Tahoma" pitchFamily="34" charset="0"/>
                <a:cs typeface="Tahoma" pitchFamily="34" charset="0"/>
              </a:rPr>
              <a:t>:  Consulta Externa General y </a:t>
            </a:r>
            <a:r>
              <a:rPr lang="es-EC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especializada: 25</a:t>
            </a:r>
            <a:r>
              <a:rPr lang="es-EC" dirty="0">
                <a:latin typeface="Tahoma" pitchFamily="34" charset="0"/>
                <a:ea typeface="Tahoma" pitchFamily="34" charset="0"/>
                <a:cs typeface="Tahoma" pitchFamily="34" charset="0"/>
              </a:rPr>
              <a:t>% de descuento </a:t>
            </a:r>
          </a:p>
          <a:p>
            <a:r>
              <a:rPr lang="es-EC" dirty="0">
                <a:latin typeface="Tahoma" pitchFamily="34" charset="0"/>
                <a:ea typeface="Tahoma" pitchFamily="34" charset="0"/>
                <a:cs typeface="Tahoma" pitchFamily="34" charset="0"/>
              </a:rPr>
              <a:t>Servicio de Internamiento </a:t>
            </a:r>
            <a:r>
              <a:rPr lang="es-EC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Hospitalario del 20</a:t>
            </a:r>
            <a:r>
              <a:rPr lang="es-EC" dirty="0">
                <a:latin typeface="Tahoma" pitchFamily="34" charset="0"/>
                <a:ea typeface="Tahoma" pitchFamily="34" charset="0"/>
                <a:cs typeface="Tahoma" pitchFamily="34" charset="0"/>
              </a:rPr>
              <a:t>% de </a:t>
            </a:r>
            <a:r>
              <a:rPr lang="es-EC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descuento.</a:t>
            </a:r>
            <a:endParaRPr lang="es-EC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s-EC" dirty="0">
                <a:latin typeface="Tahoma" pitchFamily="34" charset="0"/>
                <a:ea typeface="Tahoma" pitchFamily="34" charset="0"/>
                <a:cs typeface="Tahoma" pitchFamily="34" charset="0"/>
              </a:rPr>
              <a:t>Servicio de </a:t>
            </a:r>
            <a:r>
              <a:rPr lang="es-EC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Imagenología</a:t>
            </a:r>
            <a:r>
              <a:rPr lang="es-EC" dirty="0">
                <a:latin typeface="Tahoma" pitchFamily="34" charset="0"/>
                <a:ea typeface="Tahoma" pitchFamily="34" charset="0"/>
                <a:cs typeface="Tahoma" pitchFamily="34" charset="0"/>
              </a:rPr>
              <a:t> (Rayos X y Ecografías</a:t>
            </a:r>
            <a:r>
              <a:rPr lang="es-EC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del </a:t>
            </a:r>
            <a:r>
              <a:rPr lang="es-EC" dirty="0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r>
              <a:rPr lang="es-EC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  de descuento.</a:t>
            </a:r>
            <a:endParaRPr lang="es-EC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s-EC" dirty="0">
                <a:latin typeface="Tahoma" pitchFamily="34" charset="0"/>
                <a:ea typeface="Tahoma" pitchFamily="34" charset="0"/>
                <a:cs typeface="Tahoma" pitchFamily="34" charset="0"/>
              </a:rPr>
              <a:t>Servicio de laboratorio Clínico 10%</a:t>
            </a:r>
          </a:p>
          <a:p>
            <a:r>
              <a:rPr lang="es-EC" dirty="0">
                <a:latin typeface="Tahoma" pitchFamily="34" charset="0"/>
                <a:ea typeface="Tahoma" pitchFamily="34" charset="0"/>
                <a:cs typeface="Tahoma" pitchFamily="34" charset="0"/>
              </a:rPr>
              <a:t>Servicio de odontología 10%</a:t>
            </a:r>
          </a:p>
          <a:p>
            <a:r>
              <a:rPr lang="es-EC" dirty="0">
                <a:latin typeface="Tahoma" pitchFamily="34" charset="0"/>
                <a:ea typeface="Tahoma" pitchFamily="34" charset="0"/>
                <a:cs typeface="Tahoma" pitchFamily="34" charset="0"/>
              </a:rPr>
              <a:t>Dirección: Vía al Camal Sector </a:t>
            </a:r>
            <a:r>
              <a:rPr lang="es-EC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Patamarca</a:t>
            </a:r>
            <a:r>
              <a:rPr lang="es-EC" dirty="0">
                <a:latin typeface="Tahoma" pitchFamily="34" charset="0"/>
                <a:ea typeface="Tahoma" pitchFamily="34" charset="0"/>
                <a:cs typeface="Tahoma" pitchFamily="34" charset="0"/>
              </a:rPr>
              <a:t> Parroquia Hermano </a:t>
            </a:r>
            <a:r>
              <a:rPr lang="es-EC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Miguel</a:t>
            </a:r>
            <a:endParaRPr lang="es-EC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C" sz="15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MEDIMAGEN: </a:t>
            </a:r>
            <a:r>
              <a:rPr lang="es-EC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Descuento del 20% en todos los servicios </a:t>
            </a:r>
          </a:p>
          <a:p>
            <a:pPr marL="0" indent="0">
              <a:buNone/>
            </a:pPr>
            <a:r>
              <a:rPr lang="es-EC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Dirección: Av. Paseo de los </a:t>
            </a:r>
            <a:r>
              <a:rPr lang="es-EC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Cañaris</a:t>
            </a:r>
            <a:r>
              <a:rPr lang="es-EC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indent="0">
              <a:buNone/>
            </a:pPr>
            <a:r>
              <a:rPr lang="es-EC" sz="15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SAN </a:t>
            </a:r>
            <a:r>
              <a:rPr lang="es-EC" sz="15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BLAS PLAZA CENTER</a:t>
            </a:r>
          </a:p>
          <a:p>
            <a:r>
              <a:rPr lang="es-EC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Descuento del 12% en todas las líneas</a:t>
            </a:r>
          </a:p>
          <a:p>
            <a:r>
              <a:rPr lang="es-EC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Dirección: Tomás Ordóñez 7-72 y Sucre</a:t>
            </a:r>
          </a:p>
          <a:p>
            <a:pPr marL="0" indent="0">
              <a:buNone/>
            </a:pPr>
            <a:r>
              <a:rPr lang="es-EC" sz="15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VISTA HERMOSA OPTICAS</a:t>
            </a:r>
          </a:p>
          <a:p>
            <a:r>
              <a:rPr lang="es-EC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Descuento del 50% del total del costo de sus lentes (armazón + lunas)</a:t>
            </a:r>
          </a:p>
          <a:p>
            <a:r>
              <a:rPr lang="es-EC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Dirección: </a:t>
            </a:r>
            <a:r>
              <a:rPr lang="es-EC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Eduardo Arias y Av. De las </a:t>
            </a:r>
            <a:r>
              <a:rPr lang="es-EC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Américas  </a:t>
            </a:r>
            <a:r>
              <a:rPr lang="es-EC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Sector Feria libre</a:t>
            </a:r>
          </a:p>
          <a:p>
            <a:pPr marL="0" indent="0">
              <a:buNone/>
            </a:pPr>
            <a:r>
              <a:rPr lang="es-EC" sz="15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DIRECCION DE DESARROLLO SOCIAL</a:t>
            </a:r>
          </a:p>
          <a:p>
            <a:r>
              <a:rPr lang="es-EC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Centro Municipal de Atención a las familias</a:t>
            </a:r>
          </a:p>
          <a:p>
            <a:r>
              <a:rPr lang="es-EC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Programa de Apoyo Nutricional.- Comedor San Francisco: 50 cupos </a:t>
            </a:r>
          </a:p>
          <a:p>
            <a:r>
              <a:rPr lang="es-EC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Dirección: Borrero y Sucre</a:t>
            </a:r>
          </a:p>
        </p:txBody>
      </p:sp>
      <p:sp>
        <p:nvSpPr>
          <p:cNvPr id="2" name="1 Proceso"/>
          <p:cNvSpPr/>
          <p:nvPr/>
        </p:nvSpPr>
        <p:spPr>
          <a:xfrm>
            <a:off x="559587" y="1268760"/>
            <a:ext cx="3672408" cy="576064"/>
          </a:xfrm>
          <a:prstGeom prst="flowChart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200" b="1" dirty="0" smtClean="0"/>
              <a:t>BENEFICIOS QUE OFRECE</a:t>
            </a:r>
            <a:endParaRPr lang="es-EC" sz="22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332656"/>
            <a:ext cx="48291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58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</TotalTime>
  <Words>1168</Words>
  <Application>Microsoft Office PowerPoint</Application>
  <PresentationFormat>Presentación en pantalla (4:3)</PresentationFormat>
  <Paragraphs>148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    Centro Municipal para un Envejecimiento Activo – GEROSOL “Hogar de los Abuel@s” </vt:lpstr>
      <vt:lpstr>    Centro Municipal para un Envejecimiento Activo – GEROSOL “Hogar de los Abuelos” </vt:lpstr>
      <vt:lpstr>Centro Municipal para un Envejecimiento Activo – GEROSOL “Hogar de los Abuelos”</vt:lpstr>
      <vt:lpstr>    Tarjeta Solidaria </vt:lpstr>
      <vt:lpstr>Presentación de PowerPoint</vt:lpstr>
      <vt:lpstr>ATENCIÓN Y ASISTENCIA A GRUPOS PRIORITARIOS  </vt:lpstr>
      <vt:lpstr>   ATENCIÓN Y ASISTENCIA A GRUPOS PRIORITARIOS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S. Arpi Palacios</dc:creator>
  <cp:lastModifiedBy>mpinos</cp:lastModifiedBy>
  <cp:revision>309</cp:revision>
  <dcterms:created xsi:type="dcterms:W3CDTF">2012-10-10T14:01:52Z</dcterms:created>
  <dcterms:modified xsi:type="dcterms:W3CDTF">2015-04-17T16:09:12Z</dcterms:modified>
</cp:coreProperties>
</file>