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28" r:id="rId2"/>
    <p:sldId id="330" r:id="rId3"/>
    <p:sldId id="332" r:id="rId4"/>
    <p:sldId id="334" r:id="rId5"/>
    <p:sldId id="335" r:id="rId6"/>
    <p:sldId id="345" r:id="rId7"/>
    <p:sldId id="333" r:id="rId8"/>
    <p:sldId id="337" r:id="rId9"/>
    <p:sldId id="329" r:id="rId10"/>
    <p:sldId id="346" r:id="rId11"/>
    <p:sldId id="343" r:id="rId12"/>
    <p:sldId id="308" r:id="rId13"/>
    <p:sldId id="326" r:id="rId14"/>
    <p:sldId id="327" r:id="rId15"/>
    <p:sldId id="309" r:id="rId16"/>
    <p:sldId id="275" r:id="rId17"/>
    <p:sldId id="310" r:id="rId18"/>
    <p:sldId id="300" r:id="rId19"/>
    <p:sldId id="341" r:id="rId20"/>
    <p:sldId id="342" r:id="rId21"/>
  </p:sldIdLst>
  <p:sldSz cx="9144000" cy="6858000" type="screen4x3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ul Espinoza" initials="RE" lastIdx="1" clrIdx="0">
    <p:extLst>
      <p:ext uri="{19B8F6BF-5375-455C-9EA6-DF929625EA0E}">
        <p15:presenceInfo xmlns="" xmlns:p15="http://schemas.microsoft.com/office/powerpoint/2012/main" userId="Raul Espinoz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418" tIns="46209" rIns="92418" bIns="46209" rtlCol="0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59" cy="498056"/>
          </a:xfrm>
          <a:prstGeom prst="rect">
            <a:avLst/>
          </a:prstGeom>
        </p:spPr>
        <p:txBody>
          <a:bodyPr vert="horz" lIns="92418" tIns="46209" rIns="92418" bIns="46209" rtlCol="0"/>
          <a:lstStyle>
            <a:lvl1pPr algn="r">
              <a:defRPr sz="1200"/>
            </a:lvl1pPr>
          </a:lstStyle>
          <a:p>
            <a:fld id="{A1081992-294A-4B0F-BC88-56BD8DB82607}" type="datetimeFigureOut">
              <a:rPr lang="es-EC" smtClean="0"/>
              <a:t>16/04/2015</a:t>
            </a:fld>
            <a:endParaRPr lang="es-EC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18" tIns="46209" rIns="92418" bIns="46209" rtlCol="0" anchor="ctr"/>
          <a:lstStyle/>
          <a:p>
            <a:endParaRPr lang="es-EC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2418" tIns="46209" rIns="92418" bIns="46209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418" tIns="46209" rIns="92418" bIns="46209" rtlCol="0" anchor="b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2" y="9428584"/>
            <a:ext cx="2945659" cy="498055"/>
          </a:xfrm>
          <a:prstGeom prst="rect">
            <a:avLst/>
          </a:prstGeom>
        </p:spPr>
        <p:txBody>
          <a:bodyPr vert="horz" lIns="92418" tIns="46209" rIns="92418" bIns="46209" rtlCol="0" anchor="b"/>
          <a:lstStyle>
            <a:lvl1pPr algn="r">
              <a:defRPr sz="1200"/>
            </a:lvl1pPr>
          </a:lstStyle>
          <a:p>
            <a:fld id="{82194BD9-4222-4A69-96B4-3BC0DC34EF0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068738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C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B5D2E6-7957-48A6-8B39-3386E4D13FA6}" type="slidenum">
              <a:rPr lang="es-EC" smtClean="0">
                <a:solidFill>
                  <a:prstClr val="black"/>
                </a:solidFill>
              </a:rPr>
              <a:pPr>
                <a:defRPr/>
              </a:pPr>
              <a:t>13</a:t>
            </a:fld>
            <a:endParaRPr lang="es-EC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8153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B5D2E6-7957-48A6-8B39-3386E4D13FA6}" type="slidenum">
              <a:rPr lang="es-EC" smtClean="0">
                <a:solidFill>
                  <a:prstClr val="black"/>
                </a:solidFill>
              </a:rPr>
              <a:pPr>
                <a:defRPr/>
              </a:pPr>
              <a:t>16</a:t>
            </a:fld>
            <a:endParaRPr lang="es-EC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505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09AF-1977-4181-B2A9-E958AF510B77}" type="datetimeFigureOut">
              <a:rPr lang="es-ES" smtClean="0"/>
              <a:pPr/>
              <a:t>16/04/2015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12376-EFC3-4DBB-A291-3BBF25A5F95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5855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09AF-1977-4181-B2A9-E958AF510B77}" type="datetimeFigureOut">
              <a:rPr lang="es-ES" smtClean="0"/>
              <a:pPr/>
              <a:t>16/04/2015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12376-EFC3-4DBB-A291-3BBF25A5F95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7811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09AF-1977-4181-B2A9-E958AF510B77}" type="datetimeFigureOut">
              <a:rPr lang="es-ES" smtClean="0"/>
              <a:pPr/>
              <a:t>16/04/2015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12376-EFC3-4DBB-A291-3BBF25A5F95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5509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09AF-1977-4181-B2A9-E958AF510B77}" type="datetimeFigureOut">
              <a:rPr lang="es-ES" smtClean="0"/>
              <a:pPr/>
              <a:t>16/04/2015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12376-EFC3-4DBB-A291-3BBF25A5F95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0351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09AF-1977-4181-B2A9-E958AF510B77}" type="datetimeFigureOut">
              <a:rPr lang="es-ES" smtClean="0"/>
              <a:pPr/>
              <a:t>16/04/2015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12376-EFC3-4DBB-A291-3BBF25A5F95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3027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09AF-1977-4181-B2A9-E958AF510B77}" type="datetimeFigureOut">
              <a:rPr lang="es-ES" smtClean="0"/>
              <a:pPr/>
              <a:t>16/04/2015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12376-EFC3-4DBB-A291-3BBF25A5F95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3883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09AF-1977-4181-B2A9-E958AF510B77}" type="datetimeFigureOut">
              <a:rPr lang="es-ES" smtClean="0"/>
              <a:pPr/>
              <a:t>16/04/2015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12376-EFC3-4DBB-A291-3BBF25A5F95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8395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09AF-1977-4181-B2A9-E958AF510B77}" type="datetimeFigureOut">
              <a:rPr lang="es-ES" smtClean="0"/>
              <a:pPr/>
              <a:t>16/04/2015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12376-EFC3-4DBB-A291-3BBF25A5F95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4082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09AF-1977-4181-B2A9-E958AF510B77}" type="datetimeFigureOut">
              <a:rPr lang="es-ES" smtClean="0"/>
              <a:pPr/>
              <a:t>16/04/2015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12376-EFC3-4DBB-A291-3BBF25A5F95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6978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09AF-1977-4181-B2A9-E958AF510B77}" type="datetimeFigureOut">
              <a:rPr lang="es-ES" smtClean="0"/>
              <a:pPr/>
              <a:t>16/04/2015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12376-EFC3-4DBB-A291-3BBF25A5F95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4839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09AF-1977-4181-B2A9-E958AF510B77}" type="datetimeFigureOut">
              <a:rPr lang="es-ES" smtClean="0"/>
              <a:pPr/>
              <a:t>16/04/2015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12376-EFC3-4DBB-A291-3BBF25A5F95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2804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009AF-1977-4181-B2A9-E958AF510B77}" type="datetimeFigureOut">
              <a:rPr lang="es-ES" smtClean="0"/>
              <a:pPr/>
              <a:t>16/04/2015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12376-EFC3-4DBB-A291-3BBF25A5F95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8915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6 CuadroTexto"/>
          <p:cNvSpPr txBox="1">
            <a:spLocks noChangeArrowheads="1"/>
          </p:cNvSpPr>
          <p:nvPr/>
        </p:nvSpPr>
        <p:spPr bwMode="auto">
          <a:xfrm>
            <a:off x="1098419" y="3212976"/>
            <a:ext cx="6858000" cy="2200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s-AR" sz="2000" b="1" dirty="0"/>
          </a:p>
          <a:p>
            <a:pPr algn="ctr" eaLnBrk="1" hangingPunct="1"/>
            <a:r>
              <a:rPr lang="es-AR" sz="2000" b="1" dirty="0"/>
              <a:t>INSTITUTO ECUATORIANO DE SEGURIDAD SOCIAL</a:t>
            </a:r>
          </a:p>
          <a:p>
            <a:pPr algn="ctr" eaLnBrk="1" hangingPunct="1"/>
            <a:endParaRPr lang="es-AR" sz="1600" dirty="0"/>
          </a:p>
          <a:p>
            <a:pPr algn="ctr" eaLnBrk="1" hangingPunct="1"/>
            <a:endParaRPr lang="es-AR" sz="1600" dirty="0"/>
          </a:p>
          <a:p>
            <a:pPr algn="ctr" eaLnBrk="1" hangingPunct="1"/>
            <a:endParaRPr lang="es-AR" dirty="0"/>
          </a:p>
          <a:p>
            <a:pPr algn="ctr" eaLnBrk="1" hangingPunct="1"/>
            <a:r>
              <a:rPr lang="es-AR" sz="1400" b="1" dirty="0"/>
              <a:t>VOCALÍA DEL CONSEJO DIRECTIVO EN REPRESENTACIÓN DE LOS ASEGURADOS</a:t>
            </a:r>
          </a:p>
          <a:p>
            <a:pPr algn="ctr" eaLnBrk="1" hangingPunct="1"/>
            <a:endParaRPr lang="es-AR" sz="1000" dirty="0"/>
          </a:p>
          <a:p>
            <a:pPr algn="ctr" eaLnBrk="1" hangingPunct="1"/>
            <a:endParaRPr lang="es-AR" sz="1000" dirty="0"/>
          </a:p>
        </p:txBody>
      </p:sp>
      <p:sp>
        <p:nvSpPr>
          <p:cNvPr id="2" name="1 CuadroTexto"/>
          <p:cNvSpPr txBox="1"/>
          <p:nvPr/>
        </p:nvSpPr>
        <p:spPr>
          <a:xfrm>
            <a:off x="548505" y="1754519"/>
            <a:ext cx="816614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C" sz="3200" b="1" dirty="0" smtClean="0"/>
              <a:t>SITUACIÓN Y CARACTERIZACIÓN </a:t>
            </a:r>
          </a:p>
          <a:p>
            <a:pPr algn="ctr"/>
            <a:r>
              <a:rPr lang="es-EC" sz="3200" b="1" dirty="0" smtClean="0"/>
              <a:t>DEL ADULTO MAYOR EN LA SEGURIDAD SOCIAL</a:t>
            </a:r>
            <a:endParaRPr lang="es-EC" sz="3200" b="1" dirty="0"/>
          </a:p>
        </p:txBody>
      </p:sp>
    </p:spTree>
    <p:extLst>
      <p:ext uri="{BB962C8B-B14F-4D97-AF65-F5344CB8AC3E}">
        <p14:creationId xmlns:p14="http://schemas.microsoft.com/office/powerpoint/2010/main" val="128353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795963" y="2420938"/>
            <a:ext cx="2663825" cy="2308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ts val="800"/>
              </a:spcBef>
              <a:buClr>
                <a:srgbClr val="00CCFF"/>
              </a:buClr>
              <a:buSzPct val="65000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r>
              <a:rPr lang="es-ES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La pensión mensual por  invalidez, subsidio transitorio por incapacidad y vejez será igual al resultado de la multiplicación del promedio de los cinco mejores años de aportación, por el coeficiente anual de años completos de imposiciones.</a:t>
            </a:r>
          </a:p>
        </p:txBody>
      </p:sp>
      <p:sp>
        <p:nvSpPr>
          <p:cNvPr id="12291" name="2 Rectángulo"/>
          <p:cNvSpPr>
            <a:spLocks noChangeArrowheads="1"/>
          </p:cNvSpPr>
          <p:nvPr/>
        </p:nvSpPr>
        <p:spPr bwMode="auto">
          <a:xfrm>
            <a:off x="5795963" y="1412875"/>
            <a:ext cx="266541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ts val="550"/>
              </a:spcBef>
              <a:buClr>
                <a:schemeClr val="tx2"/>
              </a:buClr>
              <a:buSzPct val="6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MS Gothic" charset="-128"/>
              </a:rPr>
              <a:t>CUANTIA DE LAS PRESTACIONES</a:t>
            </a:r>
          </a:p>
        </p:txBody>
      </p:sp>
      <p:sp>
        <p:nvSpPr>
          <p:cNvPr id="31749" name="4 Rectángulo"/>
          <p:cNvSpPr>
            <a:spLocks noChangeArrowheads="1"/>
          </p:cNvSpPr>
          <p:nvPr/>
        </p:nvSpPr>
        <p:spPr bwMode="auto">
          <a:xfrm>
            <a:off x="5822603" y="4941168"/>
            <a:ext cx="252095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ES" b="1" dirty="0">
                <a:solidFill>
                  <a:srgbClr val="0E198E"/>
                </a:solidFill>
              </a:rPr>
              <a:t>PENSION MAXIMA VIGENTE EN EL AÑO 2014  USD </a:t>
            </a:r>
            <a:r>
              <a:rPr lang="es-ES" b="1" dirty="0" smtClean="0">
                <a:solidFill>
                  <a:srgbClr val="0E198E"/>
                </a:solidFill>
              </a:rPr>
              <a:t>1915,00</a:t>
            </a:r>
            <a:endParaRPr lang="es-ES" dirty="0"/>
          </a:p>
        </p:txBody>
      </p:sp>
      <p:graphicFrame>
        <p:nvGraphicFramePr>
          <p:cNvPr id="6" name="Group 1"/>
          <p:cNvGraphicFramePr>
            <a:graphicFrameLocks noGrp="1"/>
          </p:cNvGraphicFramePr>
          <p:nvPr/>
        </p:nvGraphicFramePr>
        <p:xfrm>
          <a:off x="323850" y="1268413"/>
          <a:ext cx="4879975" cy="5162586"/>
        </p:xfrm>
        <a:graphic>
          <a:graphicData uri="http://schemas.openxmlformats.org/drawingml/2006/table">
            <a:tbl>
              <a:tblPr/>
              <a:tblGrid>
                <a:gridCol w="1276301"/>
                <a:gridCol w="1126148"/>
                <a:gridCol w="1351378"/>
                <a:gridCol w="1126148"/>
              </a:tblGrid>
              <a:tr h="462966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AÑOS DE IMPOSICIONES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COEFICIENTE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AÑOS DE IMPOSICIONES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COEFICIENTE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524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5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0,4375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23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0,6625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524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6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0,4500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24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0,6750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524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7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0,4625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25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0,6875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524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8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0,4750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26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0,7000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524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9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0,4875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27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0,7125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524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10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0,5000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28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0,7250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524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11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0,5125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29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0,7375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524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12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0,5250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30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0,7500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47524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13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0,5375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31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0,7625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524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14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0,5500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32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0,7750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524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15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0,5625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33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0,7875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524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16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0,5750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34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0,8000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524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17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0,5875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35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0,8125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524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18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0,6000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36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0,8325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524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19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0,6125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37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0,8605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524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20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0,6250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38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0,8970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524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21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0,6375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39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0,9430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524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22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0,6500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40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2" charset="0"/>
                          <a:cs typeface="Tahoma" pitchFamily="32" charset="0"/>
                        </a:rPr>
                        <a:t>1,0000</a:t>
                      </a:r>
                    </a:p>
                  </a:txBody>
                  <a:tcPr marL="89984" marR="89984" marT="46801" marB="46801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150">
                <a:tc gridSpan="4"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E198E"/>
                          </a:solidFill>
                          <a:effectLst/>
                          <a:latin typeface="Arial" charset="0"/>
                          <a:cs typeface="Arial" charset="0"/>
                        </a:rPr>
                        <a:t>Se incrementa 0.0125 por cada año adicional</a:t>
                      </a:r>
                    </a:p>
                  </a:txBody>
                  <a:tcPr marL="89984" marR="89984" marT="55619" marB="46801" horzOverflow="overflow">
                    <a:lnL>
                      <a:noFill/>
                    </a:lnL>
                    <a:lnR>
                      <a:noFill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7296316"/>
      </p:ext>
    </p:extLst>
  </p:cSld>
  <p:clrMapOvr>
    <a:masterClrMapping/>
  </p:clrMapOvr>
  <p:transition spd="med">
    <p:push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43608" y="1700808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dirty="0" smtClean="0"/>
              <a:t>Relación:</a:t>
            </a:r>
            <a:endParaRPr lang="es-EC" dirty="0"/>
          </a:p>
        </p:txBody>
      </p:sp>
      <p:sp>
        <p:nvSpPr>
          <p:cNvPr id="3" name="16 Rectángulo"/>
          <p:cNvSpPr/>
          <p:nvPr/>
        </p:nvSpPr>
        <p:spPr>
          <a:xfrm>
            <a:off x="755576" y="962144"/>
            <a:ext cx="2880320" cy="523220"/>
          </a:xfrm>
          <a:prstGeom prst="rect">
            <a:avLst/>
          </a:prstGeom>
          <a:noFill/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>
            <a:spAutoFit/>
          </a:bodyPr>
          <a:lstStyle/>
          <a:p>
            <a:r>
              <a:rPr lang="es-EC" sz="2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itchFamily="34" charset="-128"/>
              </a:rPr>
              <a:t>Ejemplo:</a:t>
            </a:r>
            <a:endParaRPr lang="es-EC" sz="28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MS PGothic" pitchFamily="34" charset="-128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403648" y="2348880"/>
            <a:ext cx="22322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dirty="0" smtClean="0"/>
              <a:t>Año 1: 	1000,00</a:t>
            </a:r>
          </a:p>
          <a:p>
            <a:r>
              <a:rPr lang="es-EC" dirty="0"/>
              <a:t>Año </a:t>
            </a:r>
            <a:r>
              <a:rPr lang="es-EC" dirty="0" smtClean="0"/>
              <a:t>2: </a:t>
            </a:r>
            <a:r>
              <a:rPr lang="es-EC" dirty="0"/>
              <a:t>	1000,00</a:t>
            </a:r>
          </a:p>
          <a:p>
            <a:r>
              <a:rPr lang="es-EC" dirty="0"/>
              <a:t>Año </a:t>
            </a:r>
            <a:r>
              <a:rPr lang="es-EC" dirty="0" smtClean="0"/>
              <a:t>3: </a:t>
            </a:r>
            <a:r>
              <a:rPr lang="es-EC" dirty="0"/>
              <a:t>	1000,00</a:t>
            </a:r>
          </a:p>
          <a:p>
            <a:r>
              <a:rPr lang="es-EC" dirty="0"/>
              <a:t>Año </a:t>
            </a:r>
            <a:r>
              <a:rPr lang="es-EC" dirty="0" smtClean="0"/>
              <a:t>4: </a:t>
            </a:r>
            <a:r>
              <a:rPr lang="es-EC" dirty="0"/>
              <a:t>	1000,00</a:t>
            </a:r>
          </a:p>
          <a:p>
            <a:r>
              <a:rPr lang="es-EC" dirty="0"/>
              <a:t>Año </a:t>
            </a:r>
            <a:r>
              <a:rPr lang="es-EC" dirty="0" smtClean="0"/>
              <a:t>5: </a:t>
            </a:r>
            <a:r>
              <a:rPr lang="es-EC" dirty="0"/>
              <a:t>	1000,00</a:t>
            </a:r>
          </a:p>
          <a:p>
            <a:endParaRPr lang="es-EC" dirty="0"/>
          </a:p>
        </p:txBody>
      </p:sp>
      <p:sp>
        <p:nvSpPr>
          <p:cNvPr id="5" name="4 Rectángulo"/>
          <p:cNvSpPr/>
          <p:nvPr/>
        </p:nvSpPr>
        <p:spPr>
          <a:xfrm>
            <a:off x="1043608" y="4084803"/>
            <a:ext cx="2499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C" b="1" i="1" dirty="0" smtClean="0"/>
              <a:t>Promedio : USD 1000,00</a:t>
            </a:r>
            <a:endParaRPr lang="es-EC" b="1" i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4932040" y="2070140"/>
            <a:ext cx="38164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dirty="0" smtClean="0"/>
              <a:t>Valor a recibir por pensión</a:t>
            </a:r>
          </a:p>
          <a:p>
            <a:endParaRPr lang="es-EC" dirty="0"/>
          </a:p>
          <a:p>
            <a:r>
              <a:rPr lang="es-EC" dirty="0" smtClean="0"/>
              <a:t>40 años:     1000,00 X 1,00 = </a:t>
            </a:r>
            <a:r>
              <a:rPr lang="es-EC" dirty="0" smtClean="0">
                <a:solidFill>
                  <a:srgbClr val="FF0000"/>
                </a:solidFill>
              </a:rPr>
              <a:t>1000,00</a:t>
            </a:r>
          </a:p>
          <a:p>
            <a:r>
              <a:rPr lang="es-EC" dirty="0" smtClean="0"/>
              <a:t>30 </a:t>
            </a:r>
            <a:r>
              <a:rPr lang="es-EC" dirty="0"/>
              <a:t>años:     1000,00 X </a:t>
            </a:r>
            <a:r>
              <a:rPr lang="es-EC" dirty="0" smtClean="0"/>
              <a:t>0,75 </a:t>
            </a:r>
            <a:r>
              <a:rPr lang="es-EC" dirty="0"/>
              <a:t>=  </a:t>
            </a:r>
            <a:r>
              <a:rPr lang="es-EC" dirty="0" smtClean="0"/>
              <a:t> </a:t>
            </a:r>
            <a:r>
              <a:rPr lang="es-EC" dirty="0" smtClean="0">
                <a:solidFill>
                  <a:srgbClr val="FF0000"/>
                </a:solidFill>
              </a:rPr>
              <a:t>750,00</a:t>
            </a:r>
            <a:endParaRPr lang="es-EC" dirty="0">
              <a:solidFill>
                <a:srgbClr val="FF0000"/>
              </a:solidFill>
            </a:endParaRPr>
          </a:p>
          <a:p>
            <a:r>
              <a:rPr lang="es-EC" dirty="0" smtClean="0"/>
              <a:t>15 </a:t>
            </a:r>
            <a:r>
              <a:rPr lang="es-EC" dirty="0"/>
              <a:t>años:     1000,00 X </a:t>
            </a:r>
            <a:r>
              <a:rPr lang="es-EC" dirty="0" smtClean="0"/>
              <a:t>0,56 =   </a:t>
            </a:r>
            <a:r>
              <a:rPr lang="es-EC" dirty="0" smtClean="0">
                <a:solidFill>
                  <a:srgbClr val="FF0000"/>
                </a:solidFill>
              </a:rPr>
              <a:t>562,50</a:t>
            </a:r>
            <a:endParaRPr lang="es-EC" dirty="0">
              <a:solidFill>
                <a:srgbClr val="FF0000"/>
              </a:solidFill>
            </a:endParaRPr>
          </a:p>
          <a:p>
            <a:r>
              <a:rPr lang="es-EC" dirty="0" smtClean="0"/>
              <a:t>10 </a:t>
            </a:r>
            <a:r>
              <a:rPr lang="es-EC" dirty="0"/>
              <a:t>años:     1000,00 X </a:t>
            </a:r>
            <a:r>
              <a:rPr lang="es-EC" dirty="0" smtClean="0"/>
              <a:t>0,50 =   </a:t>
            </a:r>
            <a:r>
              <a:rPr lang="es-EC" dirty="0" smtClean="0">
                <a:solidFill>
                  <a:srgbClr val="FF0000"/>
                </a:solidFill>
              </a:rPr>
              <a:t>500,00</a:t>
            </a:r>
            <a:endParaRPr lang="es-EC" dirty="0">
              <a:solidFill>
                <a:srgbClr val="FF0000"/>
              </a:solidFill>
            </a:endParaRPr>
          </a:p>
          <a:p>
            <a:endParaRPr lang="es-EC" dirty="0"/>
          </a:p>
        </p:txBody>
      </p:sp>
      <p:sp>
        <p:nvSpPr>
          <p:cNvPr id="7" name="6 CuadroTexto"/>
          <p:cNvSpPr txBox="1"/>
          <p:nvPr/>
        </p:nvSpPr>
        <p:spPr>
          <a:xfrm>
            <a:off x="1784908" y="4715852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dirty="0" smtClean="0"/>
              <a:t>Aporte mensual:  USD 9,74 = </a:t>
            </a:r>
            <a:r>
              <a:rPr lang="es-EC" dirty="0" smtClean="0">
                <a:solidFill>
                  <a:srgbClr val="FF0000"/>
                </a:solidFill>
              </a:rPr>
              <a:t>USD  97,40</a:t>
            </a:r>
            <a:endParaRPr lang="es-EC" dirty="0">
              <a:solidFill>
                <a:srgbClr val="FF000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259632" y="5373216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dirty="0" smtClean="0"/>
              <a:t>La pensión se calcula en función del salario, pese a que el nunca se aportó esta cantidad. En muchos casos la pensión en relación al aporte, </a:t>
            </a:r>
            <a:r>
              <a:rPr lang="es-EC" smtClean="0"/>
              <a:t>sube entre 513% y 1026,70%</a:t>
            </a:r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413374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6 Rectángulo"/>
          <p:cNvSpPr/>
          <p:nvPr/>
        </p:nvSpPr>
        <p:spPr>
          <a:xfrm>
            <a:off x="288032" y="1005492"/>
            <a:ext cx="8460432" cy="954107"/>
          </a:xfrm>
          <a:prstGeom prst="rect">
            <a:avLst/>
          </a:prstGeom>
          <a:noFill/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>
            <a:spAutoFit/>
          </a:bodyPr>
          <a:lstStyle/>
          <a:p>
            <a:pPr algn="ctr"/>
            <a:r>
              <a:rPr lang="es-EC" sz="2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itchFamily="34" charset="-128"/>
              </a:rPr>
              <a:t>Número de Jubilados </a:t>
            </a:r>
          </a:p>
          <a:p>
            <a:pPr algn="ctr"/>
            <a:r>
              <a:rPr lang="es-EC" sz="2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itchFamily="34" charset="-128"/>
              </a:rPr>
              <a:t>Histórico 2007 al 2014</a:t>
            </a:r>
            <a:endParaRPr lang="es-EC" sz="28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MS PGothic" pitchFamily="34" charset="-128"/>
            </a:endParaRPr>
          </a:p>
        </p:txBody>
      </p:sp>
      <p:sp>
        <p:nvSpPr>
          <p:cNvPr id="4" name="30 CuadroTexto"/>
          <p:cNvSpPr txBox="1"/>
          <p:nvPr/>
        </p:nvSpPr>
        <p:spPr>
          <a:xfrm>
            <a:off x="-45086" y="6309320"/>
            <a:ext cx="34208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1000" b="1" dirty="0" smtClean="0">
                <a:latin typeface="+mn-lt"/>
              </a:rPr>
              <a:t>Elaboración:  Dirección del Sistema de Pensiones. </a:t>
            </a:r>
            <a:endParaRPr lang="es-EC" sz="1000" b="1" dirty="0">
              <a:latin typeface="+mn-lt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055" y="2276872"/>
            <a:ext cx="8767433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68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31851" y="3284984"/>
            <a:ext cx="6696744" cy="4875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es-EC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Fuente: </a:t>
            </a:r>
            <a:r>
              <a:rPr lang="es-EC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Sistema de Tecnología 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es-EC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Nota</a:t>
            </a:r>
            <a:r>
              <a:rPr lang="es-EC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EC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 31 de marzo 2015</a:t>
            </a:r>
            <a:endParaRPr lang="es-EC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7611661"/>
              </p:ext>
            </p:extLst>
          </p:nvPr>
        </p:nvGraphicFramePr>
        <p:xfrm>
          <a:off x="611560" y="2541466"/>
          <a:ext cx="7632848" cy="76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9"/>
                <a:gridCol w="1560173"/>
                <a:gridCol w="1152128"/>
                <a:gridCol w="1152128"/>
                <a:gridCol w="1440160"/>
                <a:gridCol w="10801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C" dirty="0" smtClean="0"/>
                        <a:t>Vejez</a:t>
                      </a:r>
                      <a:endParaRPr lang="es-EC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 smtClean="0"/>
                        <a:t>Discapacidad</a:t>
                      </a:r>
                      <a:endParaRPr lang="es-EC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 smtClean="0"/>
                        <a:t>Invalidez</a:t>
                      </a:r>
                      <a:endParaRPr lang="es-EC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 smtClean="0"/>
                        <a:t>Montepío</a:t>
                      </a:r>
                      <a:endParaRPr lang="es-EC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 smtClean="0"/>
                        <a:t>Prestaciones</a:t>
                      </a:r>
                      <a:endParaRPr lang="es-EC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 smtClean="0"/>
                        <a:t>Personas</a:t>
                      </a:r>
                      <a:endParaRPr lang="es-EC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C" dirty="0" smtClean="0"/>
                        <a:t>307.429</a:t>
                      </a:r>
                      <a:endParaRPr lang="es-EC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 smtClean="0"/>
                        <a:t>227</a:t>
                      </a:r>
                      <a:endParaRPr lang="es-EC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 smtClean="0"/>
                        <a:t>21.720</a:t>
                      </a:r>
                      <a:endParaRPr lang="es-EC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 smtClean="0"/>
                        <a:t>110.169</a:t>
                      </a:r>
                      <a:endParaRPr lang="es-EC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 smtClean="0"/>
                        <a:t>439.545</a:t>
                      </a:r>
                      <a:endParaRPr lang="es-EC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2000" b="1" dirty="0" smtClean="0"/>
                        <a:t>368.735</a:t>
                      </a:r>
                      <a:endParaRPr lang="es-EC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16 Rectángulo"/>
          <p:cNvSpPr/>
          <p:nvPr/>
        </p:nvSpPr>
        <p:spPr>
          <a:xfrm>
            <a:off x="467544" y="855964"/>
            <a:ext cx="7632848" cy="954107"/>
          </a:xfrm>
          <a:prstGeom prst="rect">
            <a:avLst/>
          </a:prstGeom>
          <a:noFill/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>
            <a:spAutoFit/>
          </a:bodyPr>
          <a:lstStyle/>
          <a:p>
            <a:pPr algn="ctr"/>
            <a:r>
              <a:rPr lang="es-EC" sz="2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itchFamily="34" charset="-128"/>
              </a:rPr>
              <a:t>Número de Jubilados  </a:t>
            </a:r>
            <a:endParaRPr lang="es-EC" sz="28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MS PGothic" pitchFamily="34" charset="-128"/>
            </a:endParaRPr>
          </a:p>
          <a:p>
            <a:pPr algn="ctr"/>
            <a:r>
              <a:rPr lang="es-EC" sz="2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itchFamily="34" charset="-128"/>
              </a:rPr>
              <a:t>Pensiones 2015</a:t>
            </a:r>
            <a:endParaRPr lang="es-EC" sz="28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9505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6 Rectángulo"/>
          <p:cNvSpPr/>
          <p:nvPr/>
        </p:nvSpPr>
        <p:spPr>
          <a:xfrm>
            <a:off x="504056" y="1340768"/>
            <a:ext cx="8460432" cy="954107"/>
          </a:xfrm>
          <a:prstGeom prst="rect">
            <a:avLst/>
          </a:prstGeom>
          <a:noFill/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>
            <a:spAutoFit/>
          </a:bodyPr>
          <a:lstStyle/>
          <a:p>
            <a:pPr algn="ctr"/>
            <a:r>
              <a:rPr lang="es-EC" sz="2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itchFamily="34" charset="-128"/>
              </a:rPr>
              <a:t>Montos Pagados  por Pensiones </a:t>
            </a:r>
          </a:p>
          <a:p>
            <a:pPr algn="ctr"/>
            <a:r>
              <a:rPr lang="es-EC" sz="2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itchFamily="34" charset="-128"/>
              </a:rPr>
              <a:t>Histórico 2007 al 2014</a:t>
            </a:r>
            <a:endParaRPr lang="es-EC" sz="28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MS PGothic" pitchFamily="34" charset="-128"/>
            </a:endParaRPr>
          </a:p>
        </p:txBody>
      </p:sp>
      <p:sp>
        <p:nvSpPr>
          <p:cNvPr id="4" name="30 CuadroTexto"/>
          <p:cNvSpPr txBox="1"/>
          <p:nvPr/>
        </p:nvSpPr>
        <p:spPr>
          <a:xfrm>
            <a:off x="-45086" y="6309320"/>
            <a:ext cx="34208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1000" b="1" dirty="0" smtClean="0">
                <a:latin typeface="+mn-lt"/>
              </a:rPr>
              <a:t>Elaboración:  Dirección del Sistema de Pensiones. </a:t>
            </a:r>
            <a:endParaRPr lang="es-EC" sz="1000" b="1" dirty="0">
              <a:latin typeface="+mn-lt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278" y="2708920"/>
            <a:ext cx="8766210" cy="242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532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0 CuadroTexto"/>
          <p:cNvSpPr txBox="1"/>
          <p:nvPr/>
        </p:nvSpPr>
        <p:spPr>
          <a:xfrm>
            <a:off x="-45086" y="6309320"/>
            <a:ext cx="34208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1000" b="1" dirty="0" smtClean="0">
                <a:latin typeface="+mn-lt"/>
              </a:rPr>
              <a:t>Elaboración:  Dirección del Sistema de Pensiones. </a:t>
            </a:r>
            <a:endParaRPr lang="es-EC" sz="1000" b="1" dirty="0">
              <a:latin typeface="+mn-lt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9543" y="2158779"/>
            <a:ext cx="7056784" cy="166626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43" y="4077072"/>
            <a:ext cx="7056784" cy="1728192"/>
          </a:xfrm>
          <a:prstGeom prst="rect">
            <a:avLst/>
          </a:prstGeom>
        </p:spPr>
      </p:pic>
      <p:sp>
        <p:nvSpPr>
          <p:cNvPr id="8" name="16 Rectángulo"/>
          <p:cNvSpPr/>
          <p:nvPr/>
        </p:nvSpPr>
        <p:spPr>
          <a:xfrm>
            <a:off x="467544" y="731199"/>
            <a:ext cx="9144000" cy="954107"/>
          </a:xfrm>
          <a:prstGeom prst="rect">
            <a:avLst/>
          </a:prstGeom>
          <a:noFill/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>
            <a:spAutoFit/>
          </a:bodyPr>
          <a:lstStyle/>
          <a:p>
            <a:pPr algn="ctr"/>
            <a:r>
              <a:rPr lang="es-EC" sz="2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itchFamily="34" charset="-128"/>
              </a:rPr>
              <a:t>Número de Jubilados y Montos Pagados </a:t>
            </a:r>
            <a:endParaRPr lang="es-EC" sz="28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MS PGothic" pitchFamily="34" charset="-128"/>
            </a:endParaRPr>
          </a:p>
          <a:p>
            <a:pPr algn="ctr"/>
            <a:r>
              <a:rPr lang="es-EC" sz="2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itchFamily="34" charset="-128"/>
              </a:rPr>
              <a:t>Pensiones 2015</a:t>
            </a:r>
            <a:endParaRPr lang="es-EC" sz="28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453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2800886"/>
            <a:ext cx="7272808" cy="1492210"/>
          </a:xfrm>
          <a:prstGeom prst="rect">
            <a:avLst/>
          </a:prstGeom>
        </p:spPr>
      </p:pic>
      <p:sp>
        <p:nvSpPr>
          <p:cNvPr id="18" name="16 Rectángulo"/>
          <p:cNvSpPr/>
          <p:nvPr/>
        </p:nvSpPr>
        <p:spPr>
          <a:xfrm>
            <a:off x="1775451" y="1751834"/>
            <a:ext cx="5328592" cy="523220"/>
          </a:xfrm>
          <a:prstGeom prst="rect">
            <a:avLst/>
          </a:prstGeom>
          <a:noFill/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>
            <a:spAutoFit/>
          </a:bodyPr>
          <a:lstStyle/>
          <a:p>
            <a:pPr algn="ctr"/>
            <a:r>
              <a:rPr lang="es-EC" sz="2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itchFamily="34" charset="-128"/>
              </a:rPr>
              <a:t>Pensión Promedio </a:t>
            </a:r>
            <a:r>
              <a:rPr lang="es-EC" sz="28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itchFamily="34" charset="-128"/>
              </a:rPr>
              <a:t>A</a:t>
            </a:r>
            <a:r>
              <a:rPr lang="es-EC" sz="2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itchFamily="34" charset="-128"/>
              </a:rPr>
              <a:t>ño 2015</a:t>
            </a:r>
            <a:endParaRPr lang="es-EC" sz="28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0672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6 Rectángulo"/>
          <p:cNvSpPr/>
          <p:nvPr/>
        </p:nvSpPr>
        <p:spPr>
          <a:xfrm>
            <a:off x="0" y="-2356"/>
            <a:ext cx="3894464" cy="523220"/>
          </a:xfrm>
          <a:prstGeom prst="rect">
            <a:avLst/>
          </a:prstGeom>
          <a:noFill/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spAutoFit/>
          </a:bodyPr>
          <a:lstStyle/>
          <a:p>
            <a:r>
              <a:rPr lang="es-EC" sz="2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itchFamily="34" charset="-128"/>
              </a:rPr>
              <a:t>SISTEMA DE PENSIONES</a:t>
            </a:r>
            <a:endParaRPr lang="es-EC" sz="28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MS PGothic" pitchFamily="34" charset="-128"/>
            </a:endParaRPr>
          </a:p>
        </p:txBody>
      </p:sp>
      <p:sp>
        <p:nvSpPr>
          <p:cNvPr id="5" name="16 Rectángulo"/>
          <p:cNvSpPr/>
          <p:nvPr/>
        </p:nvSpPr>
        <p:spPr>
          <a:xfrm>
            <a:off x="1210467" y="520864"/>
            <a:ext cx="6435033" cy="523220"/>
          </a:xfrm>
          <a:prstGeom prst="rect">
            <a:avLst/>
          </a:prstGeom>
          <a:noFill/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>
            <a:spAutoFit/>
          </a:bodyPr>
          <a:lstStyle/>
          <a:p>
            <a:pPr algn="ctr"/>
            <a:r>
              <a:rPr lang="es-EC" sz="2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itchFamily="34" charset="-128"/>
              </a:rPr>
              <a:t>Pensionistas por Provincias Marzo 2015</a:t>
            </a:r>
            <a:endParaRPr lang="es-EC" sz="28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MS PGothic" pitchFamily="34" charset="-128"/>
            </a:endParaRPr>
          </a:p>
        </p:txBody>
      </p:sp>
      <p:sp>
        <p:nvSpPr>
          <p:cNvPr id="8" name="30 CuadroTexto"/>
          <p:cNvSpPr txBox="1"/>
          <p:nvPr/>
        </p:nvSpPr>
        <p:spPr>
          <a:xfrm>
            <a:off x="-45086" y="6309320"/>
            <a:ext cx="34208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1000" b="1" dirty="0" smtClean="0">
                <a:latin typeface="+mn-lt"/>
              </a:rPr>
              <a:t>Elaboración:  Dirección del Sistema de Pensiones. </a:t>
            </a:r>
            <a:endParaRPr lang="es-EC" sz="1000" b="1" dirty="0">
              <a:latin typeface="+mn-lt"/>
            </a:endParaRPr>
          </a:p>
        </p:txBody>
      </p:sp>
      <p:sp>
        <p:nvSpPr>
          <p:cNvPr id="9" name="Rectángulo redondeado 8"/>
          <p:cNvSpPr/>
          <p:nvPr/>
        </p:nvSpPr>
        <p:spPr>
          <a:xfrm>
            <a:off x="5142986" y="5018275"/>
            <a:ext cx="3154584" cy="792088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dirty="0" smtClean="0"/>
              <a:t>Las Provincias de Pichincha y Guayas Concentra el 63% del total de Pensionistas</a:t>
            </a:r>
            <a:endParaRPr lang="es-EC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386819"/>
            <a:ext cx="3821376" cy="4027500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7984" y="1772816"/>
            <a:ext cx="4584589" cy="27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69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6 Rectángulo"/>
          <p:cNvSpPr/>
          <p:nvPr/>
        </p:nvSpPr>
        <p:spPr>
          <a:xfrm>
            <a:off x="323528" y="885019"/>
            <a:ext cx="3500676" cy="369332"/>
          </a:xfrm>
          <a:prstGeom prst="rect">
            <a:avLst/>
          </a:prstGeom>
          <a:noFill/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>
            <a:spAutoFit/>
          </a:bodyPr>
          <a:lstStyle/>
          <a:p>
            <a:pPr algn="ctr"/>
            <a:r>
              <a:rPr lang="es-EC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itchFamily="34" charset="-128"/>
              </a:rPr>
              <a:t>Pensionistas por Rango de Edad</a:t>
            </a:r>
            <a:endParaRPr lang="es-EC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MS PGothic" pitchFamily="34" charset="-128"/>
            </a:endParaRPr>
          </a:p>
        </p:txBody>
      </p:sp>
      <p:sp>
        <p:nvSpPr>
          <p:cNvPr id="6" name="16 Rectángulo"/>
          <p:cNvSpPr/>
          <p:nvPr/>
        </p:nvSpPr>
        <p:spPr>
          <a:xfrm>
            <a:off x="5210802" y="841648"/>
            <a:ext cx="3500676" cy="369332"/>
          </a:xfrm>
          <a:prstGeom prst="rect">
            <a:avLst/>
          </a:prstGeom>
          <a:noFill/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>
            <a:spAutoFit/>
          </a:bodyPr>
          <a:lstStyle/>
          <a:p>
            <a:pPr algn="ctr"/>
            <a:r>
              <a:rPr lang="es-EC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itchFamily="34" charset="-128"/>
              </a:rPr>
              <a:t>Pensionistas por Rango de Pensión</a:t>
            </a:r>
            <a:endParaRPr lang="es-EC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MS PGothic" pitchFamily="34" charset="-128"/>
            </a:endParaRPr>
          </a:p>
        </p:txBody>
      </p:sp>
      <p:sp>
        <p:nvSpPr>
          <p:cNvPr id="11" name="30 CuadroTexto"/>
          <p:cNvSpPr txBox="1"/>
          <p:nvPr/>
        </p:nvSpPr>
        <p:spPr>
          <a:xfrm>
            <a:off x="-45086" y="6309320"/>
            <a:ext cx="34208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1000" b="1" dirty="0" smtClean="0">
                <a:latin typeface="+mn-lt"/>
              </a:rPr>
              <a:t>Elaboración:  Dirección del Sistema de Pensiones. </a:t>
            </a:r>
            <a:endParaRPr lang="es-EC" sz="1000" b="1" dirty="0">
              <a:latin typeface="+mn-lt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671243"/>
            <a:ext cx="4411125" cy="2651368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478" y="1415482"/>
            <a:ext cx="4397632" cy="1743459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22058" y="1469294"/>
            <a:ext cx="4078164" cy="1635834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6016" y="3671243"/>
            <a:ext cx="4411125" cy="2651368"/>
          </a:xfrm>
          <a:prstGeom prst="rect">
            <a:avLst/>
          </a:prstGeom>
        </p:spPr>
      </p:pic>
      <p:sp>
        <p:nvSpPr>
          <p:cNvPr id="9" name="16 Rectángulo"/>
          <p:cNvSpPr/>
          <p:nvPr/>
        </p:nvSpPr>
        <p:spPr>
          <a:xfrm>
            <a:off x="0" y="-2356"/>
            <a:ext cx="3894464" cy="523220"/>
          </a:xfrm>
          <a:prstGeom prst="rect">
            <a:avLst/>
          </a:prstGeom>
          <a:noFill/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spAutoFit/>
          </a:bodyPr>
          <a:lstStyle/>
          <a:p>
            <a:r>
              <a:rPr lang="es-EC" sz="2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itchFamily="34" charset="-128"/>
              </a:rPr>
              <a:t>Estadísticas Rangos </a:t>
            </a:r>
            <a:endParaRPr lang="es-EC" sz="28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6538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899592" y="1696414"/>
            <a:ext cx="7488832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C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Como se puede evidenciar la lucha por los derechos de los pensionistas que hemos venido apoyando se ha consolidado en  una pensión digna y de las mayores en nuestra región.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C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C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De forma colateral ha permitido que los servicios financieros que el BIESS les otorga, a través de préstamos quirografarios, con un plazo de hasta cinco años, les permita acceder a montos importantes por la capacidad de pago (40% de la pensión) que de forma directa determina el nivel del crédito, mismo que cuenta con un seguro de desgravamen administrado por el IESS y fortalecido con las reservas matemáticas que en la actualidad tiene el seguro de saldos (90MM). </a:t>
            </a:r>
            <a:endParaRPr kumimoji="0" lang="es-EC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16 Rectángulo"/>
          <p:cNvSpPr/>
          <p:nvPr/>
        </p:nvSpPr>
        <p:spPr>
          <a:xfrm>
            <a:off x="1775451" y="1052736"/>
            <a:ext cx="5328592" cy="523220"/>
          </a:xfrm>
          <a:prstGeom prst="rect">
            <a:avLst/>
          </a:prstGeom>
          <a:noFill/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>
            <a:spAutoFit/>
          </a:bodyPr>
          <a:lstStyle/>
          <a:p>
            <a:r>
              <a:rPr lang="es-EC" sz="2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itchFamily="34" charset="-128"/>
              </a:rPr>
              <a:t>CONCLUSIÓN…</a:t>
            </a:r>
            <a:endParaRPr lang="es-EC" sz="28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872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95536" y="1988840"/>
            <a:ext cx="8424936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2400" dirty="0"/>
              <a:t> “El sistema de gobierno más perfecto, es aquel que produce mayor suma de felicidad posible, mayor suma de seguridad social y mayor suma de estabilidad política </a:t>
            </a:r>
            <a:r>
              <a:rPr lang="es-EC" sz="2400" dirty="0" smtClean="0"/>
              <a:t>“</a:t>
            </a:r>
          </a:p>
          <a:p>
            <a:endParaRPr lang="es-EC" sz="2400" dirty="0"/>
          </a:p>
          <a:p>
            <a:pPr algn="r"/>
            <a:r>
              <a:rPr lang="es-EC" sz="1600" b="1" i="1" dirty="0"/>
              <a:t>Simón Bolívar en su  discurso pronunciado ante el Congreso de la Angostura,</a:t>
            </a:r>
            <a:endParaRPr lang="es-EC" sz="1600" i="1" dirty="0"/>
          </a:p>
          <a:p>
            <a:pPr algn="r"/>
            <a:r>
              <a:rPr lang="es-EC" sz="1600" b="1" i="1" dirty="0"/>
              <a:t>15 de febrero de 1819</a:t>
            </a:r>
            <a:endParaRPr lang="es-EC" sz="1600" i="1" dirty="0"/>
          </a:p>
        </p:txBody>
      </p:sp>
    </p:spTree>
    <p:extLst>
      <p:ext uri="{BB962C8B-B14F-4D97-AF65-F5344CB8AC3E}">
        <p14:creationId xmlns:p14="http://schemas.microsoft.com/office/powerpoint/2010/main" val="8183510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>
            <a:spLocks noChangeArrowheads="1"/>
          </p:cNvSpPr>
          <p:nvPr/>
        </p:nvSpPr>
        <p:spPr bwMode="auto">
          <a:xfrm>
            <a:off x="2484438" y="2852738"/>
            <a:ext cx="46799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EC" sz="3200" b="1" dirty="0">
                <a:solidFill>
                  <a:srgbClr val="0070C0"/>
                </a:solidFill>
                <a:latin typeface="Calibri" pitchFamily="34" charset="0"/>
              </a:rPr>
              <a:t>Gracias su atención…</a:t>
            </a:r>
          </a:p>
        </p:txBody>
      </p:sp>
    </p:spTree>
    <p:extLst>
      <p:ext uri="{BB962C8B-B14F-4D97-AF65-F5344CB8AC3E}">
        <p14:creationId xmlns:p14="http://schemas.microsoft.com/office/powerpoint/2010/main" val="3781345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320669"/>
            <a:ext cx="9144001" cy="6537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683568" y="1809080"/>
            <a:ext cx="7704856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C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La concepción universal respecto de la Seguridad Social ha llevado a cada nación</a:t>
            </a:r>
            <a:r>
              <a:rPr kumimoji="0" lang="es-EC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es-EC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a organizarse con el objeto de configurar un sistema mediante la adopción de modelos planificados para atender las prestaciones y previsiones de los trabajadores.</a:t>
            </a:r>
            <a:endParaRPr kumimoji="0" lang="es-EC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C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C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En ese contexto la Seguridad Social busca la protección del individuo a través de la sociedad, proporcionándole amparo, contra las privaciones económicas y sociales, para ese efecto el Estado Ecuatoriano desde 1928 incluyó en su régimen normativo a la Caja Nacional del Seguro Social, la que en 1970 se transformó en el Instituto Ecuatoriano de Seguridad Social </a:t>
            </a:r>
            <a:r>
              <a:rPr kumimoji="0" lang="es-EC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IESS</a:t>
            </a:r>
            <a:endParaRPr kumimoji="0" lang="es-EC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2 Marcador de texto"/>
          <p:cNvSpPr txBox="1">
            <a:spLocks/>
          </p:cNvSpPr>
          <p:nvPr/>
        </p:nvSpPr>
        <p:spPr>
          <a:xfrm>
            <a:off x="752475" y="1196975"/>
            <a:ext cx="7643813" cy="360363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s-ES" sz="2400" b="1" kern="0" dirty="0" smtClean="0">
                <a:solidFill>
                  <a:srgbClr val="002060"/>
                </a:solidFill>
                <a:latin typeface="+mn-lt"/>
                <a:cs typeface="+mn-cs"/>
              </a:rPr>
              <a:t>Un poco de historia …</a:t>
            </a:r>
            <a:endParaRPr lang="es-ES" sz="2400" b="1" kern="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endParaRPr lang="es-ES" sz="1800" b="1" kern="0" dirty="0">
              <a:solidFill>
                <a:srgbClr val="002060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462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320669"/>
            <a:ext cx="9144001" cy="6537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827584" y="2049886"/>
            <a:ext cx="7416824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C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En cuanto a las pensiones por Jubilación y otras prestaciones luego del colapso del sistema financiero en 1999 y con la adopción del dólar en la economía ecuatoriana las pensiones sufrieron un deterioro </a:t>
            </a:r>
            <a:r>
              <a:rPr kumimoji="0" lang="es-EC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dramático, </a:t>
            </a:r>
            <a:r>
              <a:rPr kumimoji="0" lang="es-EC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tal vez el mayor que dejaba el efecto de la dolarización, ya que en el año 2000 existieron pensiones de menos de un dólar; por lo que las políticas públicas con el aumento en las remuneraciones de los trabajadores permitieron en el 2002 pasar a un mínimo de USD 25 para las pensiones del Seguro General, 14 dólares los regímenes especiales y una pensión máxima de USD 125,00 dólares para los 233.000  pensionistas.</a:t>
            </a:r>
            <a:endParaRPr kumimoji="0" lang="es-EC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82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755576" y="1005696"/>
            <a:ext cx="756084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C" sz="2000" dirty="0"/>
              <a:t>Para octubre del 2010, la Asamblea Nacional,  aprobó por unanimidad, el proyecto de reformas a la Ley de Seguridad Social, que tuvo como punto más polémico el incremento de </a:t>
            </a:r>
            <a:r>
              <a:rPr lang="es-EC" sz="2000" dirty="0" smtClean="0"/>
              <a:t>pensiones jubilares </a:t>
            </a:r>
            <a:r>
              <a:rPr lang="es-EC" sz="2000" dirty="0"/>
              <a:t>que para el 2010 sería de entre $ 40 y $ 60 y desde el 2011 subiría entre el 4,31% y el 16,16% según al rango de pensión que reciba cada jubilado</a:t>
            </a:r>
            <a:r>
              <a:rPr lang="es-EC" sz="2000" dirty="0" smtClean="0"/>
              <a:t>.</a:t>
            </a:r>
            <a:endParaRPr lang="es-EC" sz="2000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94" t="37499" r="33626" b="12699"/>
          <a:stretch/>
        </p:blipFill>
        <p:spPr bwMode="auto">
          <a:xfrm>
            <a:off x="2123728" y="2924944"/>
            <a:ext cx="5256584" cy="3061259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94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683568" y="980728"/>
            <a:ext cx="345638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C" sz="2000" dirty="0"/>
          </a:p>
          <a:p>
            <a:pPr algn="just"/>
            <a:r>
              <a:rPr lang="es-EC" sz="2000" dirty="0"/>
              <a:t>Para ese año, el incremento se dio con carácter retroactivo desde enero, en base a una tabla que incluyó 15 categorías: los jubilados que reciben menos de USD 90 dólares tuvieron un incremento de USD 60; el que recibía de $ 90 a $ 120, </a:t>
            </a:r>
            <a:r>
              <a:rPr lang="es-EC" sz="2000" dirty="0" smtClean="0"/>
              <a:t>tuvo USD </a:t>
            </a:r>
            <a:r>
              <a:rPr lang="es-EC" sz="2000" dirty="0"/>
              <a:t>54,60 más, para los que tenían pensiones entre $ 120 y $ 150 el incremento fue de USD 50,66, y así hasta llegar a los que reciben más de USD 480 de pensión, los que recibieron USD 40 de incremento.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5313" y="847438"/>
            <a:ext cx="4829175" cy="545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566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320669"/>
            <a:ext cx="9144001" cy="6537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Marcador de contenido"/>
          <p:cNvSpPr txBox="1">
            <a:spLocks/>
          </p:cNvSpPr>
          <p:nvPr/>
        </p:nvSpPr>
        <p:spPr>
          <a:xfrm>
            <a:off x="683568" y="2002963"/>
            <a:ext cx="8104187" cy="3216275"/>
          </a:xfrm>
          <a:prstGeom prst="rect">
            <a:avLst/>
          </a:prstGeom>
        </p:spPr>
        <p:txBody>
          <a:bodyPr/>
          <a:lstStyle/>
          <a:p>
            <a:pPr algn="just">
              <a:defRPr/>
            </a:pPr>
            <a:r>
              <a:rPr lang="es-EC" sz="2000" b="1" dirty="0" smtClean="0">
                <a:latin typeface="Calibri" pitchFamily="34" charset="0"/>
                <a:cs typeface="Calibri" pitchFamily="34" charset="0"/>
              </a:rPr>
              <a:t>Artículo </a:t>
            </a:r>
            <a:r>
              <a:rPr lang="es-EC" sz="2000" b="1" dirty="0">
                <a:latin typeface="Calibri" pitchFamily="34" charset="0"/>
                <a:cs typeface="Calibri" pitchFamily="34" charset="0"/>
              </a:rPr>
              <a:t>370</a:t>
            </a:r>
            <a:r>
              <a:rPr lang="es-EC" sz="2000" dirty="0"/>
              <a:t>.- </a:t>
            </a:r>
            <a:r>
              <a:rPr lang="es-EC" sz="2000" dirty="0">
                <a:latin typeface="Calibri" pitchFamily="34" charset="0"/>
                <a:cs typeface="Calibri" pitchFamily="34" charset="0"/>
              </a:rPr>
              <a:t>El Instituto Ecuatoriano de Seguridad Social, </a:t>
            </a:r>
            <a:r>
              <a:rPr lang="es-EC" sz="2000" b="1" dirty="0">
                <a:latin typeface="Calibri" pitchFamily="34" charset="0"/>
                <a:cs typeface="Calibri" pitchFamily="34" charset="0"/>
              </a:rPr>
              <a:t>entidad autónoma</a:t>
            </a:r>
            <a:r>
              <a:rPr lang="es-EC" sz="2000" dirty="0">
                <a:latin typeface="Calibri" pitchFamily="34" charset="0"/>
                <a:cs typeface="Calibri" pitchFamily="34" charset="0"/>
              </a:rPr>
              <a:t> regulada por la ley, será responsable de la prestación de las contingencias del seguro universal obligatorio a sus afiliados.</a:t>
            </a:r>
          </a:p>
          <a:p>
            <a:pPr algn="just">
              <a:defRPr/>
            </a:pPr>
            <a:endParaRPr lang="es-EC" sz="2000" dirty="0">
              <a:latin typeface="Calibri" pitchFamily="34" charset="0"/>
              <a:cs typeface="Calibri" pitchFamily="34" charset="0"/>
            </a:endParaRPr>
          </a:p>
          <a:p>
            <a:pPr algn="just">
              <a:defRPr/>
            </a:pPr>
            <a:r>
              <a:rPr lang="es-EC" sz="2000" b="1" dirty="0">
                <a:latin typeface="Calibri" pitchFamily="34" charset="0"/>
                <a:cs typeface="Calibri" pitchFamily="34" charset="0"/>
              </a:rPr>
              <a:t>Artículo 371</a:t>
            </a:r>
            <a:r>
              <a:rPr lang="es-EC" sz="2000" dirty="0">
                <a:latin typeface="Calibri" pitchFamily="34" charset="0"/>
                <a:cs typeface="Calibri" pitchFamily="34" charset="0"/>
              </a:rPr>
              <a:t>.- Las prestaciones de la Seguridad Social se financiarán con el aporte de las personas aseguradas en relación de dependencia y de sus empleadoras o empleadores; con los aportes de las personas independientes aseguradas con los aportes de los ecuatorianas y ecuatorianos domiciliados en el exterior, y con los aportes y contribuciones </a:t>
            </a:r>
            <a:r>
              <a:rPr lang="es-EC" sz="2000" dirty="0"/>
              <a:t>del Estado. </a:t>
            </a:r>
          </a:p>
          <a:p>
            <a:pPr marL="342900" indent="-342900" algn="just" eaLnBrk="0" hangingPunct="0">
              <a:spcBef>
                <a:spcPct val="20000"/>
              </a:spcBef>
              <a:defRPr/>
            </a:pPr>
            <a:endParaRPr lang="es-ES" sz="2000" kern="0" dirty="0">
              <a:latin typeface="Calibri" pitchFamily="34" charset="0"/>
              <a:cs typeface="+mn-cs"/>
            </a:endParaRPr>
          </a:p>
        </p:txBody>
      </p:sp>
      <p:sp>
        <p:nvSpPr>
          <p:cNvPr id="5" name="2 Marcador de texto"/>
          <p:cNvSpPr txBox="1">
            <a:spLocks/>
          </p:cNvSpPr>
          <p:nvPr/>
        </p:nvSpPr>
        <p:spPr>
          <a:xfrm>
            <a:off x="752475" y="1196975"/>
            <a:ext cx="7643813" cy="360363"/>
          </a:xfrm>
          <a:prstGeom prst="rect">
            <a:avLst/>
          </a:prstGeom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defRPr/>
            </a:pPr>
            <a:r>
              <a:rPr lang="es-ES" sz="2400" b="1" kern="0" dirty="0">
                <a:solidFill>
                  <a:srgbClr val="002060"/>
                </a:solidFill>
                <a:latin typeface="+mn-lt"/>
                <a:cs typeface="+mn-cs"/>
              </a:rPr>
              <a:t>CONSTITUCIÓN</a:t>
            </a:r>
            <a:r>
              <a:rPr lang="es-ES" sz="2000" b="1" kern="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s-ES" sz="2400" b="1" kern="0" dirty="0">
                <a:solidFill>
                  <a:srgbClr val="002060"/>
                </a:solidFill>
                <a:latin typeface="+mn-lt"/>
                <a:cs typeface="+mn-cs"/>
              </a:rPr>
              <a:t>DE LA REPÚBLICA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endParaRPr lang="es-ES" sz="1800" b="1" kern="0" dirty="0">
              <a:solidFill>
                <a:srgbClr val="002060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989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320669"/>
            <a:ext cx="9144001" cy="6537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971600" y="2348880"/>
            <a:ext cx="7488832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C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ymbolMT" charset="-120"/>
                <a:cs typeface="Calibri" pitchFamily="34" charset="0"/>
              </a:rPr>
              <a:t>Incremento del 105% de afiliados activos en el Seguro General Obligatorio en el período 2007- 2014.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EC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C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ymbolMT" charset="-120"/>
                <a:cs typeface="Calibri" pitchFamily="34" charset="0"/>
              </a:rPr>
              <a:t>Durante el año 2007, la relación activos cotizantes – pensionistas fue de 7,1. Mientras que para el año 2014, esta razón se ubicó en 8,6</a:t>
            </a:r>
            <a:r>
              <a:rPr kumimoji="0" lang="es-EC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ymbolMT" charset="-120"/>
                <a:cs typeface="Calibri" pitchFamily="34" charset="0"/>
              </a:rPr>
              <a:t>.</a:t>
            </a:r>
            <a:endParaRPr kumimoji="0" lang="es-EC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51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5 Rectángulo"/>
          <p:cNvSpPr>
            <a:spLocks noChangeArrowheads="1"/>
          </p:cNvSpPr>
          <p:nvPr/>
        </p:nvSpPr>
        <p:spPr bwMode="auto">
          <a:xfrm>
            <a:off x="755576" y="1176338"/>
            <a:ext cx="800901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s-ES" sz="2000" b="1" dirty="0"/>
              <a:t>DISTRIBUCION DE APORTACIONES PARA AFILIADOS AUTÓNOMOS</a:t>
            </a:r>
          </a:p>
          <a:p>
            <a:pPr>
              <a:buFontTx/>
              <a:buChar char="•"/>
            </a:pPr>
            <a:endParaRPr lang="es-ES" sz="2400" b="1" u="sng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945779"/>
            <a:ext cx="7255028" cy="3487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426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3010</TotalTime>
  <Words>1074</Words>
  <Application>Microsoft Office PowerPoint</Application>
  <PresentationFormat>Presentación en pantalla (4:3)</PresentationFormat>
  <Paragraphs>165</Paragraphs>
  <Slides>20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Gabriela Cruz</dc:creator>
  <cp:lastModifiedBy>Gpombosa</cp:lastModifiedBy>
  <cp:revision>118</cp:revision>
  <cp:lastPrinted>2015-04-07T04:47:10Z</cp:lastPrinted>
  <dcterms:created xsi:type="dcterms:W3CDTF">2014-05-19T14:43:14Z</dcterms:created>
  <dcterms:modified xsi:type="dcterms:W3CDTF">2015-04-16T18:47:26Z</dcterms:modified>
</cp:coreProperties>
</file>