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9" r:id="rId2"/>
    <p:sldId id="324" r:id="rId3"/>
    <p:sldId id="311" r:id="rId4"/>
    <p:sldId id="276" r:id="rId5"/>
    <p:sldId id="319" r:id="rId6"/>
    <p:sldId id="323" r:id="rId7"/>
    <p:sldId id="320" r:id="rId8"/>
    <p:sldId id="321" r:id="rId9"/>
    <p:sldId id="322" r:id="rId10"/>
    <p:sldId id="294" r:id="rId11"/>
    <p:sldId id="316" r:id="rId12"/>
    <p:sldId id="315" r:id="rId13"/>
    <p:sldId id="325" r:id="rId14"/>
    <p:sldId id="330" r:id="rId15"/>
    <p:sldId id="326" r:id="rId16"/>
    <p:sldId id="327" r:id="rId17"/>
    <p:sldId id="328" r:id="rId18"/>
    <p:sldId id="329" r:id="rId1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FF1"/>
    <a:srgbClr val="FFE7EA"/>
    <a:srgbClr val="FFCDD4"/>
    <a:srgbClr val="FF9FAD"/>
    <a:srgbClr val="CC0C06"/>
    <a:srgbClr val="CC0000"/>
    <a:srgbClr val="FF2525"/>
    <a:srgbClr val="DA0000"/>
    <a:srgbClr val="FF5050"/>
    <a:srgbClr val="FD4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76" autoAdjust="0"/>
  </p:normalViewPr>
  <p:slideViewPr>
    <p:cSldViewPr>
      <p:cViewPr>
        <p:scale>
          <a:sx n="59" d="100"/>
          <a:sy n="59" d="100"/>
        </p:scale>
        <p:origin x="-112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CD39D-3EC0-420F-A45D-14B71904AA90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2ECB-2687-4FD1-B231-AC7942B3DB6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3628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633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924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851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282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5405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247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263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1106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1900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778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603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86F91-E6F7-4322-97D7-84A518BA1A7B}" type="datetimeFigureOut">
              <a:rPr lang="es-EC" smtClean="0"/>
              <a:t>17/04/2015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5551F-4849-4A0E-8230-AEF4B45F2D7F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2910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2 Marcador de contenido"/>
          <p:cNvSpPr txBox="1">
            <a:spLocks/>
          </p:cNvSpPr>
          <p:nvPr/>
        </p:nvSpPr>
        <p:spPr>
          <a:xfrm>
            <a:off x="1187624" y="3717032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s-EC" dirty="0" smtClean="0"/>
          </a:p>
        </p:txBody>
      </p:sp>
      <p:pic>
        <p:nvPicPr>
          <p:cNvPr id="1026" name="Picture 2" descr="C:\Users\eapenafiel\Desktop\fotos adulto mayor\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24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99592" y="512676"/>
            <a:ext cx="7560840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6817" y="675093"/>
            <a:ext cx="7239000" cy="494928"/>
          </a:xfrm>
        </p:spPr>
        <p:txBody>
          <a:bodyPr>
            <a:normAutofit fontScale="90000"/>
          </a:bodyPr>
          <a:lstStyle/>
          <a:p>
            <a:r>
              <a:rPr lang="es-EC" sz="2900" b="1" dirty="0">
                <a:solidFill>
                  <a:schemeClr val="bg1"/>
                </a:solidFill>
              </a:rPr>
              <a:t>ATENCIÓN Y ASISTENCIA A GRUPOS PRIORITARIOS</a:t>
            </a:r>
            <a:r>
              <a:rPr lang="es-EC" sz="29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es-EC" sz="2400" b="1" dirty="0">
                <a:effectLst/>
              </a:rPr>
              <a:t/>
            </a:r>
            <a:br>
              <a:rPr lang="es-EC" sz="2400" b="1" dirty="0">
                <a:effectLst/>
              </a:rPr>
            </a:br>
            <a:endParaRPr lang="es-EC" sz="2400" b="1" dirty="0">
              <a:effectLst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2248" y="1556792"/>
            <a:ext cx="69161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EC" b="1" dirty="0">
              <a:solidFill>
                <a:schemeClr val="dk1"/>
              </a:solidFill>
            </a:endParaRPr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 smtClean="0"/>
          </a:p>
          <a:p>
            <a:endParaRPr lang="es-EC" b="1" dirty="0"/>
          </a:p>
          <a:p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755576" y="1340768"/>
            <a:ext cx="806489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6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OBJETIVO</a:t>
            </a:r>
            <a:r>
              <a:rPr lang="es-EC" sz="16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just"/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Brindar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apoyo social y atención prioritaria en salud, educación y bienestar social a personas de escasos recursos económicos y/o situación emergente especialmente a los grupos de atención prioritaria</a:t>
            </a:r>
            <a:r>
              <a:rPr lang="es-EC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just"/>
            <a:endParaRPr lang="es-EC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16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LINEAS DE ACCIÓN</a:t>
            </a:r>
            <a:r>
              <a:rPr lang="es-EC" sz="20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algn="just"/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 </a:t>
            </a: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COLECTA SOLIDARIA</a:t>
            </a:r>
          </a:p>
          <a:p>
            <a:pPr algn="just"/>
            <a:r>
              <a:rPr lang="es-EC" sz="20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s-EC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NVERSIÓN 2014 -2015:</a:t>
            </a:r>
            <a:r>
              <a:rPr lang="es-EC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$28.215,78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dólares americanos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Users\Administrador\Documents\FeRnANDa OfIcInA\FOTOS VARIAS\Varios Campañas\DSC029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40" y="4079979"/>
            <a:ext cx="1944216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75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535863" cy="648072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s-EC" sz="2600" dirty="0" smtClean="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r>
              <a:rPr lang="es-EC" sz="2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ATENCIÓN Y ASISTENCIA A GRUPOS </a:t>
            </a:r>
            <a:r>
              <a:rPr lang="es-EC" sz="2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PRIORITARIOS </a:t>
            </a:r>
            <a:endParaRPr lang="es-EC" sz="26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276560"/>
            <a:ext cx="4800600" cy="474472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C" sz="20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BENEFICIARIOS</a:t>
            </a:r>
          </a:p>
          <a:p>
            <a:pPr algn="just"/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7.055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personas atendidas en medicina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general y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odontológico a través de las </a:t>
            </a:r>
            <a:r>
              <a:rPr lang="es-EC" sz="2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del cual el 10% son adultos mayores.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00 </a:t>
            </a:r>
            <a:r>
              <a:rPr lang="es-EC" sz="2200" dirty="0">
                <a:latin typeface="Tahoma" pitchFamily="34" charset="0"/>
                <a:ea typeface="Tahoma" pitchFamily="34" charset="0"/>
                <a:cs typeface="Tahoma" pitchFamily="34" charset="0"/>
              </a:rPr>
              <a:t>personas que pertenecen a grupos de atención prioritaria del Cantón Cuenca con un servicio social de calidad en salud, educación, bienestar 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social a través de </a:t>
            </a:r>
            <a:r>
              <a:rPr lang="es-EC" sz="2200" b="1" u="sng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Colecta Solidaria</a:t>
            </a:r>
            <a:r>
              <a:rPr lang="es-EC" sz="2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del cual el 10% son personas adultos mayores</a:t>
            </a:r>
            <a:endParaRPr lang="es-EC" sz="22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Users\Administrador\Documents\FeRnANDa OfIcInA\UNIDADES MEDICAS MOVILES\fotos movil\campaña molleturo movil\DSC0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2232248" cy="297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dor\Documents\FeRnANDa OfIcInA\FOTOS VARIAS\Varios Campañas\DSC02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32" y="3706179"/>
            <a:ext cx="2340768" cy="3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8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899592" y="188640"/>
            <a:ext cx="7632848" cy="9361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2" name="11 Rectángulo"/>
          <p:cNvSpPr/>
          <p:nvPr/>
        </p:nvSpPr>
        <p:spPr>
          <a:xfrm>
            <a:off x="827584" y="225805"/>
            <a:ext cx="79537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500" b="1" dirty="0" smtClean="0">
                <a:solidFill>
                  <a:schemeClr val="bg1"/>
                </a:solidFill>
              </a:rPr>
              <a:t>ATENCIÓN Y ASISTENCIA SOCIAL A GRUPOS PRIORITARIOS</a:t>
            </a:r>
          </a:p>
          <a:p>
            <a:r>
              <a:rPr lang="es-EC" sz="2500" dirty="0" smtClean="0">
                <a:solidFill>
                  <a:schemeClr val="bg1"/>
                </a:solidFill>
              </a:rPr>
              <a:t>                            </a:t>
            </a:r>
            <a:r>
              <a:rPr lang="es-EC" sz="2500" b="1" dirty="0" smtClean="0">
                <a:solidFill>
                  <a:schemeClr val="bg1"/>
                </a:solidFill>
              </a:rPr>
              <a:t>UNIDADES MÉDICAS MÓVILES</a:t>
            </a:r>
            <a:endParaRPr lang="es-EC" sz="2500" b="1" dirty="0">
              <a:solidFill>
                <a:schemeClr val="bg1"/>
              </a:solidFill>
            </a:endParaRPr>
          </a:p>
        </p:txBody>
      </p:sp>
      <p:pic>
        <p:nvPicPr>
          <p:cNvPr id="5126" name="Picture 6" descr="C:\Users\Administrador\Documents\FeRnANDa OfIcInA\Consejo de Control y Transparencia social\Informe Rendición de Cuentas 2014\Fotos informe gestión ASM 2014\unidades médicas móviles 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20901"/>
            <a:ext cx="3734010" cy="280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Administrador\AppData\Local\Microsoft\Windows\Temporary Internet Files\Content.IE5\5NFQF0Z2\20141030_0824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93" y="1358314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dor\Documents\FeRnANDa OfIcInA\UNIDADES MEDICAS MOVILES\DISPENSARIOS MOVILES 2010\fotos MOVil\fotos moviles\DSC00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050" y="1295588"/>
            <a:ext cx="3819691" cy="286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dor\Documents\FeRnANDa OfIcInA\UNIDADES MEDICAS MOVILES\fotos movil\campaña molleturo movil\DSC00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10153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8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0080" y="273422"/>
            <a:ext cx="7884368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C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coordinación y articulación con la Dirección de Desarrollo Social, se apoyo a población de </a:t>
            </a:r>
            <a:r>
              <a:rPr lang="es-EC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adult@s</a:t>
            </a:r>
            <a:r>
              <a:rPr lang="es-EC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mayores en los siguientes proyectos:</a:t>
            </a:r>
            <a:endParaRPr lang="es-EC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170406"/>
              </p:ext>
            </p:extLst>
          </p:nvPr>
        </p:nvGraphicFramePr>
        <p:xfrm>
          <a:off x="827584" y="1272297"/>
          <a:ext cx="7776864" cy="5592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83718"/>
                <a:gridCol w="2326632"/>
                <a:gridCol w="2866514"/>
              </a:tblGrid>
              <a:tr h="4298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PROYECTO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OBJETIVO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NUMERO DE BENEFICIARIOS/AS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344586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interinstitucional entre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Gad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Municipal de Cuenca y el Centro de Apoyo Pedagógico y Nutricional de la Parroquia Santo Hermano Miguel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Atención en Salud y alimentación a adultos/as mayores en situación de riesgo a través del programa: CLUB DE LA SABIDURÍA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40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adult@s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5670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interinstitucional entre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Gad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Municipal de Cuenca y la Parroquia Octavio Cordero Palacios "Envejecimiento digno con actividades que mejoren la calidad de vida y salud integral del adulto mayor"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Fortalecer espacios de encuentros recreativos y de esparcimiento para adultos/as mayores de la Parroquia Octavio Cordero Palacios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125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adult@s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de cooperación entre el GAD Municipal de Cuenca y el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Funfación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Hogar Cristo Rey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Proporcionar una atención integral de adult@s mayores rescatados en condiciones de indigencia mendicidad y abandono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115 adult@s mayores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221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Convenio de cooperación interinstitucional entre el GAD Municipal Cuenca con la Fundación Hogar Jesús de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Nazareth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Residencia y atención </a:t>
                      </a:r>
                      <a:r>
                        <a:rPr lang="es-EC" sz="1400" u="none" strike="noStrike" dirty="0" err="1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gerontogeriátrica</a:t>
                      </a:r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durante todo el año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dirty="0"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27 adult@s mayores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32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67544" y="260648"/>
            <a:ext cx="8208912" cy="92333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 coordinación y articulación con la Dirección Municipal de Educación, Cultura y Deportes la Municipalidad, ha ejecutado los siguientes proyectos:</a:t>
            </a:r>
            <a:endParaRPr lang="es-EC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92186"/>
              </p:ext>
            </p:extLst>
          </p:nvPr>
        </p:nvGraphicFramePr>
        <p:xfrm>
          <a:off x="107503" y="1196752"/>
          <a:ext cx="8928992" cy="4949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0046"/>
                <a:gridCol w="3364456"/>
                <a:gridCol w="2644490"/>
              </a:tblGrid>
              <a:tr h="7980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PROYECTO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OBJETIVO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NÚMERO DE BENEFICIARIOS</a:t>
                      </a:r>
                    </a:p>
                  </a:txBody>
                  <a:tcPr marL="9203" marR="9203" marT="9203" marB="0" anchor="ctr"/>
                </a:tc>
              </a:tr>
              <a:tr h="85576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Talleres de diversa índole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Brindar a los adultos mayores talleres de diversa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í</a:t>
                      </a:r>
                      <a:r>
                        <a:rPr lang="es-EC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ndole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que por su naturaleza generen en ellos el uso de su tiempo libre de forma productiva</a:t>
                      </a: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adultos mayores por taller</a:t>
                      </a:r>
                    </a:p>
                  </a:txBody>
                  <a:tcPr marL="9203" marR="9203" marT="9203" marB="0" anchor="ctr"/>
                </a:tc>
              </a:tr>
              <a:tr h="71023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Caminatas a Montes Sagrados de la Ciudad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Generar caminatas a las montañas que </a:t>
                      </a:r>
                      <a:r>
                        <a:rPr lang="es-EC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rodean </a:t>
                      </a:r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la ciudad como forma de aportar con el bienestar físico de las personas.</a:t>
                      </a:r>
                    </a:p>
                  </a:txBody>
                  <a:tcPr marL="9203" marR="9203" marT="920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300 adultos mayores por taller</a:t>
                      </a:r>
                    </a:p>
                  </a:txBody>
                  <a:tcPr marL="9203" marR="9203" marT="9203" marB="0" anchor="ctr"/>
                </a:tc>
              </a:tr>
              <a:tr h="11942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Espacios para dictar inglés y participar de conversatorios en Centros Culturales para el adulto mayor extranjero de habla inglesa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Dotar de espacios dentro de los Centros Culturales para que el adulto mayor de habla inglesa pueda dar clases de inglés a los niños del sector y a su vez para que practiquen el español mediante conversatorios.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80 adultos mayores </a:t>
                      </a:r>
                    </a:p>
                  </a:txBody>
                  <a:tcPr marL="9203" marR="9203" marT="9203" marB="0" anchor="ctr"/>
                </a:tc>
              </a:tr>
              <a:tr h="119422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Bailoterapia</a:t>
                      </a:r>
                      <a:endParaRPr lang="es-EC" sz="1400" u="none" strike="noStrike" kern="1200" dirty="0">
                        <a:solidFill>
                          <a:schemeClr val="dk1"/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Promover la recreación y el buen uso del tiempo libre de los ciudadanos y ciudadanas dinamizando y democratizando la actividad deportiva y recreacional  en los barrios y parroquias  del cantón  Cuenca.</a:t>
                      </a:r>
                    </a:p>
                  </a:txBody>
                  <a:tcPr marL="9203" marR="9203" marT="92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200 adultos mayores </a:t>
                      </a:r>
                    </a:p>
                  </a:txBody>
                  <a:tcPr marL="9203" marR="9203" marT="920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9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apenafiel\Desktop\fotos adulto mayor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83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apenafiel\Desktop\fotos adulto mayor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3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apenafiel\Desktop\fotos adulto mayor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96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eapenafiel\Desktop\fotos adulto mayor\porta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771280" y="5445224"/>
            <a:ext cx="3744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GRACIAS</a:t>
            </a:r>
            <a:endParaRPr lang="es-EC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5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79512" y="1772816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3592" y="633988"/>
            <a:ext cx="5952583" cy="388383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249288" y="116632"/>
            <a:ext cx="7437512" cy="5604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C" dirty="0" smtClean="0"/>
              <a:t>ING. MARCELO CABRERA PALACIOS </a:t>
            </a: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1259632" y="692696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ALCALDE DE CUENCA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208856" y="1263283"/>
            <a:ext cx="7467600" cy="50953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tx1"/>
                </a:solidFill>
              </a:rPr>
              <a:t>LCDA. MIREYA VÉLEZ DE CABRERA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249288" y="1772816"/>
            <a:ext cx="6171570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dirty="0" smtClean="0">
                <a:solidFill>
                  <a:schemeClr val="bg1"/>
                </a:solidFill>
              </a:rPr>
              <a:t>PRESIDENTA DE ACCION SOCIAL</a:t>
            </a:r>
          </a:p>
        </p:txBody>
      </p:sp>
      <p:pic>
        <p:nvPicPr>
          <p:cNvPr id="2050" name="Picture 2" descr="C:\Users\eapenafiel\Desktop\fotos adulto mayor\o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4" y="2239688"/>
            <a:ext cx="2868923" cy="45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apenafiel\Desktop\fotos adulto mayor\colla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39688"/>
            <a:ext cx="2664296" cy="450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9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9099" y="2027979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C" sz="2600" dirty="0" smtClean="0">
                <a:solidFill>
                  <a:schemeClr val="bg1"/>
                </a:solidFill>
              </a:rPr>
              <a:t>       MISIÓN</a:t>
            </a:r>
            <a:endParaRPr lang="es-EC" sz="2600" dirty="0">
              <a:solidFill>
                <a:schemeClr val="bg1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8571" y="332656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440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708054" y="685383"/>
            <a:ext cx="7212081" cy="123144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6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 una </a:t>
            </a:r>
            <a:r>
              <a:rPr lang="es-EC" sz="62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institución pionera de servicio social, cálido, eficiente, solidario e inclusivo con personas comprometidas en el apoyo a los grupos de atención prioritaria en la restitución de sus </a:t>
            </a:r>
            <a:r>
              <a:rPr lang="es-EC" sz="6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derechos.</a:t>
            </a:r>
            <a:endParaRPr lang="es-EC" sz="6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sz="5000" dirty="0" smtClean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>
          <a:xfrm>
            <a:off x="467544" y="4149080"/>
            <a:ext cx="7236568" cy="244827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buFont typeface="Wingdings" pitchFamily="2" charset="2"/>
              <a:buChar char="v"/>
            </a:pP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Apoyar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manera especializada a los grupos de atención prioritaria, en especial a niños, 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niñas, adolescentes y adultos mayores dentro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del Cantón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Mejorar la gestión en la prestación de servicios sociales con un equipo de trabajo idóneo.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Generar recursos para la ejecución y sostenibilidad de proyectos sociales en el Cantón.</a:t>
            </a:r>
          </a:p>
          <a:p>
            <a:pPr marL="0" algn="just">
              <a:buFont typeface="Wingdings" pitchFamily="2" charset="2"/>
              <a:buChar char="v"/>
            </a:pP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Los </a:t>
            </a:r>
            <a:r>
              <a:rPr lang="es-EC" sz="19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ciudadanos </a:t>
            </a:r>
            <a:r>
              <a:rPr lang="es-EC" sz="19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 Cuenca tienen un posicionamiento de Acción Social como “Atención a grupos prioritarios”</a:t>
            </a:r>
          </a:p>
          <a:p>
            <a:pPr marL="0" algn="just">
              <a:buFont typeface="Wingdings" pitchFamily="2" charset="2"/>
              <a:buChar char="v"/>
            </a:pPr>
            <a:endParaRPr lang="es-EC" sz="1900" b="1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C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endParaRPr lang="es-EC" dirty="0">
              <a:solidFill>
                <a:srgbClr val="C00000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26592" y="332656"/>
            <a:ext cx="6244823" cy="43204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 smtClean="0">
                <a:solidFill>
                  <a:schemeClr val="bg1"/>
                </a:solidFill>
              </a:rPr>
              <a:t>VISIÓN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4865" y="2381054"/>
            <a:ext cx="813958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Contribuir a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mejorar la calidad de vida mediante la intervención social directa e indirecta a través de la gestión de programas, proyectos y actividades equitativas, inclusivas, sostenibles y solidarias, además de la cooperación y coordinación interinstitucional.</a:t>
            </a:r>
          </a:p>
          <a:p>
            <a:pPr algn="just"/>
            <a:endParaRPr lang="es-EC" b="1" dirty="0"/>
          </a:p>
        </p:txBody>
      </p:sp>
      <p:sp>
        <p:nvSpPr>
          <p:cNvPr id="13" name="12 Rectángulo"/>
          <p:cNvSpPr/>
          <p:nvPr/>
        </p:nvSpPr>
        <p:spPr>
          <a:xfrm>
            <a:off x="408571" y="3717032"/>
            <a:ext cx="6552728" cy="35307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600" dirty="0" smtClean="0">
                <a:solidFill>
                  <a:schemeClr val="bg1"/>
                </a:solidFill>
              </a:rPr>
              <a:t>OBJETIVOS ESTRATÉGICOS</a:t>
            </a:r>
            <a:endParaRPr lang="es-EC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2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10" grpId="0"/>
      <p:bldP spid="12" grpId="0"/>
      <p:bldP spid="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57200" y="338328"/>
            <a:ext cx="8219256" cy="10024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>
                <a:solidFill>
                  <a:schemeClr val="bg1"/>
                </a:solidFill>
              </a:rPr>
              <a:t>ANTECEDENTES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002595" y="548680"/>
            <a:ext cx="6912768" cy="137163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2500" dirty="0" smtClean="0">
              <a:solidFill>
                <a:schemeClr val="bg1"/>
              </a:solidFill>
            </a:endParaRPr>
          </a:p>
          <a:p>
            <a:pPr algn="ctr"/>
            <a:r>
              <a:rPr lang="es-EC" sz="29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PROYECTOS Y SERVICIOS SOCIALES ENFOCADOS A LA ATENCIÓN DEL ADULT@ MAYOR</a:t>
            </a:r>
          </a:p>
          <a:p>
            <a:pPr algn="ctr"/>
            <a:endParaRPr lang="es-EC" sz="34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4583" y="2190688"/>
            <a:ext cx="712879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Programa de Atención </a:t>
            </a:r>
            <a:r>
              <a:rPr lang="es-EC" sz="2500" dirty="0">
                <a:latin typeface="Tahoma" pitchFamily="34" charset="0"/>
                <a:ea typeface="Tahoma" pitchFamily="34" charset="0"/>
                <a:cs typeface="Tahoma" pitchFamily="34" charset="0"/>
              </a:rPr>
              <a:t>y Asistencia Social a Grupos de Atención </a:t>
            </a: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Prioritaria denominado “Colecta Solidaria” y Unidades Médicas Móviles.</a:t>
            </a:r>
            <a:endParaRPr lang="es-EC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Centro Municipal para un envejecimiento activo – GEROSOL “Hogar de los Abuelos”.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Tarjeta Solidaria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C" sz="2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Unidades Médicas Móviles</a:t>
            </a:r>
            <a:endParaRPr lang="es-EC" sz="25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426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895903" cy="93610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2800" dirty="0" smtClean="0">
                <a:solidFill>
                  <a:schemeClr val="bg1"/>
                </a:solidFill>
              </a:rPr>
              <a:t>Centro </a:t>
            </a:r>
            <a:r>
              <a:rPr lang="es-EC" sz="2800" dirty="0">
                <a:solidFill>
                  <a:schemeClr val="bg1"/>
                </a:solidFill>
              </a:rPr>
              <a:t>Municipal para un </a:t>
            </a:r>
            <a:r>
              <a:rPr lang="es-EC" sz="2800" dirty="0" smtClean="0">
                <a:solidFill>
                  <a:schemeClr val="bg1"/>
                </a:solidFill>
              </a:rPr>
              <a:t>Envejecimiento Activo </a:t>
            </a:r>
            <a:r>
              <a:rPr lang="es-EC" sz="2800" dirty="0">
                <a:solidFill>
                  <a:schemeClr val="bg1"/>
                </a:solidFill>
              </a:rPr>
              <a:t>– GEROSOL </a:t>
            </a:r>
            <a:r>
              <a:rPr lang="es-EC" sz="2800" dirty="0" smtClean="0">
                <a:solidFill>
                  <a:schemeClr val="bg1"/>
                </a:solidFill>
              </a:rPr>
              <a:t>“Hogar </a:t>
            </a:r>
            <a:r>
              <a:rPr lang="es-EC" sz="2800" dirty="0">
                <a:solidFill>
                  <a:schemeClr val="bg1"/>
                </a:solidFill>
              </a:rPr>
              <a:t>de los </a:t>
            </a:r>
            <a:r>
              <a:rPr lang="es-EC" sz="2800" dirty="0" err="1" smtClean="0">
                <a:solidFill>
                  <a:schemeClr val="bg1"/>
                </a:solidFill>
              </a:rPr>
              <a:t>Abuel@s</a:t>
            </a:r>
            <a:r>
              <a:rPr lang="es-EC" sz="2800" dirty="0" smtClean="0">
                <a:solidFill>
                  <a:schemeClr val="bg1"/>
                </a:solidFill>
              </a:rPr>
              <a:t>”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179512" y="1196751"/>
            <a:ext cx="4824536" cy="4965319"/>
          </a:xfrm>
        </p:spPr>
        <p:txBody>
          <a:bodyPr>
            <a:normAutofit/>
          </a:bodyPr>
          <a:lstStyle/>
          <a:p>
            <a:pPr algn="just"/>
            <a:r>
              <a:rPr lang="es-EC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La Administración Municipal consciente de la problemática por la que atraviesa la población adulta mayor del cantón por un lado, y por otro,   la falta de centros  públicos de atención diurna,   pone a disposición un Centro Municipal de cuidado diario para personas adultas mayores que se valgan por sí mismos, con la finalidad de contribuir a  un envejecimiento activo y saludable, brindándoles  un servicio integral que repercuta en su  bienestar físico, psicológico y social</a:t>
            </a:r>
            <a:r>
              <a:rPr lang="es-EC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 algn="just">
              <a:buNone/>
            </a:pPr>
            <a:endParaRPr lang="es-EC" sz="1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EC" sz="18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INVERSION: </a:t>
            </a:r>
            <a:r>
              <a:rPr lang="es-EC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$249.046,00 dólares (período 2014-2015)</a:t>
            </a:r>
            <a:endParaRPr lang="es-EC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>
          <a:xfrm>
            <a:off x="5148064" y="1124744"/>
            <a:ext cx="3816424" cy="5400599"/>
          </a:xfrm>
        </p:spPr>
        <p:txBody>
          <a:bodyPr/>
          <a:lstStyle/>
          <a:p>
            <a:endParaRPr lang="es-EC" dirty="0"/>
          </a:p>
        </p:txBody>
      </p:sp>
      <p:pic>
        <p:nvPicPr>
          <p:cNvPr id="4098" name="Picture 2" descr="C:\Users\Administrador\AppData\Local\Microsoft\Windows\Temporary Internet Files\Content.IE5\GNWY2CUU\DSC_2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69" y="1524526"/>
            <a:ext cx="3858327" cy="258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istrador\AppData\Local\Microsoft\Windows\Temporary Internet Files\Content.IE5\4BKP482L\20150410_1314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21088"/>
            <a:ext cx="3888432" cy="232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8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28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2800" dirty="0" smtClean="0">
                <a:solidFill>
                  <a:schemeClr val="bg1"/>
                </a:solidFill>
              </a:rPr>
              <a:t>Centro </a:t>
            </a:r>
            <a:r>
              <a:rPr lang="es-EC" sz="2800" dirty="0">
                <a:solidFill>
                  <a:schemeClr val="bg1"/>
                </a:solidFill>
              </a:rPr>
              <a:t>Municipal para un </a:t>
            </a:r>
            <a:r>
              <a:rPr lang="es-EC" sz="2800" dirty="0" smtClean="0">
                <a:solidFill>
                  <a:schemeClr val="bg1"/>
                </a:solidFill>
              </a:rPr>
              <a:t>Envejecimiento Activo </a:t>
            </a:r>
            <a:r>
              <a:rPr lang="es-EC" sz="2800" dirty="0">
                <a:solidFill>
                  <a:schemeClr val="bg1"/>
                </a:solidFill>
              </a:rPr>
              <a:t>– GEROSOL </a:t>
            </a:r>
            <a:r>
              <a:rPr lang="es-EC" sz="2800" dirty="0" smtClean="0">
                <a:solidFill>
                  <a:schemeClr val="bg1"/>
                </a:solidFill>
              </a:rPr>
              <a:t>“Hogar </a:t>
            </a:r>
            <a:r>
              <a:rPr lang="es-EC" sz="2800" dirty="0">
                <a:solidFill>
                  <a:schemeClr val="bg1"/>
                </a:solidFill>
              </a:rPr>
              <a:t>de los Abuelos</a:t>
            </a:r>
            <a:r>
              <a:rPr lang="es-EC" sz="2800" dirty="0" smtClean="0">
                <a:solidFill>
                  <a:schemeClr val="bg1"/>
                </a:solidFill>
              </a:rPr>
              <a:t>”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Administrador\AppData\Local\Microsoft\Windows\Temporary Internet Files\Content.IE5\RYV0Z554\20150406_091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istrador\AppData\Local\Microsoft\Windows\Temporary Internet Files\Content.IE5\Y5HR12DY\20150327_142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dor\AppData\Local\Microsoft\Windows\Temporary Internet Files\Content.IE5\5P5NKF7X\20150402_1008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0470"/>
            <a:ext cx="4032448" cy="241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istrador\AppData\Local\Microsoft\Windows\Temporary Internet Files\Content.IE5\WE89CXJM\20150326_1518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172" y="4177706"/>
            <a:ext cx="4080284" cy="244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2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r>
              <a:rPr lang="es-EC" sz="3600" dirty="0">
                <a:solidFill>
                  <a:schemeClr val="bg1"/>
                </a:solidFill>
              </a:rPr>
              <a:t>Centro Municipal para un Envejecimiento Activo – GEROSOL </a:t>
            </a:r>
            <a:r>
              <a:rPr lang="es-EC" sz="3600" dirty="0" smtClean="0">
                <a:solidFill>
                  <a:schemeClr val="bg1"/>
                </a:solidFill>
              </a:rPr>
              <a:t>“Hogar </a:t>
            </a:r>
            <a:r>
              <a:rPr lang="es-EC" sz="3600" dirty="0">
                <a:solidFill>
                  <a:schemeClr val="bg1"/>
                </a:solidFill>
              </a:rPr>
              <a:t>de los Abuelos”</a:t>
            </a:r>
            <a:endParaRPr lang="es-EC" sz="2500" dirty="0" smtClean="0">
              <a:solidFill>
                <a:schemeClr val="bg1"/>
              </a:solidFill>
            </a:endParaRPr>
          </a:p>
        </p:txBody>
      </p:sp>
      <p:sp>
        <p:nvSpPr>
          <p:cNvPr id="10" name="5 Marcador de contenido"/>
          <p:cNvSpPr txBox="1">
            <a:spLocks/>
          </p:cNvSpPr>
          <p:nvPr/>
        </p:nvSpPr>
        <p:spPr>
          <a:xfrm>
            <a:off x="4785229" y="4085456"/>
            <a:ext cx="4041775" cy="2397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s-EC" dirty="0"/>
          </a:p>
        </p:txBody>
      </p:sp>
      <p:sp>
        <p:nvSpPr>
          <p:cNvPr id="2" name="1 Rectángulo redondeado"/>
          <p:cNvSpPr/>
          <p:nvPr/>
        </p:nvSpPr>
        <p:spPr>
          <a:xfrm>
            <a:off x="444579" y="1484784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C" sz="1700" b="1" dirty="0" smtClean="0">
              <a:solidFill>
                <a:schemeClr val="tx1"/>
              </a:solidFill>
            </a:endParaRPr>
          </a:p>
          <a:p>
            <a:pPr algn="ctr"/>
            <a:r>
              <a:rPr lang="es-EC" sz="1700" b="1" dirty="0" smtClean="0">
                <a:solidFill>
                  <a:schemeClr val="tx1"/>
                </a:solidFill>
              </a:rPr>
              <a:t>REQUISITOS</a:t>
            </a:r>
            <a:endParaRPr lang="es-EC" sz="1700" dirty="0">
              <a:solidFill>
                <a:schemeClr val="tx1"/>
              </a:solidFill>
            </a:endParaRPr>
          </a:p>
          <a:p>
            <a:r>
              <a:rPr lang="es-EC" sz="1700" dirty="0">
                <a:solidFill>
                  <a:schemeClr val="tx1"/>
                </a:solidFill>
              </a:rPr>
              <a:t>Tener 65 años edad en adelante</a:t>
            </a:r>
          </a:p>
          <a:p>
            <a:r>
              <a:rPr lang="es-EC" sz="1700" dirty="0">
                <a:solidFill>
                  <a:schemeClr val="tx1"/>
                </a:solidFill>
              </a:rPr>
              <a:t>Personas Adultas Mayores  que se valgan por sí mismos (independientes)</a:t>
            </a:r>
          </a:p>
          <a:p>
            <a:r>
              <a:rPr lang="es-EC" sz="1700" dirty="0" smtClean="0">
                <a:solidFill>
                  <a:schemeClr val="tx1"/>
                </a:solidFill>
              </a:rPr>
              <a:t>Población adulta mayor </a:t>
            </a:r>
            <a:r>
              <a:rPr lang="es-EC" sz="1700" dirty="0">
                <a:solidFill>
                  <a:schemeClr val="tx1"/>
                </a:solidFill>
              </a:rPr>
              <a:t>que viven solos o con otros adultos/as mayores</a:t>
            </a:r>
          </a:p>
          <a:p>
            <a:r>
              <a:rPr lang="es-EC" sz="1700" dirty="0">
                <a:solidFill>
                  <a:schemeClr val="tx1"/>
                </a:solidFill>
              </a:rPr>
              <a:t>Copia de Cédula de identidad</a:t>
            </a:r>
          </a:p>
          <a:p>
            <a:r>
              <a:rPr lang="es-EC" sz="1700" dirty="0">
                <a:solidFill>
                  <a:schemeClr val="tx1"/>
                </a:solidFill>
              </a:rPr>
              <a:t>Certificado médico </a:t>
            </a:r>
          </a:p>
          <a:p>
            <a:pPr algn="ctr"/>
            <a:endParaRPr lang="es-EC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4611413" y="1484784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600" b="1" dirty="0" smtClean="0">
                <a:solidFill>
                  <a:schemeClr val="tx1"/>
                </a:solidFill>
              </a:rPr>
              <a:t>TALLERES</a:t>
            </a:r>
          </a:p>
          <a:p>
            <a:pPr lvl="0"/>
            <a:endParaRPr lang="es-EC" sz="1600" dirty="0" smtClean="0">
              <a:solidFill>
                <a:schemeClr val="tx1"/>
              </a:solidFill>
            </a:endParaRPr>
          </a:p>
          <a:p>
            <a:pPr lvl="0"/>
            <a:r>
              <a:rPr lang="es-EC" sz="1600" dirty="0" smtClean="0">
                <a:solidFill>
                  <a:schemeClr val="tx1"/>
                </a:solidFill>
              </a:rPr>
              <a:t>Memoria</a:t>
            </a:r>
            <a:r>
              <a:rPr lang="es-EC" sz="1600" dirty="0">
                <a:solidFill>
                  <a:schemeClr val="tx1"/>
                </a:solidFill>
              </a:rPr>
              <a:t>		Yoga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Lectura		Video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Música		Pintura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Jardinería		Gastronomía</a:t>
            </a:r>
          </a:p>
          <a:p>
            <a:pPr lvl="0"/>
            <a:r>
              <a:rPr lang="es-EC" sz="1600" dirty="0">
                <a:solidFill>
                  <a:schemeClr val="tx1"/>
                </a:solidFill>
              </a:rPr>
              <a:t>Otros</a:t>
            </a:r>
          </a:p>
          <a:p>
            <a:pPr algn="ctr"/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44578" y="4085456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sz="17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es-EC" sz="1700" b="1" dirty="0" smtClean="0">
                <a:solidFill>
                  <a:schemeClr val="bg2">
                    <a:lumMod val="10000"/>
                  </a:schemeClr>
                </a:solidFill>
              </a:rPr>
              <a:t>SERVICIOS </a:t>
            </a:r>
            <a:r>
              <a:rPr lang="es-EC" sz="1700" b="1" dirty="0">
                <a:solidFill>
                  <a:schemeClr val="bg2">
                    <a:lumMod val="10000"/>
                  </a:schemeClr>
                </a:solidFill>
              </a:rPr>
              <a:t>QUE SE OFRECEN</a:t>
            </a:r>
          </a:p>
          <a:p>
            <a:pPr lvl="0"/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Capacidad para 40 adultos mayores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Médica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Psicológica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Recreación Física: </a:t>
            </a:r>
            <a:r>
              <a:rPr lang="es-EC" sz="1700" dirty="0" err="1">
                <a:solidFill>
                  <a:schemeClr val="bg2">
                    <a:lumMod val="10000"/>
                  </a:schemeClr>
                </a:solidFill>
              </a:rPr>
              <a:t>Bailoterapia</a:t>
            </a: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, Caminatas,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Ocupacional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1700" dirty="0">
                <a:solidFill>
                  <a:schemeClr val="bg2">
                    <a:lumMod val="10000"/>
                  </a:schemeClr>
                </a:solidFill>
              </a:rPr>
              <a:t>Socio-Familiar</a:t>
            </a:r>
          </a:p>
          <a:p>
            <a:pPr algn="ctr"/>
            <a:endParaRPr lang="es-EC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4763525" y="4085456"/>
            <a:ext cx="3983405" cy="2304256"/>
          </a:xfrm>
          <a:prstGeom prst="roundRect">
            <a:avLst/>
          </a:prstGeom>
          <a:solidFill>
            <a:srgbClr val="CC0C06">
              <a:alpha val="9000"/>
            </a:srgb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7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</a:t>
            </a:r>
            <a:r>
              <a:rPr lang="es-EC" sz="1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IRECCION</a:t>
            </a:r>
            <a:endParaRPr lang="es-EC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LOS FRESNOS 2-87 Y LOS ALISOS</a:t>
            </a: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TELEFONO: 2816570</a:t>
            </a:r>
          </a:p>
          <a:p>
            <a:r>
              <a:rPr lang="es-EC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HORARIO DE ATENCION: 8H00-17H00</a:t>
            </a:r>
          </a:p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80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8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2067835" y="260648"/>
            <a:ext cx="4824535" cy="72008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s-EC" sz="33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 </a:t>
            </a:r>
            <a:br>
              <a:rPr lang="es-EC" sz="3300" dirty="0" smtClean="0">
                <a:ln w="12700">
                  <a:solidFill>
                    <a:schemeClr val="tx2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s-EC" sz="3900" dirty="0" smtClean="0">
                <a:solidFill>
                  <a:schemeClr val="bg1"/>
                </a:solidFill>
              </a:rPr>
              <a:t>Tarjeta Solidaria</a:t>
            </a:r>
            <a:r>
              <a:rPr lang="es-EC" sz="2800" dirty="0"/>
              <a:t/>
            </a:r>
            <a:br>
              <a:rPr lang="es-EC" sz="2800" dirty="0"/>
            </a:br>
            <a:endParaRPr lang="es-EC" sz="2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51520" y="2132856"/>
            <a:ext cx="4181618" cy="15121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C" sz="2000" dirty="0">
                <a:latin typeface="Tahoma" pitchFamily="34" charset="0"/>
                <a:ea typeface="Tahoma" pitchFamily="34" charset="0"/>
                <a:cs typeface="Tahoma" pitchFamily="34" charset="0"/>
              </a:rPr>
              <a:t>Ofrecer a la Población Adulta Mayor del cantón Cuenca una tarjeta solidaria  de descuento, con una amplia gama de servicios necesarios para el buen vivir con el apoyo de la empresa </a:t>
            </a:r>
            <a:r>
              <a:rPr lang="es-EC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privada.</a:t>
            </a: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1 Proceso"/>
          <p:cNvSpPr/>
          <p:nvPr/>
        </p:nvSpPr>
        <p:spPr>
          <a:xfrm>
            <a:off x="539552" y="1268760"/>
            <a:ext cx="1548172" cy="576064"/>
          </a:xfrm>
          <a:prstGeom prst="flowChartProcess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/>
              <a:t>OBJETIVO</a:t>
            </a:r>
            <a:endParaRPr lang="es-EC" sz="2200" b="1" dirty="0"/>
          </a:p>
        </p:txBody>
      </p:sp>
      <p:pic>
        <p:nvPicPr>
          <p:cNvPr id="6146" name="Picture 2" descr="C:\Users\Administrador\AppData\Local\Microsoft\Windows\Temporary Internet Files\Content.IE5\5NFQF0Z2\20150211_105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dor\AppData\Local\Microsoft\Windows\Temporary Internet Files\Content.IE5\G66EV8MX\20150211_1055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549" y="3861048"/>
            <a:ext cx="3443875" cy="258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7 Marcador de contenido"/>
          <p:cNvSpPr txBox="1">
            <a:spLocks/>
          </p:cNvSpPr>
          <p:nvPr/>
        </p:nvSpPr>
        <p:spPr>
          <a:xfrm>
            <a:off x="206224" y="4653136"/>
            <a:ext cx="4312096" cy="121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C" sz="17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INVERSION: </a:t>
            </a:r>
            <a:r>
              <a:rPr lang="es-EC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$</a:t>
            </a:r>
            <a:r>
              <a:rPr lang="es-EC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20.000,00 </a:t>
            </a:r>
            <a:r>
              <a:rPr lang="es-EC" sz="1700" dirty="0">
                <a:latin typeface="Tahoma" pitchFamily="34" charset="0"/>
                <a:ea typeface="Tahoma" pitchFamily="34" charset="0"/>
                <a:cs typeface="Tahoma" pitchFamily="34" charset="0"/>
              </a:rPr>
              <a:t>dólares (período </a:t>
            </a:r>
            <a:r>
              <a:rPr lang="es-EC" sz="17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2014-2015) en alianza estratégica con FARMASOL EP.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C" sz="20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C" b="1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/>
          </a:p>
        </p:txBody>
      </p:sp>
      <p:sp>
        <p:nvSpPr>
          <p:cNvPr id="14" name="7 Marcador de contenido"/>
          <p:cNvSpPr txBox="1">
            <a:spLocks/>
          </p:cNvSpPr>
          <p:nvPr/>
        </p:nvSpPr>
        <p:spPr>
          <a:xfrm>
            <a:off x="238126" y="3573016"/>
            <a:ext cx="4181618" cy="9699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es-EC" sz="31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C" sz="43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BENEFICIARIOS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C" sz="43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2000 adultos mayores que cuentan con la tarjeta solidaria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86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build="p"/>
      <p:bldP spid="2" grpId="0" animBg="1"/>
      <p:bldP spid="11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3568" y="2138137"/>
            <a:ext cx="3957836" cy="42064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Entrega de una tarjeta corporativa de descuentos en:                                          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s-EC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FARMASOL EP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:5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descuento en medicamentos y utilitarios específicos para personas adultas mayores</a:t>
            </a:r>
          </a:p>
          <a:p>
            <a:pPr marL="0" indent="0">
              <a:buNone/>
            </a:pPr>
            <a:r>
              <a:rPr lang="es-EC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HOSPITAL MUNICIPAL CUENCA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:  Consulta Externa General y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especializada: 25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descuento 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Internamiento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Hospitalario del 20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% de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descuento.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</a:t>
            </a:r>
            <a:r>
              <a:rPr lang="es-EC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Imagenología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 (Rayos X y Ecografías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del 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20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%  de descuento.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laboratorio Clínico 10%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Servicio de odontología 10%</a:t>
            </a:r>
          </a:p>
          <a:p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Vía al Camal Sector </a:t>
            </a:r>
            <a:r>
              <a:rPr lang="es-EC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Patamarca</a:t>
            </a:r>
            <a:r>
              <a:rPr lang="es-EC" dirty="0">
                <a:latin typeface="Tahoma" pitchFamily="34" charset="0"/>
                <a:ea typeface="Tahoma" pitchFamily="34" charset="0"/>
                <a:cs typeface="Tahoma" pitchFamily="34" charset="0"/>
              </a:rPr>
              <a:t> Parroquia Hermano </a:t>
            </a:r>
            <a:r>
              <a:rPr lang="es-EC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Miguel</a:t>
            </a:r>
            <a:endParaRPr lang="es-EC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MEDIMAGEN: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20% en todos los servicios </a:t>
            </a:r>
          </a:p>
          <a:p>
            <a:pPr marL="0" indent="0">
              <a:buNone/>
            </a:pP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Av. Paseo de los </a:t>
            </a:r>
            <a:r>
              <a:rPr lang="es-EC" sz="15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Cañaris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r>
              <a:rPr lang="es-EC" sz="1500" b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SAN </a:t>
            </a: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BLAS PLAZA CENTER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12% en todas las líneas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Tomás Ordóñez 7-72 y Sucre</a:t>
            </a:r>
          </a:p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VISTA HERMOSA OPTICAS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Descuento del 50% del total del costo de sus lentes (armazón + lunas)</a:t>
            </a:r>
          </a:p>
          <a:p>
            <a:r>
              <a:rPr lang="es-EC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Dirección: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Eduardo Arias y Av. De las </a:t>
            </a:r>
            <a:r>
              <a:rPr lang="es-EC" sz="15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Américas  </a:t>
            </a:r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Sector Feria libre</a:t>
            </a:r>
          </a:p>
          <a:p>
            <a:pPr marL="0" indent="0">
              <a:buNone/>
            </a:pPr>
            <a:r>
              <a:rPr lang="es-EC" sz="1500" b="1" u="sng" dirty="0">
                <a:latin typeface="Tahoma" pitchFamily="34" charset="0"/>
                <a:ea typeface="Tahoma" pitchFamily="34" charset="0"/>
                <a:cs typeface="Tahoma" pitchFamily="34" charset="0"/>
              </a:rPr>
              <a:t>DIRECCION DE DESARROLLO SOCIAL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Centro Municipal de Atención a las familias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Programa de Apoyo Nutricional.- Comedor San Francisco: 50 cupos </a:t>
            </a:r>
          </a:p>
          <a:p>
            <a:r>
              <a:rPr lang="es-EC" sz="1500" dirty="0">
                <a:latin typeface="Tahoma" pitchFamily="34" charset="0"/>
                <a:ea typeface="Tahoma" pitchFamily="34" charset="0"/>
                <a:cs typeface="Tahoma" pitchFamily="34" charset="0"/>
              </a:rPr>
              <a:t>Dirección: Borrero y Sucre</a:t>
            </a:r>
          </a:p>
        </p:txBody>
      </p:sp>
      <p:sp>
        <p:nvSpPr>
          <p:cNvPr id="2" name="1 Proceso"/>
          <p:cNvSpPr/>
          <p:nvPr/>
        </p:nvSpPr>
        <p:spPr>
          <a:xfrm>
            <a:off x="559587" y="1268760"/>
            <a:ext cx="3672408" cy="576064"/>
          </a:xfrm>
          <a:prstGeom prst="flowChart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2200" b="1" dirty="0" smtClean="0"/>
              <a:t>BENEFICIOS QUE OFRECE</a:t>
            </a:r>
            <a:endParaRPr lang="es-EC" sz="22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332656"/>
            <a:ext cx="4829175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8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>
        <p:circle/>
      </p:transition>
    </mc:Choice>
    <mc:Fallback xmlns="">
      <p:transition spd="slow" advTm="3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</TotalTime>
  <Words>1168</Words>
  <Application>Microsoft Office PowerPoint</Application>
  <PresentationFormat>Presentación en pantalla (4:3)</PresentationFormat>
  <Paragraphs>148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    Centro Municipal para un Envejecimiento Activo – GEROSOL “Hogar de los Abuel@s” </vt:lpstr>
      <vt:lpstr>    Centro Municipal para un Envejecimiento Activo – GEROSOL “Hogar de los Abuelos” </vt:lpstr>
      <vt:lpstr>Centro Municipal para un Envejecimiento Activo – GEROSOL “Hogar de los Abuelos”</vt:lpstr>
      <vt:lpstr>    Tarjeta Solidaria </vt:lpstr>
      <vt:lpstr>Presentación de PowerPoint</vt:lpstr>
      <vt:lpstr>ATENCIÓN Y ASISTENCIA A GRUPOS PRIORITARIOS  </vt:lpstr>
      <vt:lpstr>   ATENCIÓN Y ASISTENCIA A GRUPOS PRIORITARIOS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S. Arpi Palacios</dc:creator>
  <cp:lastModifiedBy>mpinos</cp:lastModifiedBy>
  <cp:revision>309</cp:revision>
  <dcterms:created xsi:type="dcterms:W3CDTF">2012-10-10T14:01:52Z</dcterms:created>
  <dcterms:modified xsi:type="dcterms:W3CDTF">2015-04-17T16:09:20Z</dcterms:modified>
</cp:coreProperties>
</file>