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4" r:id="rId10"/>
    <p:sldId id="266" r:id="rId11"/>
    <p:sldId id="276" r:id="rId12"/>
    <p:sldId id="267" r:id="rId13"/>
    <p:sldId id="277" r:id="rId14"/>
    <p:sldId id="268" r:id="rId15"/>
    <p:sldId id="278" r:id="rId16"/>
    <p:sldId id="272" r:id="rId17"/>
    <p:sldId id="273" r:id="rId18"/>
    <p:sldId id="269" r:id="rId19"/>
    <p:sldId id="270" r:id="rId20"/>
    <p:sldId id="271" r:id="rId21"/>
    <p:sldId id="265" r:id="rId22"/>
    <p:sldId id="275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4660"/>
  </p:normalViewPr>
  <p:slideViewPr>
    <p:cSldViewPr>
      <p:cViewPr>
        <p:scale>
          <a:sx n="66" d="100"/>
          <a:sy n="66" d="100"/>
        </p:scale>
        <p:origin x="-14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C912B1-ADE7-4C16-B651-E15E73E51192}" type="datetimeFigureOut">
              <a:rPr lang="es-EC" smtClean="0"/>
              <a:t>14/04/2015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25ABF4-91AA-43B8-83A7-96CF7B1C1187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990656" cy="197165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Arial Narrow" pitchFamily="34" charset="0"/>
              </a:rPr>
              <a:t>PREVENCION DE RIESGOS LABORALES EN ADULTOS MAYORES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MD. SOFIA ORDOÑEZ PESANTEZ</a:t>
            </a:r>
          </a:p>
          <a:p>
            <a:r>
              <a:rPr lang="es-EC" b="1" dirty="0" smtClean="0">
                <a:latin typeface="Arial Narrow" pitchFamily="34" charset="0"/>
              </a:rPr>
              <a:t>MEDICO OCUPACIONAL</a:t>
            </a:r>
            <a:endParaRPr lang="es-EC" b="1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47" y="4437112"/>
            <a:ext cx="33046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0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7" cy="4569371"/>
          </a:xfrm>
        </p:spPr>
        <p:txBody>
          <a:bodyPr/>
          <a:lstStyle/>
          <a:p>
            <a:pPr algn="just"/>
            <a:r>
              <a:rPr lang="es-EC" dirty="0" smtClean="0">
                <a:latin typeface="Arial Narrow" pitchFamily="34" charset="0"/>
              </a:rPr>
              <a:t>Dentro de los riesgos a los cuales se podrían exponer el adulto mayor dentro de una área de trabajo es a los diferente tipos de riesgos mecánicos como: caída al mismo y diferente nivel, golpes contra objetos y proyección de fragmentos.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RIESGO MECANICOS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4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5965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Orden y limpieza.</a:t>
            </a:r>
          </a:p>
          <a:p>
            <a:r>
              <a:rPr lang="es-EC" dirty="0" smtClean="0">
                <a:latin typeface="Arial Narrow" pitchFamily="34" charset="0"/>
              </a:rPr>
              <a:t>Colocación de barandillas y pasamanos.</a:t>
            </a:r>
          </a:p>
          <a:p>
            <a:r>
              <a:rPr lang="es-EC" dirty="0" smtClean="0">
                <a:latin typeface="Arial Narrow" pitchFamily="34" charset="0"/>
              </a:rPr>
              <a:t>Colocación de cintas antideslizantes en pisos y escaleras.</a:t>
            </a:r>
          </a:p>
          <a:p>
            <a:r>
              <a:rPr lang="es-EC" dirty="0" smtClean="0">
                <a:latin typeface="Arial Narrow" pitchFamily="34" charset="0"/>
              </a:rPr>
              <a:t>Señalización.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PREVENCION RIESGOS MECANICOS.</a:t>
            </a:r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7711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8680"/>
            <a:ext cx="3032969" cy="16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47186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6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785395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RIESGOS ERGONOMICOS</a:t>
            </a:r>
            <a:endParaRPr lang="es-EC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1700808"/>
            <a:ext cx="3428380" cy="38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6075"/>
            <a:ext cx="1752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07" y="2996952"/>
            <a:ext cx="19431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3219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55409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USO DE PVDS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1628800"/>
            <a:ext cx="7452816" cy="4497363"/>
          </a:xfrm>
        </p:spPr>
        <p:txBody>
          <a:bodyPr/>
          <a:lstStyle/>
          <a:p>
            <a:r>
              <a:rPr lang="es-EC" dirty="0" smtClean="0"/>
              <a:t>Capacitación, inducción y adiestramiento</a:t>
            </a:r>
          </a:p>
          <a:p>
            <a:r>
              <a:rPr lang="es-EC" dirty="0" smtClean="0"/>
              <a:t>Rotación de puesto.</a:t>
            </a:r>
          </a:p>
          <a:p>
            <a:r>
              <a:rPr lang="es-EC" dirty="0" smtClean="0"/>
              <a:t>Pausas activas.</a:t>
            </a:r>
          </a:p>
          <a:p>
            <a:r>
              <a:rPr lang="es-EC" dirty="0" smtClean="0"/>
              <a:t>Re diseño de puesto de trabajo.</a:t>
            </a:r>
          </a:p>
          <a:p>
            <a:r>
              <a:rPr lang="es-EC" dirty="0" smtClean="0"/>
              <a:t>Ayudas mecánicas.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PREVENCION RIESGOS ERGONOMICOS</a:t>
            </a:r>
            <a:endParaRPr lang="es-EC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2" y="3861048"/>
            <a:ext cx="2622680" cy="19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21357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55" y="4119638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70271"/>
            <a:ext cx="1752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8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08333" cy="4608512"/>
          </a:xfrm>
        </p:spPr>
        <p:txBody>
          <a:bodyPr>
            <a:normAutofit/>
          </a:bodyPr>
          <a:lstStyle/>
          <a:p>
            <a:endParaRPr lang="es-EC" sz="2000" dirty="0">
              <a:latin typeface="Arial Narrow" pitchFamily="34" charset="0"/>
            </a:endParaRPr>
          </a:p>
          <a:p>
            <a:r>
              <a:rPr lang="es-EC" sz="2000" dirty="0" err="1" smtClean="0">
                <a:latin typeface="Arial Narrow" pitchFamily="34" charset="0"/>
              </a:rPr>
              <a:t>Mobbing</a:t>
            </a:r>
            <a:r>
              <a:rPr lang="es-EC" sz="2000" dirty="0" smtClean="0">
                <a:latin typeface="Arial Narrow" pitchFamily="34" charset="0"/>
              </a:rPr>
              <a:t>.</a:t>
            </a:r>
          </a:p>
          <a:p>
            <a:r>
              <a:rPr lang="es-EC" sz="2000" dirty="0" smtClean="0">
                <a:latin typeface="Arial Narrow" pitchFamily="34" charset="0"/>
              </a:rPr>
              <a:t>Stress laboral.</a:t>
            </a:r>
          </a:p>
          <a:p>
            <a:r>
              <a:rPr lang="es-EC" sz="2000" dirty="0" smtClean="0">
                <a:latin typeface="Arial Narrow" pitchFamily="34" charset="0"/>
              </a:rPr>
              <a:t>Síndrome de </a:t>
            </a:r>
            <a:r>
              <a:rPr lang="es-EC" sz="2000" dirty="0" err="1" smtClean="0">
                <a:latin typeface="Arial Narrow" pitchFamily="34" charset="0"/>
              </a:rPr>
              <a:t>burnout</a:t>
            </a:r>
            <a:r>
              <a:rPr lang="es-EC" sz="2000" dirty="0" smtClean="0">
                <a:latin typeface="Arial Narrow" pitchFamily="34" charset="0"/>
              </a:rPr>
              <a:t> – desgaste profesional.</a:t>
            </a:r>
          </a:p>
          <a:p>
            <a:r>
              <a:rPr lang="es-EC" sz="2000" dirty="0" smtClean="0">
                <a:latin typeface="Arial Narrow" pitchFamily="34" charset="0"/>
              </a:rPr>
              <a:t>Acoso sexual.</a:t>
            </a:r>
          </a:p>
          <a:p>
            <a:r>
              <a:rPr lang="es-EC" sz="2000" dirty="0" smtClean="0">
                <a:latin typeface="Arial Narrow" pitchFamily="34" charset="0"/>
              </a:rPr>
              <a:t>Relaciones interpersonales.</a:t>
            </a:r>
          </a:p>
          <a:p>
            <a:r>
              <a:rPr lang="es-EC" sz="2000" dirty="0" smtClean="0">
                <a:latin typeface="Arial Narrow" pitchFamily="34" charset="0"/>
              </a:rPr>
              <a:t>Inseguridad contractual.</a:t>
            </a:r>
          </a:p>
          <a:p>
            <a:r>
              <a:rPr lang="es-EC" sz="2000" dirty="0" smtClean="0">
                <a:latin typeface="Arial Narrow" pitchFamily="34" charset="0"/>
              </a:rPr>
              <a:t>Turnos rotativos.</a:t>
            </a:r>
          </a:p>
          <a:p>
            <a:r>
              <a:rPr lang="es-EC" sz="2000" dirty="0" smtClean="0">
                <a:latin typeface="Arial Narrow" pitchFamily="34" charset="0"/>
              </a:rPr>
              <a:t>Trabajos nocturnos.</a:t>
            </a:r>
          </a:p>
          <a:p>
            <a:r>
              <a:rPr lang="es-EC" sz="2000" dirty="0" smtClean="0">
                <a:latin typeface="Arial Narrow" pitchFamily="34" charset="0"/>
              </a:rPr>
              <a:t>Remuneración.</a:t>
            </a:r>
            <a:endParaRPr lang="es-EC" sz="2000" dirty="0">
              <a:latin typeface="Arial Narrow" pitchFamily="34" charset="0"/>
            </a:endParaRP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RIESGOS PSICOSOCIALES</a:t>
            </a:r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0383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68" y="3645024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7423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8" y="507501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b="1" dirty="0" smtClean="0">
                <a:latin typeface="Arial Narrow" pitchFamily="34" charset="0"/>
              </a:rPr>
              <a:t>FASES DE INTERVENCION:</a:t>
            </a:r>
          </a:p>
          <a:p>
            <a:pPr marL="0" indent="0">
              <a:buNone/>
            </a:pPr>
            <a:endParaRPr lang="es-EC" sz="20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C" sz="2000" b="1" dirty="0" smtClean="0">
                <a:latin typeface="Arial Narrow" pitchFamily="34" charset="0"/>
              </a:rPr>
              <a:t>Primaria</a:t>
            </a:r>
            <a:r>
              <a:rPr lang="es-EC" sz="2000" b="1" dirty="0">
                <a:latin typeface="Arial Narrow" pitchFamily="34" charset="0"/>
              </a:rPr>
              <a:t>: </a:t>
            </a:r>
            <a:r>
              <a:rPr lang="es-EC" sz="2000" dirty="0">
                <a:latin typeface="Arial Narrow" pitchFamily="34" charset="0"/>
              </a:rPr>
              <a:t>alude a aquellas intervenciones dirigidas a toda la Organización con la idea de modificar o eliminar las fuentes de estrés y así disminuir el impacto negativo sobre los individuos (Cooper y </a:t>
            </a:r>
            <a:r>
              <a:rPr lang="es-EC" sz="2000" dirty="0" err="1">
                <a:latin typeface="Arial Narrow" pitchFamily="34" charset="0"/>
              </a:rPr>
              <a:t>Cartwright</a:t>
            </a:r>
            <a:r>
              <a:rPr lang="es-EC" sz="2000" dirty="0">
                <a:latin typeface="Arial Narrow" pitchFamily="34" charset="0"/>
              </a:rPr>
              <a:t>, 1997). </a:t>
            </a:r>
            <a:endParaRPr lang="es-EC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C" sz="20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C" sz="2000" b="1" dirty="0" smtClean="0">
                <a:latin typeface="Arial Narrow" pitchFamily="34" charset="0"/>
              </a:rPr>
              <a:t>Secundaria</a:t>
            </a:r>
            <a:r>
              <a:rPr lang="es-EC" sz="2000" b="1" dirty="0">
                <a:latin typeface="Arial Narrow" pitchFamily="34" charset="0"/>
              </a:rPr>
              <a:t>: </a:t>
            </a:r>
            <a:r>
              <a:rPr lang="es-EC" sz="2000" dirty="0">
                <a:latin typeface="Arial Narrow" pitchFamily="34" charset="0"/>
              </a:rPr>
              <a:t>se relaciona con la detección precoz especialmente sobre grupos de riesgo (</a:t>
            </a:r>
            <a:r>
              <a:rPr lang="es-EC" sz="2000" dirty="0" err="1">
                <a:latin typeface="Arial Narrow" pitchFamily="34" charset="0"/>
              </a:rPr>
              <a:t>Tetrick</a:t>
            </a:r>
            <a:r>
              <a:rPr lang="es-EC" sz="2000" dirty="0">
                <a:latin typeface="Arial Narrow" pitchFamily="34" charset="0"/>
              </a:rPr>
              <a:t> y Quick 2003), con la idea de limitar el deterioro y las consecuencias de los riesgos psicosociales. </a:t>
            </a:r>
          </a:p>
          <a:p>
            <a:pPr marL="0" indent="0" algn="just">
              <a:buNone/>
            </a:pPr>
            <a:endParaRPr lang="es-EC" sz="20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C" sz="2000" b="1" dirty="0" smtClean="0">
                <a:latin typeface="Arial Narrow" pitchFamily="34" charset="0"/>
              </a:rPr>
              <a:t>Terciaria</a:t>
            </a:r>
            <a:r>
              <a:rPr lang="es-EC" sz="2000" b="1" dirty="0">
                <a:latin typeface="Arial Narrow" pitchFamily="34" charset="0"/>
              </a:rPr>
              <a:t>: </a:t>
            </a:r>
            <a:r>
              <a:rPr lang="es-EC" sz="2000" dirty="0">
                <a:latin typeface="Arial Narrow" pitchFamily="34" charset="0"/>
              </a:rPr>
              <a:t>incluye estrategias dirigidas a minimizar los efectos de los problemas que ya están teniendo lugar en la organización y sus trabajadores, como el tratamiento de los síntomas de la enfermedad laboral (</a:t>
            </a:r>
            <a:r>
              <a:rPr lang="es-EC" sz="2000" dirty="0" err="1">
                <a:latin typeface="Arial Narrow" pitchFamily="34" charset="0"/>
              </a:rPr>
              <a:t>Lamontagne</a:t>
            </a:r>
            <a:r>
              <a:rPr lang="es-EC" sz="2000" dirty="0">
                <a:latin typeface="Arial Narrow" pitchFamily="34" charset="0"/>
              </a:rPr>
              <a:t> et al., </a:t>
            </a:r>
            <a:r>
              <a:rPr lang="es-EC" sz="2000" dirty="0" smtClean="0">
                <a:latin typeface="Arial Narrow" pitchFamily="34" charset="0"/>
              </a:rPr>
              <a:t>2007)</a:t>
            </a:r>
            <a:endParaRPr lang="es-EC" sz="20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5554960" cy="1290472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Arial Narrow" pitchFamily="34" charset="0"/>
              </a:rPr>
              <a:t>PREVENCION RIESGOS PSICOSOCIALES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36304" cy="21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6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02804" y="1927324"/>
            <a:ext cx="8568952" cy="41044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Contar con políticas organizacionales enfocadas a la Seguridad y Salud de los trabajadores, cumpliendo con todas las directrices establecidas en los diferentes cuerpos legales vigentes en nuestro país.</a:t>
            </a:r>
          </a:p>
          <a:p>
            <a:pPr algn="just">
              <a:buFont typeface="Wingdings" pitchFamily="2" charset="2"/>
              <a:buChar char="ü"/>
            </a:pPr>
            <a:endParaRPr lang="es-EC" sz="2000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Designar los recursos económicos, tecnológicos y humanos para la implementación de </a:t>
            </a:r>
            <a:r>
              <a:rPr lang="es-EC" sz="2000" b="1" dirty="0" smtClean="0">
                <a:latin typeface="Arial Narrow" pitchFamily="34" charset="0"/>
              </a:rPr>
              <a:t>Sistemas de Gestión de Riesgos Laborales.</a:t>
            </a:r>
          </a:p>
          <a:p>
            <a:pPr algn="just">
              <a:buFont typeface="Wingdings" pitchFamily="2" charset="2"/>
              <a:buChar char="ü"/>
            </a:pPr>
            <a:endParaRPr lang="es-EC" sz="20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Disponer </a:t>
            </a:r>
            <a:r>
              <a:rPr lang="es-EC" sz="2000" dirty="0">
                <a:latin typeface="Arial Narrow" pitchFamily="34" charset="0"/>
              </a:rPr>
              <a:t> </a:t>
            </a:r>
            <a:r>
              <a:rPr lang="es-EC" sz="2000" dirty="0" smtClean="0">
                <a:latin typeface="Arial Narrow" pitchFamily="34" charset="0"/>
              </a:rPr>
              <a:t>de personal calificado en el área de Talento Humano para un buen reclutamiento, selección, contratación y capacitación de personas idóneas para los diferentes puestos de trabajo.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Arial Narrow" pitchFamily="34" charset="0"/>
              </a:rPr>
              <a:t>MEDIDAS DE PREVENCION ORGANIZACIONAL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9"/>
            <a:ext cx="2815580" cy="18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6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103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1" cy="50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b="1" u="sng" dirty="0" smtClean="0">
                <a:latin typeface="Arial Narrow" pitchFamily="34" charset="0"/>
              </a:rPr>
              <a:t>TECNICAS</a:t>
            </a:r>
            <a:endParaRPr lang="es-EC" sz="36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C" sz="2000" dirty="0" smtClean="0">
                <a:latin typeface="Arial Narrow" pitchFamily="34" charset="0"/>
              </a:rPr>
              <a:t>El Técnico de Seguridad y Salud Ocupacional es uno de los eslabones mas importantes dentro de una empresa enfocada a evitar accidentes de trabajo y enfermedades profesionales. Sus principales funciones son:</a:t>
            </a:r>
          </a:p>
          <a:p>
            <a:pPr marL="0" indent="0" algn="just">
              <a:buNone/>
            </a:pPr>
            <a:endParaRPr lang="es-EC" sz="2000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Levantamiento de la matriz de riesgos de trabajo, tomando como grupo vulnerable al adulto mayor.</a:t>
            </a:r>
          </a:p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Control de los factores de riesgo, primando la protección colectiva a la individual. Es decir disminuir el riesgo desde el diseño, fuente, medio y por como ultimo recurso en el individuo.</a:t>
            </a:r>
          </a:p>
          <a:p>
            <a:pPr algn="just">
              <a:buFont typeface="Wingdings" pitchFamily="2" charset="2"/>
              <a:buChar char="ü"/>
            </a:pPr>
            <a:r>
              <a:rPr lang="es-EC" sz="2000" dirty="0" smtClean="0">
                <a:latin typeface="Arial Narrow" pitchFamily="34" charset="0"/>
              </a:rPr>
              <a:t>Capacitación sobre las buenas practicas laborales, enfocando a generar una cultura preventiva en el adulto mayor.</a:t>
            </a:r>
            <a:endParaRPr lang="es-EC" sz="20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MEDIDAS DE PREVENCION</a:t>
            </a:r>
            <a:endParaRPr lang="es-EC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5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b="1" dirty="0" smtClean="0">
                <a:latin typeface="Arial Narrow" pitchFamily="34" charset="0"/>
              </a:rPr>
              <a:t>SALUD OCUPACIONAL</a:t>
            </a:r>
          </a:p>
          <a:p>
            <a:pPr algn="just"/>
            <a:endParaRPr lang="es-EC" dirty="0" smtClean="0"/>
          </a:p>
          <a:p>
            <a:pPr marL="0" indent="0" algn="just">
              <a:buNone/>
            </a:pPr>
            <a:r>
              <a:rPr lang="es-EC" sz="2000" dirty="0" smtClean="0">
                <a:latin typeface="Arial Narrow" pitchFamily="34" charset="0"/>
              </a:rPr>
              <a:t>Una </a:t>
            </a:r>
            <a:r>
              <a:rPr lang="es-EC" sz="2000" dirty="0">
                <a:latin typeface="Arial Narrow" pitchFamily="34" charset="0"/>
              </a:rPr>
              <a:t>de las herramientas </a:t>
            </a:r>
            <a:r>
              <a:rPr lang="es-EC" sz="2000" dirty="0" smtClean="0">
                <a:latin typeface="Arial Narrow" pitchFamily="34" charset="0"/>
              </a:rPr>
              <a:t>fundamentales </a:t>
            </a:r>
            <a:r>
              <a:rPr lang="es-EC" sz="2000" dirty="0">
                <a:latin typeface="Arial Narrow" pitchFamily="34" charset="0"/>
              </a:rPr>
              <a:t>con la que contamos desde el </a:t>
            </a:r>
            <a:r>
              <a:rPr lang="es-EC" sz="2000" dirty="0" smtClean="0">
                <a:latin typeface="Arial Narrow" pitchFamily="34" charset="0"/>
              </a:rPr>
              <a:t>ámbito </a:t>
            </a:r>
            <a:r>
              <a:rPr lang="es-EC" sz="2000" dirty="0">
                <a:latin typeface="Arial Narrow" pitchFamily="34" charset="0"/>
              </a:rPr>
              <a:t>del cuidado primario, es </a:t>
            </a:r>
            <a:r>
              <a:rPr lang="es-EC" sz="2000" dirty="0" smtClean="0">
                <a:latin typeface="Arial Narrow" pitchFamily="34" charset="0"/>
              </a:rPr>
              <a:t>la valoración </a:t>
            </a:r>
            <a:r>
              <a:rPr lang="es-EC" sz="2000" dirty="0">
                <a:latin typeface="Arial Narrow" pitchFamily="34" charset="0"/>
              </a:rPr>
              <a:t>geriátrica integral, como </a:t>
            </a:r>
            <a:r>
              <a:rPr lang="es-EC" sz="2000" dirty="0" smtClean="0">
                <a:latin typeface="Arial Narrow" pitchFamily="34" charset="0"/>
              </a:rPr>
              <a:t>un proceso </a:t>
            </a:r>
            <a:r>
              <a:rPr lang="es-EC" sz="2000" dirty="0">
                <a:latin typeface="Arial Narrow" pitchFamily="34" charset="0"/>
              </a:rPr>
              <a:t>diagnóstico </a:t>
            </a:r>
            <a:r>
              <a:rPr lang="es-EC" sz="2000" dirty="0" smtClean="0">
                <a:latin typeface="Arial Narrow" pitchFamily="34" charset="0"/>
              </a:rPr>
              <a:t>multidimensional e </a:t>
            </a:r>
            <a:r>
              <a:rPr lang="es-EC" sz="2000" dirty="0">
                <a:latin typeface="Arial Narrow" pitchFamily="34" charset="0"/>
              </a:rPr>
              <a:t>interdisciplinario, diseñado </a:t>
            </a:r>
            <a:r>
              <a:rPr lang="es-EC" sz="2000" dirty="0" smtClean="0">
                <a:latin typeface="Arial Narrow" pitchFamily="34" charset="0"/>
              </a:rPr>
              <a:t>para identificar </a:t>
            </a:r>
            <a:r>
              <a:rPr lang="es-EC" sz="2000" dirty="0">
                <a:latin typeface="Arial Narrow" pitchFamily="34" charset="0"/>
              </a:rPr>
              <a:t>y cuantificar los </a:t>
            </a:r>
            <a:r>
              <a:rPr lang="es-EC" sz="2000" dirty="0" smtClean="0">
                <a:latin typeface="Arial Narrow" pitchFamily="34" charset="0"/>
              </a:rPr>
              <a:t>problemas físicos</a:t>
            </a:r>
            <a:r>
              <a:rPr lang="es-EC" sz="2000" dirty="0">
                <a:latin typeface="Arial Narrow" pitchFamily="34" charset="0"/>
              </a:rPr>
              <a:t>, funcionales, psíquicos </a:t>
            </a:r>
            <a:r>
              <a:rPr lang="es-EC" sz="2000" dirty="0" smtClean="0">
                <a:latin typeface="Arial Narrow" pitchFamily="34" charset="0"/>
              </a:rPr>
              <a:t>y socio-familiares </a:t>
            </a:r>
            <a:r>
              <a:rPr lang="es-EC" sz="2000" dirty="0">
                <a:latin typeface="Arial Narrow" pitchFamily="34" charset="0"/>
              </a:rPr>
              <a:t>que pueda presentar </a:t>
            </a:r>
            <a:r>
              <a:rPr lang="es-EC" sz="2000" dirty="0" smtClean="0">
                <a:latin typeface="Arial Narrow" pitchFamily="34" charset="0"/>
              </a:rPr>
              <a:t>el adulto mayor, </a:t>
            </a:r>
            <a:r>
              <a:rPr lang="es-EC" sz="2000" dirty="0">
                <a:latin typeface="Arial Narrow" pitchFamily="34" charset="0"/>
              </a:rPr>
              <a:t>con el objeto de </a:t>
            </a:r>
            <a:r>
              <a:rPr lang="es-EC" sz="2000" dirty="0" smtClean="0">
                <a:latin typeface="Arial Narrow" pitchFamily="34" charset="0"/>
              </a:rPr>
              <a:t>desarrollar un </a:t>
            </a:r>
            <a:r>
              <a:rPr lang="es-EC" sz="2000" dirty="0">
                <a:latin typeface="Arial Narrow" pitchFamily="34" charset="0"/>
              </a:rPr>
              <a:t>plan de tratamiento y </a:t>
            </a:r>
            <a:r>
              <a:rPr lang="es-EC" sz="2000" dirty="0" smtClean="0">
                <a:latin typeface="Arial Narrow" pitchFamily="34" charset="0"/>
              </a:rPr>
              <a:t>seguimiento de </a:t>
            </a:r>
            <a:r>
              <a:rPr lang="es-EC" sz="2000" dirty="0">
                <a:latin typeface="Arial Narrow" pitchFamily="34" charset="0"/>
              </a:rPr>
              <a:t>dichos problemas, así como la </a:t>
            </a:r>
            <a:r>
              <a:rPr lang="es-EC" sz="2000" dirty="0" smtClean="0">
                <a:latin typeface="Arial Narrow" pitchFamily="34" charset="0"/>
              </a:rPr>
              <a:t>óptima </a:t>
            </a:r>
            <a:r>
              <a:rPr lang="es-EC" sz="2000" dirty="0">
                <a:latin typeface="Arial Narrow" pitchFamily="34" charset="0"/>
              </a:rPr>
              <a:t>utilización de recursos para </a:t>
            </a:r>
            <a:r>
              <a:rPr lang="es-EC" sz="2000" dirty="0" smtClean="0">
                <a:latin typeface="Arial Narrow" pitchFamily="34" charset="0"/>
              </a:rPr>
              <a:t>afrontarlos</a:t>
            </a:r>
            <a:endParaRPr lang="es-EC" sz="2000" dirty="0">
              <a:latin typeface="Arial Narrow" pitchFamily="34" charset="0"/>
            </a:endParaRP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MEDIDAS DE PREVENCION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24018"/>
            <a:ext cx="2016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8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496943" cy="5760640"/>
          </a:xfrm>
        </p:spPr>
        <p:txBody>
          <a:bodyPr>
            <a:normAutofit/>
          </a:bodyPr>
          <a:lstStyle/>
          <a:p>
            <a:pPr algn="just"/>
            <a:r>
              <a:rPr lang="es-EC" sz="2000" b="1" dirty="0" smtClean="0">
                <a:latin typeface="Arial Narrow" pitchFamily="34" charset="0"/>
              </a:rPr>
              <a:t>EXAMENES PREOCUPACIONALES - INICIALES: </a:t>
            </a:r>
            <a:r>
              <a:rPr lang="es-EC" sz="2000" dirty="0" smtClean="0">
                <a:latin typeface="Arial Narrow" pitchFamily="34" charset="0"/>
              </a:rPr>
              <a:t>Los exámenes iniciales, serán parte fundamental para evitar accidentes y/o enfermedades ocupacionales, ya que nos permitirán conocer el estado de salud en la cual ingresa nuestro posible cliente interno.</a:t>
            </a:r>
          </a:p>
          <a:p>
            <a:pPr marL="0" indent="0" algn="just">
              <a:buNone/>
            </a:pPr>
            <a:endParaRPr lang="es-EC" sz="2000" dirty="0" smtClean="0">
              <a:latin typeface="Arial Narrow" pitchFamily="34" charset="0"/>
            </a:endParaRPr>
          </a:p>
          <a:p>
            <a:pPr algn="just"/>
            <a:r>
              <a:rPr lang="es-EC" sz="1800" i="1" dirty="0" smtClean="0">
                <a:latin typeface="Arial Narrow" pitchFamily="34" charset="0"/>
              </a:rPr>
              <a:t>La </a:t>
            </a:r>
            <a:r>
              <a:rPr lang="es-EC" sz="1800" i="1" dirty="0">
                <a:latin typeface="Arial Narrow" pitchFamily="34" charset="0"/>
              </a:rPr>
              <a:t>anamnesis debe dirigirse hacia </a:t>
            </a:r>
            <a:r>
              <a:rPr lang="es-EC" sz="1800" i="1" dirty="0" smtClean="0">
                <a:latin typeface="Arial Narrow" pitchFamily="34" charset="0"/>
              </a:rPr>
              <a:t>la búsqueda </a:t>
            </a:r>
            <a:r>
              <a:rPr lang="es-EC" sz="1800" i="1" dirty="0">
                <a:latin typeface="Arial Narrow" pitchFamily="34" charset="0"/>
              </a:rPr>
              <a:t>sistemática de todos </a:t>
            </a:r>
            <a:r>
              <a:rPr lang="es-EC" sz="1800" i="1" dirty="0" smtClean="0">
                <a:latin typeface="Arial Narrow" pitchFamily="34" charset="0"/>
              </a:rPr>
              <a:t>aquellos </a:t>
            </a:r>
            <a:r>
              <a:rPr lang="es-EC" sz="1800" i="1" dirty="0">
                <a:latin typeface="Arial Narrow" pitchFamily="34" charset="0"/>
              </a:rPr>
              <a:t>factores de riesgo intrínsecos </a:t>
            </a:r>
            <a:r>
              <a:rPr lang="es-EC" sz="1800" i="1" dirty="0" smtClean="0">
                <a:latin typeface="Arial Narrow" pitchFamily="34" charset="0"/>
              </a:rPr>
              <a:t>potencialmente </a:t>
            </a:r>
            <a:r>
              <a:rPr lang="es-EC" sz="1800" i="1" dirty="0">
                <a:latin typeface="Arial Narrow" pitchFamily="34" charset="0"/>
              </a:rPr>
              <a:t>determinantes de una </a:t>
            </a:r>
            <a:r>
              <a:rPr lang="es-EC" sz="1800" i="1" dirty="0" smtClean="0">
                <a:latin typeface="Arial Narrow" pitchFamily="34" charset="0"/>
              </a:rPr>
              <a:t>lesión </a:t>
            </a:r>
            <a:r>
              <a:rPr lang="es-EC" sz="1800" i="1" dirty="0">
                <a:latin typeface="Arial Narrow" pitchFamily="34" charset="0"/>
              </a:rPr>
              <a:t>accidental, como son los </a:t>
            </a:r>
            <a:r>
              <a:rPr lang="es-EC" sz="1800" i="1" dirty="0" smtClean="0">
                <a:latin typeface="Arial Narrow" pitchFamily="34" charset="0"/>
              </a:rPr>
              <a:t>antecedentes </a:t>
            </a:r>
            <a:r>
              <a:rPr lang="es-EC" sz="1800" i="1" dirty="0">
                <a:latin typeface="Arial Narrow" pitchFamily="34" charset="0"/>
              </a:rPr>
              <a:t>patológicos, uso de </a:t>
            </a:r>
            <a:r>
              <a:rPr lang="es-EC" sz="1800" i="1" dirty="0" smtClean="0">
                <a:latin typeface="Arial Narrow" pitchFamily="34" charset="0"/>
              </a:rPr>
              <a:t>medicamentos </a:t>
            </a:r>
            <a:r>
              <a:rPr lang="es-EC" sz="1800" i="1" dirty="0">
                <a:latin typeface="Arial Narrow" pitchFamily="34" charset="0"/>
              </a:rPr>
              <a:t>psicotrópicos, “polifarmacia</a:t>
            </a:r>
            <a:r>
              <a:rPr lang="es-EC" sz="1800" i="1" dirty="0" smtClean="0">
                <a:latin typeface="Arial Narrow" pitchFamily="34" charset="0"/>
              </a:rPr>
              <a:t>”, antecedentes </a:t>
            </a:r>
            <a:r>
              <a:rPr lang="es-EC" sz="1800" i="1" dirty="0">
                <a:latin typeface="Arial Narrow" pitchFamily="34" charset="0"/>
              </a:rPr>
              <a:t>de trauma o lesiones </a:t>
            </a:r>
            <a:r>
              <a:rPr lang="es-EC" sz="1800" i="1" dirty="0" smtClean="0">
                <a:latin typeface="Arial Narrow" pitchFamily="34" charset="0"/>
              </a:rPr>
              <a:t>previas</a:t>
            </a:r>
            <a:r>
              <a:rPr lang="es-EC" sz="1800" i="1" dirty="0">
                <a:latin typeface="Arial Narrow" pitchFamily="34" charset="0"/>
              </a:rPr>
              <a:t>, uso de dispositivos de </a:t>
            </a:r>
            <a:r>
              <a:rPr lang="es-EC" sz="1800" i="1" dirty="0" smtClean="0">
                <a:latin typeface="Arial Narrow" pitchFamily="34" charset="0"/>
              </a:rPr>
              <a:t>asistencia</a:t>
            </a:r>
            <a:r>
              <a:rPr lang="es-EC" sz="1800" i="1" dirty="0">
                <a:latin typeface="Arial Narrow" pitchFamily="34" charset="0"/>
              </a:rPr>
              <a:t>, calzado inadecuado y pérdida </a:t>
            </a:r>
            <a:r>
              <a:rPr lang="es-EC" sz="1800" i="1" dirty="0" smtClean="0">
                <a:latin typeface="Arial Narrow" pitchFamily="34" charset="0"/>
              </a:rPr>
              <a:t>de la </a:t>
            </a:r>
            <a:r>
              <a:rPr lang="es-EC" sz="1800" i="1" dirty="0">
                <a:latin typeface="Arial Narrow" pitchFamily="34" charset="0"/>
              </a:rPr>
              <a:t>capacidad para la ejecución de </a:t>
            </a:r>
            <a:r>
              <a:rPr lang="es-EC" sz="1800" i="1" dirty="0" smtClean="0">
                <a:latin typeface="Arial Narrow" pitchFamily="34" charset="0"/>
              </a:rPr>
              <a:t>actividades </a:t>
            </a:r>
            <a:r>
              <a:rPr lang="es-EC" sz="1800" i="1" dirty="0">
                <a:latin typeface="Arial Narrow" pitchFamily="34" charset="0"/>
              </a:rPr>
              <a:t>básicas o instrumentales </a:t>
            </a:r>
            <a:r>
              <a:rPr lang="es-EC" sz="1800" i="1" dirty="0" smtClean="0">
                <a:latin typeface="Arial Narrow" pitchFamily="34" charset="0"/>
              </a:rPr>
              <a:t>de la </a:t>
            </a:r>
            <a:r>
              <a:rPr lang="es-EC" sz="1800" i="1" dirty="0">
                <a:latin typeface="Arial Narrow" pitchFamily="34" charset="0"/>
              </a:rPr>
              <a:t>vida diaria.</a:t>
            </a:r>
          </a:p>
          <a:p>
            <a:pPr algn="just"/>
            <a:endParaRPr lang="es-EC" sz="2000" dirty="0">
              <a:latin typeface="Arial Narrow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3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088232" cy="19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7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3600400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latin typeface="Arial Narrow" pitchFamily="34" charset="0"/>
              </a:rPr>
              <a:t>Los adultos mayores hoy en día juegan un papel en </a:t>
            </a:r>
            <a:r>
              <a:rPr lang="es-EC" dirty="0" smtClean="0">
                <a:latin typeface="Arial Narrow" pitchFamily="34" charset="0"/>
              </a:rPr>
              <a:t>la </a:t>
            </a:r>
            <a:r>
              <a:rPr lang="es-EC" dirty="0">
                <a:latin typeface="Arial Narrow" pitchFamily="34" charset="0"/>
              </a:rPr>
              <a:t>sociedad muy </a:t>
            </a:r>
            <a:r>
              <a:rPr lang="es-EC" dirty="0" smtClean="0">
                <a:latin typeface="Arial Narrow" pitchFamily="34" charset="0"/>
              </a:rPr>
              <a:t> importante</a:t>
            </a:r>
            <a:r>
              <a:rPr lang="es-EC" dirty="0">
                <a:latin typeface="Arial Narrow" pitchFamily="34" charset="0"/>
              </a:rPr>
              <a:t>, aunque no se los reconozca como se </a:t>
            </a:r>
            <a:r>
              <a:rPr lang="es-EC" dirty="0" smtClean="0">
                <a:latin typeface="Arial Narrow" pitchFamily="34" charset="0"/>
              </a:rPr>
              <a:t>deba.</a:t>
            </a:r>
          </a:p>
          <a:p>
            <a:pPr algn="just"/>
            <a:endParaRPr lang="es-EC" dirty="0">
              <a:latin typeface="Arial Narrow" pitchFamily="34" charset="0"/>
            </a:endParaRPr>
          </a:p>
          <a:p>
            <a:pPr algn="just"/>
            <a:r>
              <a:rPr lang="es-EC" dirty="0" smtClean="0">
                <a:latin typeface="Arial Narrow" pitchFamily="34" charset="0"/>
              </a:rPr>
              <a:t>El adulto mayor se debería considerar </a:t>
            </a:r>
            <a:r>
              <a:rPr lang="es-EC" dirty="0">
                <a:latin typeface="Arial Narrow" pitchFamily="34" charset="0"/>
              </a:rPr>
              <a:t>como un valor, </a:t>
            </a:r>
            <a:r>
              <a:rPr lang="es-EC" dirty="0" smtClean="0">
                <a:latin typeface="Arial Narrow" pitchFamily="34" charset="0"/>
              </a:rPr>
              <a:t>como una </a:t>
            </a:r>
            <a:r>
              <a:rPr lang="es-EC" dirty="0">
                <a:latin typeface="Arial Narrow" pitchFamily="34" charset="0"/>
              </a:rPr>
              <a:t>persona que puede </a:t>
            </a:r>
            <a:r>
              <a:rPr lang="es-EC" dirty="0" smtClean="0">
                <a:latin typeface="Arial Narrow" pitchFamily="34" charset="0"/>
              </a:rPr>
              <a:t> ofrecer </a:t>
            </a:r>
            <a:r>
              <a:rPr lang="es-EC" dirty="0">
                <a:latin typeface="Arial Narrow" pitchFamily="34" charset="0"/>
              </a:rPr>
              <a:t>todavía a la sociedad sea cual sea el </a:t>
            </a:r>
            <a:r>
              <a:rPr lang="es-EC" dirty="0" smtClean="0">
                <a:latin typeface="Arial Narrow" pitchFamily="34" charset="0"/>
              </a:rPr>
              <a:t>grupo humano con el cual interactúe,  sea </a:t>
            </a:r>
            <a:r>
              <a:rPr lang="es-EC" dirty="0">
                <a:latin typeface="Arial Narrow" pitchFamily="34" charset="0"/>
              </a:rPr>
              <a:t>niño, joven o mayores en actividad, entonces </a:t>
            </a:r>
            <a:r>
              <a:rPr lang="es-EC" dirty="0" smtClean="0">
                <a:latin typeface="Arial Narrow" pitchFamily="34" charset="0"/>
              </a:rPr>
              <a:t>las </a:t>
            </a:r>
            <a:r>
              <a:rPr lang="es-EC" dirty="0">
                <a:latin typeface="Arial Narrow" pitchFamily="34" charset="0"/>
              </a:rPr>
              <a:t>tareas que </a:t>
            </a:r>
            <a:r>
              <a:rPr lang="es-EC" dirty="0" smtClean="0">
                <a:latin typeface="Arial Narrow" pitchFamily="34" charset="0"/>
              </a:rPr>
              <a:t>se organicen </a:t>
            </a:r>
            <a:r>
              <a:rPr lang="es-EC" dirty="0">
                <a:latin typeface="Arial Narrow" pitchFamily="34" charset="0"/>
              </a:rPr>
              <a:t>en función del adulto mayor, tiene otro </a:t>
            </a:r>
            <a:r>
              <a:rPr lang="es-EC" dirty="0" smtClean="0">
                <a:latin typeface="Arial Narrow" pitchFamily="34" charset="0"/>
              </a:rPr>
              <a:t>sentido</a:t>
            </a:r>
            <a:r>
              <a:rPr lang="es-EC" dirty="0">
                <a:latin typeface="Arial Narrow" pitchFamily="34" charset="0"/>
              </a:rPr>
              <a:t>. 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EL ADULTO MAYOR</a:t>
            </a:r>
            <a:endParaRPr lang="es-EC" dirty="0">
              <a:latin typeface="Arial Narrow" pitchFamily="34" charset="0"/>
            </a:endParaRPr>
          </a:p>
        </p:txBody>
      </p:sp>
      <p:sp>
        <p:nvSpPr>
          <p:cNvPr id="4" name="AutoShape 2" descr="data:image/jpeg;base64,/9j/4AAQSkZJRgABAQAAAQABAAD/2wCEAAkGBxQTEhQUExQVFRQVFRUZGBgYFBcYGBYXFBUXFxcVGBgYHCggGBolHBUUITEhJSkrLi4uFx8zODMsNygtLisBCgoKDg0OGhAQGiwkICQsLCwsLCwsLCwsLCwsLCwsLCwsLCwsLCwsLCwsLCwsLCwsLCwsLCwsLCwsLCwsLCwsLP/AABEIAL8BCAMBIgACEQEDEQH/xAAcAAACAgMBAQAAAAAAAAAAAAAEBQMGAAECBwj/xAA8EAABAwIEAwUHAgUEAgMAAAABAAIRAyEEEjFBBVFhInGBkbEGEzKhwdHwUuEUFSNCkmJygvEzogdDU//EABgBAAMBAQAAAAAAAAAAAAAAAAABAgME/8QAJREAAwEAAwEAAQMFAQAAAAAAAAECEQMhMRJBE1FhMkJSofAi/9oADAMBAAIRAxEAPwAIBZlWwsTJNFq3C2sQBoBdBYsQBkLRC2sKAMAWQsWIAwLCu2UidASpHYR4Hwnyn0TAHhZC2tpAaWLui1rtHBFO4c+JF908ADWl2WwuSgDlYFtYgDAu2rkBS08Q1pEgn0A+p6IAKw+Dc4WaT4W81lfBvaLtI8FZeE4oPy2jpbx709dhxuJn8KX0Vh5g8KMqz+0vCAz+owQ06jkqy4JiIyVkrRCxAHcrJXErcoA6K5KyVooA0Vi0SsSGTU2E2AJ7giWYFx1gd5+ybPOUWEAcrIV1Vurjp5c7lMRHSwA5z8gj6WAboWt8RK4p12WE2NwdjG0phh3zYQQd9YQBF/JabtoPSQgMZwB7ZLO0OX937qyUiB08ESHTrfuS0eHnRWK0+0XB8w95TEneN/D9XqqtCBGLnP5/g+oXTlNQw8kA669D+RuqSET4UTBPrpI+hHzTnCOjqPTePollNrW1ALy4Qfk2fmimv7RF+fcdfUn5oa0aeDmpwynVF2ieYsfNVD2h4NUpvBJ/pkgNO0n9Q5q1YWtBAnp+eqctptrMcx4kbz8vFSn2No8xp8NyuDgYJ1AMyebTPjH/AErdwZhPZd4H7oHG4JjHOAJMFwixBueYR3AXOAkwP0g8pnY/ZJ8sjXHQJx7h+U5gNdfukRVt4/i/6bw69rW3mB81UC9NPeyWsMWwuA5dsTEdRaykoYaG5nbeN5lYwLVeuQ5ovli8aA6Sb3+am38rS4n6eBmEx72uBiR9FasJx1tg4679d9VRKfFiXEZCQNwBHzKNoNNR1rHUB3ZB6A6baSsk9/Jq5z8F9xTxVYWmIIPp6rznFU8riORI8ldOFFzhBFxPeDF1U+Lt/qvj9R9VrJixeVypCFyQqEcLFhWkgNyuSVi1KANErFpy2kMuuIwEggzEbcvVLP4ENEGHQSe0Ddv5CtTMTTXNfBU6mkaH5qtEIKXDmWDQSACQOYOrbzOgU+HpNBhoIBbI8OR59Ea7hzhBB8/l3LTnQQHtF9xzSGTYasLSRoJ70YykCNQPvzQjabDmGhtr0iPRT02kcjp103UsaDMOf1QeaU8a4AyfeUxrqBpO9uf7pgyrBKOwwLgR4+KJY6R5viKBBPfp06fNdUB99PJM/aL3dOo7O5rJMgOcG3gSRKTt43SzNAlwfMEfCY1/BqqdpeiUt+BgyuaJA8tJnQ6ju6rurUMtLd9ddFX8T7VOZULGUZGgdc+Yg2QruK4qo67sjdg0RPcdFL5VhS42y4YcOsD6dys/DsU1re0Ra5veNlTvZ7CPIDnvdl5SZPNQ8Rxw/jjT/wBDSPIfv5LH9U1fEa4txhrXuJZUzOcSBlkHMZsRyRtHFP8A6ZZTc4PMTHZbAnt7jyUNauC6C2wHxcj15d6YYUvDQ1rHaOfMa2EADcrL028F3HKri4tOgi3WP3KQY0mBBiXMEjWC4A/JNcY5xJLgQTrNkrxNMnLGz2k9wIK7EsWHDu1p0MOQdXkRzb9kZSwM/wB7/MfZD/8AI/ngjcDVhzO1MOEzqRN1SFp1guHVQ6oHNqEB4ylzdsjSbgCb5l1i8LB7QItyTnF8Xkdmw+aTYh5eHE7AnyvCi1s4jSKytAcLh4zCbjTu3HndWHhmFFWnTL4cabrA7KtmhcOaADzCc8ExnaIPZG9/y/Rc6l08OqrSWlvpUHmmTTygkmJFyOh22iVWMTwKqSbXm8kSrrw9/wDTLtoygd6X1a8VSDe4nxC7MxHC3r0qX8hqf6fNLsVhywlp1Vz4kyHSDY6d6qfEj2vAJ51otFxWlsrRUDOSuV0VygDFiwLEDDmcUqvFi1oPIGfMn6IyhiHU6bne8fpMkzEbwUHSo5HFmx7Te7l4Ix5aGw7RwIK5qbOiEjvh/ta4tEjMQO1Egx+oC4I8VO/2toHsvJBHNp9RKQYfhYawwT8biI5bLn+VA38U1bE4ktlDjlF/wvabahzTPeJ/IRTeIjbNsNucc1RanBQ7tBo5GLX8FJh+GuBgNP0T/UF+nhf2cQm0+YCMr8X91TzNuTadr8uaqnC+GgHM4XRfF6j3BoDSQLmNfAb7oiqusQXKmdZ557bF5r5qhcQ6MrpJ01b379UTwD/xtEgwZB6E+uvmn2PwbK1Msddp33BG45EKs8MY6hWNCpvJYdnDmPtsR1WvJHRnxXjHTcMM5dzTjh3Dc+4idDfy5FLA1MsLiSwfFl5xGa3KVyM7Jx+jingiGQ6MzZLYDhI2mZugMdwA1y11O9Vvwkb82npyKc+y4dXHvHgjMSLvLpGjTEADw5JrR4W6mYAsDA6dFrHHq8MbvK9KdQBD8lSm8VRbLB21nl4pzTqODjYNAaAI5mZ+isuJBLe20TpmIEyNj91WcZUjMToNfzySjj/9YF8mo4dVLxziRfWxVcx+DyuJix+qsvCsb7oEvsHm9p3kDrt5JljuDsqsD6bgC4fCdPDcLpdKXhh8trTz0sUmHPaCe8W4A6iwOLg6dY1adp+aU4OjLieVvFUQZiVNhBEDf1XT6MlFNwhImDbdGD0SYXhb/eGnTIgXDXGLHTKfMR0Vh4Rw+HQYLhrazet90PxHDuApVGgyCRtcGJ8jB8Sn2AmMxtO+5+yrxEjOtXDQ1oHcEn4hUiqefZRrjcQlnFgQ8HmPmFIwvGODmxoRcKs8UpAsY4bCCrIaodTzcgqxhXZ8PO5kjzlUv6RfkVFcrp6jJWZZhWlqVtAjFixYkMsnF8FlIP6HA/8AF5g+RXb8P2SDoVYuMYMEAnQgtPc63rCT0wfdidQIPeLH0WHIuzfjfQsq0uzAUQowEwrCyib8JlQapEbKTmsc4CQ0SRueaFbxQNh2duV3wzqY1bt2hafDmEyoVCAdMsGZMbJLhsI1zS2S8OdyADXN/uHOxhSl2VQ3wfFA+TBEGILbGRsVYMM4ObDmjwsR90uwGDaAIBaMoETtafAkSrFgMO3KAQN979Lrr45+EcnJX0V/GcNElzd/nHoUl4jwltZuR3ZcDLHjVjhoR9t1dsTgy0kgyOW8c+q1huDCvcEdVq3q0yXTKBhquU+6rtyVv/WpH91N2h/26j5qxYHhpdAytuW3I0B1mR8k/wAPwoultSmHZDuARa4N0xo4LI8gc9DyN4K5ahenQuV+A+EwfunsYBAA8LGxHSE+IHvDOhF/JLcTarTGgDfEAHT5o59y4+SuX0Z16C8Yp5WHdp0/0kaeCpOJbmd0Bk9XbeWvkrvisaz3ZD5JVPx1UbCLqtSehjawDqjmrFwGmHUz2oc2YEawP1HVI6WFz3kDlOh8dEXgq+SQddDFwfJZU03pom1PyPcdhxVBpv1e2x0vHZnuMeS8zwT3Mqvp1AWuk2IgyCRH5yXorH/C7NOhAE/VVr2zwYMOae32njoRaJ63W8fyY0bo4YFofOpiPDVMZGWyR8GxXvKQO8kHoQVM+uQnogsv7JYYIDSRzBNl3SxIADeSUPrlR++QBY2vXOJa1wgpGOIwLoOpxFzjEwgBu7+mHdoZSCq1wviFMMDDPZET42jquuO4gMpwJc5xAttPouuEcFMZ32tYch3LRdIl+gmIcCSRpO4II6EHRDEp5isGI5jodPD6JC8rKikbzLtqhapWpDO1pYViAPbeKYEGbWd6ql1W5X1KbtWme8OvPnK9LcJVU9sOEktFamJc0QR+povCz5FqNOOsZVSG6zz+ZUOKAbTfU1awAuJOUNBMAk7X6Ln2bxbcQ3NlLe0Q5syQW/tB8VduKcHYcFiKTBapScb6k5ZbPcQpmPyzSuTDzng2ObiWl7Q9rWuLQDAzEAXsT2bhOsDgBmDh5R+QlHsjhPd4aCNaj+/YD0+asuDK2qJRj+pT/IS1kJpw56BhTYUwUEjbEsDh6RqO5BcDr+7rlh0cD3AiCfCCD4lFitbSUmqOLa9N22ZvzcG3/wAlc/sJlwDBmzD+4QfD/tQkmddhrEaKYUhq23TY+CgxIjL3eiikmhpg+OwjjUa4RGUg3jcEG/cV1h2tyuzOiBe4sFBisQSZPgEsx2NdkflAkjTnz7ip88K9A+LYxoJDJI5lVPHVCXau5wN7eSPoYwVj2Lg+XcoOI4ItdDrGJs4jXuhY9s6V8yD03ug/0jETmFZrZvyz+oQnEW6VoOYQ10uDzmA7Pwc+ig4k1oF2AzYxIOXeLxMI/huEFPKaLyG68wQdR9UJNBVy1jLd7P4k1KGZzcjuyADEttcG9trKte0uPBBDTJghseN/MymTMaKVF7WGC4QALnW7idRqbpBSwzXPl+wsJjMeRW8dSctvaM9mJykAEy9xsJ1Kc4vCPGrSO+3qlmF4n/8Am+GS4Q3stlhgjKIvbfmlfFsU5zjLiRPNNsQwxVUN1Lf8gfQoR2NZ+oJJiNF1w/VL6GM6uIBmDKCONgo+rX/CJ9Vw/JHaYD1FimqFhnA8OAX1XduXNyttHY/uvvf5J9T4i1xDTLXHb7bHwKqeL4iyk1mQEtaTmA5Ov67o04xr2tcDYmWmNCO/TQjzUPkemi41gx4iYBc2A7nf05qvvctca9oWgFjWucZvNoSdvGm7tIWj7Mhu0qdpSqjxFjtCj6b0hhBWLkFYgD39zQefmR6IdjSS5pk7jew2+ayliAe8KQOg5uQRgFGxHABhMbmZ/wCDFXHJlZsmO5zc3lCu2Epk04dvI8CIUeKwrawvpYjoQZBHcVLhDllh20SSwpvTzzheFLabmOEFr6rT3tqOb9FLhH26p5x+llrGP7gHeOh+YVZz5ajh1177/VP8EjvDVJsVOldKrF0yJkAjdIYZSqclzWo5okxDmH/FwdHyUNEopqpMkseHd2QlHtNxMUhTEEl7yB4NJJPRE4HE9nqLIXjXCf4qnGbK9s5HXIBc0tMjuPgkxldPGWuvJgjkd1DWxocLaqPiPDzRdkcBIA00I2IUAENmfupYzbTkMx3IDFYguJJ1K7rVJQr1JQvxRklCVMS6k0kE5QNJ5/uneE4aah5N3P2S7j1IOZUaNHBw8CDCuZ7JpnLcUQevPdQ1MYT0P2SfgeIeaLHVbui9tgYE9YAR9D4p1H7iVbZC9HuEYKmovAMixJ689EPxDhl/i63H2XXDaok3iwibSmGLEx/tHqsjQrFbCnQx+dy3QptaZLmjvMeqn4lR1VbxNK6WhhZXBh1qUx/y+yixmMw4Ee/aTazGPcbd4A+arlUEMdPI+iWYP4ugaShPSnOIsD8U2pnbTafhu50Ax0aNPMpVwnjJHYqOtcgxcGIju1TT2dZLarucD5T9VPh8BSDQQ2C4AzG55ndaYnJCppiLjVVpeC0gyLwdxZAe8Vkx/CWun6Kq18I9riBeES+hPt6SCreysuAqdkKrYWg4uEiys2EbYJNghi162o2hYgD2cYrLUb/qE98QD6gppSrXhVN1QyzbK4/Np+oTtlawKsA81Sx1tD5dyINcPgizh8+iioVQRz5qKvhCDLdO/RQ1gHfEqAeBIkeipeJwhbVMixaIO0g38YhXSjUcLPHdvoiH4WnF2t8kwPPzARvDsRMt5aJ7iuFU3SAMpOhH1CrWLw1Si4ZoF9YsR0KQxmdUSxxQArggEboilVlNCDsNUObv+i3jeKGmQ0biZ7v+0NBsQYi/kguJ0XPlwLZmWiCIEaTOvWPDdFbnQ5xPsh41xIENc+8SJ8Jg+RSrEuBGZskbxt5rT80EPYcrtQdO8EboCjWNOo5pMtBA7wYErm+ql9nYoip6O31ejv8AEn0W6TCbkHxsiG0u102J36on3YB5j5iP3W+o5OyTDVnRBDANNSkXEzJOkbAC37onF4xxIY0sbm0JJIHfpB+6AdgnEy5+buaAPBUqJwoH8xc176b3OlrnBsToCYB8N0d7J4ouc4OJJzNIkzZP6vs1RLnPc0ku17Rj5KbC8GpU3ZmMAPOT9ShsMDsFSY6NJzsjwdP0Kd4+l2R3JdwotzTADk3xpkeCybLKhxA2/OaSmnJ8fVP+IUkopU+0BzI9VPqGQ8aw+WmRzKS16AawEbgDyv8ARWD2qraDrKQYh8taFalrsVPR17Ntin3n9lIK+RsDWSPmV1hcJVpsAyGI1tvfTXdA08WHOIggzoWkHyIWi8IJsRUdFzbok2JvfdMsU+QfBJcTVvG6za7ALw7RATKgleEaSEeGluqYDBixDsqrE9A9Xxwh4PT6+tvmjKNWWx0QfEAZg7fVawRMiNFYDnA19kzZWkJBhjDoTWk9MDsMOadlHXx3gOi7qvgTy+iQcSxha1zhbWNr+seShsaCX8ZlxaNt/CfO65GO7LgTIIOoBEx1VNqY0tqubLnZmh0kzc21O1lLguInNDrDb7LB09OieNNDPCUDTZFzEnuHO1gOimp4m4i5JUH8Zlfa7HCx2GxC5xGFdIcwSBqBqP2VzWkXx/I5pYgOtCkFPqkFLGHmmWGxuaxN1qjFo6xTI7uXNLm8JpE5gCLiQDaxnfRM8RogDWylDlP0apz4aqsIJABHLrGncguJ0iGZg4F1pbBEDodCmoqB4tqlfGXQ3KdXeiTSQLWJKFIF7QYLiTv+dU7bRAFrqv0w5r2kZTBuSYsQRaE/oVZWNU/wWkAYueYCXHGm/MaGD+FNeKtsCNZKQ4imZAA7yVCqn0U0kde9eA2sNHAFw/SfsdfFOaGPJGqVDNELTKZaLeS1+URoxxIzBLn4YSCNloYh94Y4xrAn0QlbiTh/9dT/AAd9QmlgmyPitEEZnEShvZ3CB0ueOw06mIJnQfJarYx9WGCmBJAk+tlLSwzmywkW3GkqvVhI5xmIeZiI70jx7Xu1nzUjeEVnwffmm3+3K257wdukqSlwqoD2qwqc5pZXebXfQouH/kv9kp7+4pe1wEEi9vwpczCOZDWuzCf7jMdAm3FcI5kud8PMX8Cl2JxGQCBJj7Qfzks+0WMMO0NbIid1KzEg2dZANqZg2PiOtrdTP0RdfCNa0OuXGdTslXLMvGaRxVa1E7qdrLF1SZ/TBCxaemfh7I7D57uJEWst0MHDrEnw+q0+i6SRvzKIZ7zv/OZWgjl1ETK7dWhSfwjjq4DuutDhzNy4nqfsl2BuhiA6WndLuLYEuAAEN1J1U9duRwjRH5pCWah7hSDwdgdmJJMRsOqkp8PYDIEnqUXxOoGucORSd9UkwDB6yfkIXLp1rwNrtzWy9kRoRaN/2TbCUuzBmempVcwzXOqBvvAb9oBsEDqQYnbb5K/cPpANBi5H59Ftxp+mXLX9pXqvDM1w0tj8kqJnDX7XVuconELQwKm9722Mg8igcS8mbQrjXpNfZwn82S+rwxnX5fZPQKzTxJAlVzjOIc6q7LMC1zM5dTPfKuVfgLibPAG1p+S1iOH0xTbScASNTuCTJIPVRS1FQ8ZRqWOcCJB+SKqYkgFzZtdScT4cabuY26g6JU/EZJ5rJM6PR3wjHtrCJ7fLn1CYPpHkfJU/B0S6pmpvax06OkAHmCAfJXvDk5G5iC6BJGhO5Cl00RUpC52H6HyUNSnCbPQdccrflirm3+TNyK64hpvl6+f3UeGx0ucM0iREGfNZiapc24lDcNpmQS0i+5J85Wn1jDNkY08KJJjW/W65bTALiQAI17tUSHKHEHkqIDGgZBGkW8bpbiawGyJr1soA2gRygJTWqzcKWykiHHYkuaYtPNV52HYCQTJtrr4J1XcgqtIG5A8vrqkgr03wjCtaHvc6Wjw6mT5HwRDq7Kg7DmnLoAbAcoUGKpNDGsI7PxFoJuTe51gW+SEw+GAqNcwZSDcAmC02OukSD4LiuHW3v/I65pTkDvA1B8N7iekfdaQDKxa099u5Yuvj6hL+Dmvumz6BbhxFrH1W6Jst0nWWg5bmRvPC2XqJ5Q768FAyDir+0383UzKnZS/H1JeByC3XxECEkAl9rHwM7TF4ItysR5Ko4F3vaophxc8n4feRbcnePumntvigKRzaZXHxILR6lJP/AIzoxnrEanK3oBBPz9Fm5WmqtpHonBOCe72Y0EyWtAuYi6sgekH8zDRqov50dgPFaYRjfZYy+Vy4pLh+MAmHW6o/+JCQmsCCVE4qB+IUD66Ygh9QDdJeI1YdOxRNWqkONpCq45zmaDAbPZHWNz3qaeIF2ZisRTqDK4zyykSkeM4GCZY8QdnWI65hY90I+twmmdAAegA9IQ9PD1BIDiY538CsVjZrrQHS9mqp+J7ARoRJnvsnfDMH7lmXMXEmSdp6DZBA1R/b6j6Lmr70mGks5umT3BNx/IvvRu96HJnuHz6JG/hj9fePJ/3EKfB1KjTlccw0vqCdL7hKPnQrSbHt0AIbM99uSBGEdqHnzUXFKL4kSY1G/eEqHEKgFn+YB9U7b0lFkZUcBBv3/l9EorcfaD2WVHgHUCx7uaVYLiNQ1HvqOcWtpuAG2YxsLTEoqjiW5Wl4iw0EjTzVfTSAK/nrH2IcDycIP7oSpir6uHSCpK2Iw8dpzY5XnwGqnweUsBkkGYmxibSl2w8B2Em9/Gx8loMkgdUeKQUVenlBd0P2RTySpW0hTin5nk/n5opMF8XcCoSFLh7B55BZ0s4sLl7yac1KZIEGFixlVYtDNnvT8RyWm1+ZS01oQj6znGAtzMdVsXsFy1s3KHwtCBJWYzFhoTAixlQAl35ZI8bxEAFznBrRzMW6qv8Atl7UmkBlbmLiQJJAEDU89dF5vjuK1axmo4u5DRo7m6JIY69r+N/xFU5T/TbAb1jfzJVw9k6WTD0+onzuvLnutK9m4NgSKFMxbK3foFLGjVavBuCQeV4XP8YORU9fDShv4Q/qPyRrNk5zs3RrlzhNmi8c4TQ48oGlgjEhS+6VIzuk/CY413Nb/juaEewqJ4QQTYnFlyRcRbUkvpkjoNf3TIlcuCTnQTKy/iOIdYVD4AD5gIrBNrvaQ15pNnvc6NydkxbSymWgAneAh6eILTcTdYtNeF7oP/CYqndtYu77jxWYjH1C2XS17TflfQjoboivxkNHwknvAUmAIqMc54gHbUAD11RP0/QeAFPi9UC7WnzH1XfD8dUq1RmgNbJgDpuSoDVwoPxv8A6PmE5wVNmWaYsd7yfO6ajsTZ1jMUxjZqENHM+g5pM/i2Fcb36lh+yI4phmvqNzXhthtc3PLl5IV/CmH+0eQTqkhJBb6FOq2WkFvTRKauDDTAvGk7dFNTwJpHNTMRqJsRul2MxDnvLmSL26jqpbTQ0hgzDg6gFd1qGVoLdNI5IbD4ipF8s9R9QVEcTVNTLUyhoEgN0PImbpTujYcx6lDkKxynYVZJjqQOwUFbCy0gGJ6BFrTlLlMpU0KxgSN5WJgQsVYLT/2Q=="/>
          <p:cNvSpPr>
            <a:spLocks noChangeAspect="1" noChangeArrowheads="1"/>
          </p:cNvSpPr>
          <p:nvPr/>
        </p:nvSpPr>
        <p:spPr bwMode="auto">
          <a:xfrm>
            <a:off x="155575" y="-1881188"/>
            <a:ext cx="5429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xQTEhQUExQVFRQVFRUZGBgYFBcYGBYXFBUXFxcVGBgYHCggGBolHBUUITEhJSkrLi4uFx8zODMsNygtLisBCgoKDg0OGhAQGiwkICQsLCwsLCwsLCwsLCwsLCwsLCwsLCwsLCwsLCwsLCwsLCwsLCwsLCwsLCwsLCwsLCwsLP/AABEIAL8BCAMBIgACEQEDEQH/xAAcAAACAgMBAQAAAAAAAAAAAAAEBQMGAAECBwj/xAA8EAABAwIEAwUHAgUEAgMAAAABAAIRAyEEEjFBBVFhInGBkbEGEzKhwdHwUuEUFSNCkmJygvEzogdDU//EABgBAAMBAQAAAAAAAAAAAAAAAAABAgME/8QAJREAAwEAAwEAAQMFAQAAAAAAAAECEQMhMRJBE1FhMkJSofAi/9oADAMBAAIRAxEAPwAIBZlWwsTJNFq3C2sQBoBdBYsQBkLRC2sKAMAWQsWIAwLCu2UidASpHYR4Hwnyn0TAHhZC2tpAaWLui1rtHBFO4c+JF908ADWl2WwuSgDlYFtYgDAu2rkBS08Q1pEgn0A+p6IAKw+Dc4WaT4W81lfBvaLtI8FZeE4oPy2jpbx709dhxuJn8KX0Vh5g8KMqz+0vCAz+owQ06jkqy4JiIyVkrRCxAHcrJXErcoA6K5KyVooA0Vi0SsSGTU2E2AJ7giWYFx1gd5+ybPOUWEAcrIV1Vurjp5c7lMRHSwA5z8gj6WAboWt8RK4p12WE2NwdjG0phh3zYQQd9YQBF/JabtoPSQgMZwB7ZLO0OX937qyUiB08ESHTrfuS0eHnRWK0+0XB8w95TEneN/D9XqqtCBGLnP5/g+oXTlNQw8kA669D+RuqSET4UTBPrpI+hHzTnCOjqPTePollNrW1ALy4Qfk2fmimv7RF+fcdfUn5oa0aeDmpwynVF2ieYsfNVD2h4NUpvBJ/pkgNO0n9Q5q1YWtBAnp+eqctptrMcx4kbz8vFSn2No8xp8NyuDgYJ1AMyebTPjH/AErdwZhPZd4H7oHG4JjHOAJMFwixBueYR3AXOAkwP0g8pnY/ZJ8sjXHQJx7h+U5gNdfukRVt4/i/6bw69rW3mB81UC9NPeyWsMWwuA5dsTEdRaykoYaG5nbeN5lYwLVeuQ5ovli8aA6Sb3+am38rS4n6eBmEx72uBiR9FasJx1tg4679d9VRKfFiXEZCQNwBHzKNoNNR1rHUB3ZB6A6baSsk9/Jq5z8F9xTxVYWmIIPp6rznFU8riORI8ldOFFzhBFxPeDF1U+Lt/qvj9R9VrJixeVypCFyQqEcLFhWkgNyuSVi1KANErFpy2kMuuIwEggzEbcvVLP4ENEGHQSe0Ddv5CtTMTTXNfBU6mkaH5qtEIKXDmWDQSACQOYOrbzOgU+HpNBhoIBbI8OR59Ea7hzhBB8/l3LTnQQHtF9xzSGTYasLSRoJ70YykCNQPvzQjabDmGhtr0iPRT02kcjp103UsaDMOf1QeaU8a4AyfeUxrqBpO9uf7pgyrBKOwwLgR4+KJY6R5viKBBPfp06fNdUB99PJM/aL3dOo7O5rJMgOcG3gSRKTt43SzNAlwfMEfCY1/BqqdpeiUt+BgyuaJA8tJnQ6ju6rurUMtLd9ddFX8T7VOZULGUZGgdc+Yg2QruK4qo67sjdg0RPcdFL5VhS42y4YcOsD6dys/DsU1re0Ra5veNlTvZ7CPIDnvdl5SZPNQ8Rxw/jjT/wBDSPIfv5LH9U1fEa4txhrXuJZUzOcSBlkHMZsRyRtHFP8A6ZZTc4PMTHZbAnt7jyUNauC6C2wHxcj15d6YYUvDQ1rHaOfMa2EADcrL028F3HKri4tOgi3WP3KQY0mBBiXMEjWC4A/JNcY5xJLgQTrNkrxNMnLGz2k9wIK7EsWHDu1p0MOQdXkRzb9kZSwM/wB7/MfZD/8AI/ngjcDVhzO1MOEzqRN1SFp1guHVQ6oHNqEB4ylzdsjSbgCb5l1i8LB7QItyTnF8Xkdmw+aTYh5eHE7AnyvCi1s4jSKytAcLh4zCbjTu3HndWHhmFFWnTL4cabrA7KtmhcOaADzCc8ExnaIPZG9/y/Rc6l08OqrSWlvpUHmmTTygkmJFyOh22iVWMTwKqSbXm8kSrrw9/wDTLtoygd6X1a8VSDe4nxC7MxHC3r0qX8hqf6fNLsVhywlp1Vz4kyHSDY6d6qfEj2vAJ51otFxWlsrRUDOSuV0VygDFiwLEDDmcUqvFi1oPIGfMn6IyhiHU6bne8fpMkzEbwUHSo5HFmx7Te7l4Ix5aGw7RwIK5qbOiEjvh/ta4tEjMQO1Egx+oC4I8VO/2toHsvJBHNp9RKQYfhYawwT8biI5bLn+VA38U1bE4ktlDjlF/wvabahzTPeJ/IRTeIjbNsNucc1RanBQ7tBo5GLX8FJh+GuBgNP0T/UF+nhf2cQm0+YCMr8X91TzNuTadr8uaqnC+GgHM4XRfF6j3BoDSQLmNfAb7oiqusQXKmdZ557bF5r5qhcQ6MrpJ01b379UTwD/xtEgwZB6E+uvmn2PwbK1Msddp33BG45EKs8MY6hWNCpvJYdnDmPtsR1WvJHRnxXjHTcMM5dzTjh3Dc+4idDfy5FLA1MsLiSwfFl5xGa3KVyM7Jx+jingiGQ6MzZLYDhI2mZugMdwA1y11O9Vvwkb82npyKc+y4dXHvHgjMSLvLpGjTEADw5JrR4W6mYAsDA6dFrHHq8MbvK9KdQBD8lSm8VRbLB21nl4pzTqODjYNAaAI5mZ+isuJBLe20TpmIEyNj91WcZUjMToNfzySjj/9YF8mo4dVLxziRfWxVcx+DyuJix+qsvCsb7oEvsHm9p3kDrt5JljuDsqsD6bgC4fCdPDcLpdKXhh8trTz0sUmHPaCe8W4A6iwOLg6dY1adp+aU4OjLieVvFUQZiVNhBEDf1XT6MlFNwhImDbdGD0SYXhb/eGnTIgXDXGLHTKfMR0Vh4Rw+HQYLhrazet90PxHDuApVGgyCRtcGJ8jB8Sn2AmMxtO+5+yrxEjOtXDQ1oHcEn4hUiqefZRrjcQlnFgQ8HmPmFIwvGODmxoRcKs8UpAsY4bCCrIaodTzcgqxhXZ8PO5kjzlUv6RfkVFcrp6jJWZZhWlqVtAjFixYkMsnF8FlIP6HA/8AF5g+RXb8P2SDoVYuMYMEAnQgtPc63rCT0wfdidQIPeLH0WHIuzfjfQsq0uzAUQowEwrCyib8JlQapEbKTmsc4CQ0SRueaFbxQNh2duV3wzqY1bt2hafDmEyoVCAdMsGZMbJLhsI1zS2S8OdyADXN/uHOxhSl2VQ3wfFA+TBEGILbGRsVYMM4ObDmjwsR90uwGDaAIBaMoETtafAkSrFgMO3KAQN979Lrr45+EcnJX0V/GcNElzd/nHoUl4jwltZuR3ZcDLHjVjhoR9t1dsTgy0kgyOW8c+q1huDCvcEdVq3q0yXTKBhquU+6rtyVv/WpH91N2h/26j5qxYHhpdAytuW3I0B1mR8k/wAPwoultSmHZDuARa4N0xo4LI8gc9DyN4K5ahenQuV+A+EwfunsYBAA8LGxHSE+IHvDOhF/JLcTarTGgDfEAHT5o59y4+SuX0Z16C8Yp5WHdp0/0kaeCpOJbmd0Bk9XbeWvkrvisaz3ZD5JVPx1UbCLqtSehjawDqjmrFwGmHUz2oc2YEawP1HVI6WFz3kDlOh8dEXgq+SQddDFwfJZU03pom1PyPcdhxVBpv1e2x0vHZnuMeS8zwT3Mqvp1AWuk2IgyCRH5yXorH/C7NOhAE/VVr2zwYMOae32njoRaJ63W8fyY0bo4YFofOpiPDVMZGWyR8GxXvKQO8kHoQVM+uQnogsv7JYYIDSRzBNl3SxIADeSUPrlR++QBY2vXOJa1wgpGOIwLoOpxFzjEwgBu7+mHdoZSCq1wviFMMDDPZET42jquuO4gMpwJc5xAttPouuEcFMZ32tYch3LRdIl+gmIcCSRpO4II6EHRDEp5isGI5jodPD6JC8rKikbzLtqhapWpDO1pYViAPbeKYEGbWd6ql1W5X1KbtWme8OvPnK9LcJVU9sOEktFamJc0QR+povCz5FqNOOsZVSG6zz+ZUOKAbTfU1awAuJOUNBMAk7X6Ln2bxbcQ3NlLe0Q5syQW/tB8VduKcHYcFiKTBapScb6k5ZbPcQpmPyzSuTDzng2ObiWl7Q9rWuLQDAzEAXsT2bhOsDgBmDh5R+QlHsjhPd4aCNaj+/YD0+asuDK2qJRj+pT/IS1kJpw56BhTYUwUEjbEsDh6RqO5BcDr+7rlh0cD3AiCfCCD4lFitbSUmqOLa9N22ZvzcG3/wAlc/sJlwDBmzD+4QfD/tQkmddhrEaKYUhq23TY+CgxIjL3eiikmhpg+OwjjUa4RGUg3jcEG/cV1h2tyuzOiBe4sFBisQSZPgEsx2NdkflAkjTnz7ip88K9A+LYxoJDJI5lVPHVCXau5wN7eSPoYwVj2Lg+XcoOI4ItdDrGJs4jXuhY9s6V8yD03ug/0jETmFZrZvyz+oQnEW6VoOYQ10uDzmA7Pwc+ig4k1oF2AzYxIOXeLxMI/huEFPKaLyG68wQdR9UJNBVy1jLd7P4k1KGZzcjuyADEttcG9trKte0uPBBDTJghseN/MymTMaKVF7WGC4QALnW7idRqbpBSwzXPl+wsJjMeRW8dSctvaM9mJykAEy9xsJ1Kc4vCPGrSO+3qlmF4n/8Am+GS4Q3stlhgjKIvbfmlfFsU5zjLiRPNNsQwxVUN1Lf8gfQoR2NZ+oJJiNF1w/VL6GM6uIBmDKCONgo+rX/CJ9Vw/JHaYD1FimqFhnA8OAX1XduXNyttHY/uvvf5J9T4i1xDTLXHb7bHwKqeL4iyk1mQEtaTmA5Ov67o04xr2tcDYmWmNCO/TQjzUPkemi41gx4iYBc2A7nf05qvvctca9oWgFjWucZvNoSdvGm7tIWj7Mhu0qdpSqjxFjtCj6b0hhBWLkFYgD39zQefmR6IdjSS5pk7jew2+ayliAe8KQOg5uQRgFGxHABhMbmZ/wCDFXHJlZsmO5zc3lCu2Epk04dvI8CIUeKwrawvpYjoQZBHcVLhDllh20SSwpvTzzheFLabmOEFr6rT3tqOb9FLhH26p5x+llrGP7gHeOh+YVZz5ajh1177/VP8EjvDVJsVOldKrF0yJkAjdIYZSqclzWo5okxDmH/FwdHyUNEopqpMkseHd2QlHtNxMUhTEEl7yB4NJJPRE4HE9nqLIXjXCf4qnGbK9s5HXIBc0tMjuPgkxldPGWuvJgjkd1DWxocLaqPiPDzRdkcBIA00I2IUAENmfupYzbTkMx3IDFYguJJ1K7rVJQr1JQvxRklCVMS6k0kE5QNJ5/uneE4aah5N3P2S7j1IOZUaNHBw8CDCuZ7JpnLcUQevPdQ1MYT0P2SfgeIeaLHVbui9tgYE9YAR9D4p1H7iVbZC9HuEYKmovAMixJ689EPxDhl/i63H2XXDaok3iwibSmGLEx/tHqsjQrFbCnQx+dy3QptaZLmjvMeqn4lR1VbxNK6WhhZXBh1qUx/y+yixmMw4Ee/aTazGPcbd4A+arlUEMdPI+iWYP4ugaShPSnOIsD8U2pnbTafhu50Ax0aNPMpVwnjJHYqOtcgxcGIju1TT2dZLarucD5T9VPh8BSDQQ2C4AzG55ndaYnJCppiLjVVpeC0gyLwdxZAe8Vkx/CWun6Kq18I9riBeES+hPt6SCreysuAqdkKrYWg4uEiys2EbYJNghi162o2hYgD2cYrLUb/qE98QD6gppSrXhVN1QyzbK4/Np+oTtlawKsA81Sx1tD5dyINcPgizh8+iioVQRz5qKvhCDLdO/RQ1gHfEqAeBIkeipeJwhbVMixaIO0g38YhXSjUcLPHdvoiH4WnF2t8kwPPzARvDsRMt5aJ7iuFU3SAMpOhH1CrWLw1Si4ZoF9YsR0KQxmdUSxxQArggEboilVlNCDsNUObv+i3jeKGmQ0biZ7v+0NBsQYi/kguJ0XPlwLZmWiCIEaTOvWPDdFbnQ5xPsh41xIENc+8SJ8Jg+RSrEuBGZskbxt5rT80EPYcrtQdO8EboCjWNOo5pMtBA7wYErm+ql9nYoip6O31ejv8AEn0W6TCbkHxsiG0u102J36on3YB5j5iP3W+o5OyTDVnRBDANNSkXEzJOkbAC37onF4xxIY0sbm0JJIHfpB+6AdgnEy5+buaAPBUqJwoH8xc176b3OlrnBsToCYB8N0d7J4ouc4OJJzNIkzZP6vs1RLnPc0ku17Rj5KbC8GpU3ZmMAPOT9ShsMDsFSY6NJzsjwdP0Kd4+l2R3JdwotzTADk3xpkeCybLKhxA2/OaSmnJ8fVP+IUkopU+0BzI9VPqGQ8aw+WmRzKS16AawEbgDyv8ARWD2qraDrKQYh8taFalrsVPR17Ntin3n9lIK+RsDWSPmV1hcJVpsAyGI1tvfTXdA08WHOIggzoWkHyIWi8IJsRUdFzbok2JvfdMsU+QfBJcTVvG6za7ALw7RATKgleEaSEeGluqYDBixDsqrE9A9Xxwh4PT6+tvmjKNWWx0QfEAZg7fVawRMiNFYDnA19kzZWkJBhjDoTWk9MDsMOadlHXx3gOi7qvgTy+iQcSxha1zhbWNr+seShsaCX8ZlxaNt/CfO65GO7LgTIIOoBEx1VNqY0tqubLnZmh0kzc21O1lLguInNDrDb7LB09OieNNDPCUDTZFzEnuHO1gOimp4m4i5JUH8Zlfa7HCx2GxC5xGFdIcwSBqBqP2VzWkXx/I5pYgOtCkFPqkFLGHmmWGxuaxN1qjFo6xTI7uXNLm8JpE5gCLiQDaxnfRM8RogDWylDlP0apz4aqsIJABHLrGncguJ0iGZg4F1pbBEDodCmoqB4tqlfGXQ3KdXeiTSQLWJKFIF7QYLiTv+dU7bRAFrqv0w5r2kZTBuSYsQRaE/oVZWNU/wWkAYueYCXHGm/MaGD+FNeKtsCNZKQ4imZAA7yVCqn0U0kde9eA2sNHAFw/SfsdfFOaGPJGqVDNELTKZaLeS1+URoxxIzBLn4YSCNloYh94Y4xrAn0QlbiTh/9dT/AAd9QmlgmyPitEEZnEShvZ3CB0ueOw06mIJnQfJarYx9WGCmBJAk+tlLSwzmywkW3GkqvVhI5xmIeZiI70jx7Xu1nzUjeEVnwffmm3+3K257wdukqSlwqoD2qwqc5pZXebXfQouH/kv9kp7+4pe1wEEi9vwpczCOZDWuzCf7jMdAm3FcI5kud8PMX8Cl2JxGQCBJj7Qfzks+0WMMO0NbIid1KzEg2dZANqZg2PiOtrdTP0RdfCNa0OuXGdTslXLMvGaRxVa1E7qdrLF1SZ/TBCxaemfh7I7D57uJEWst0MHDrEnw+q0+i6SRvzKIZ7zv/OZWgjl1ETK7dWhSfwjjq4DuutDhzNy4nqfsl2BuhiA6WndLuLYEuAAEN1J1U9duRwjRH5pCWah7hSDwdgdmJJMRsOqkp8PYDIEnqUXxOoGucORSd9UkwDB6yfkIXLp1rwNrtzWy9kRoRaN/2TbCUuzBmempVcwzXOqBvvAb9oBsEDqQYnbb5K/cPpANBi5H59Ftxp+mXLX9pXqvDM1w0tj8kqJnDX7XVuconELQwKm9722Mg8igcS8mbQrjXpNfZwn82S+rwxnX5fZPQKzTxJAlVzjOIc6q7LMC1zM5dTPfKuVfgLibPAG1p+S1iOH0xTbScASNTuCTJIPVRS1FQ8ZRqWOcCJB+SKqYkgFzZtdScT4cabuY26g6JU/EZJ5rJM6PR3wjHtrCJ7fLn1CYPpHkfJU/B0S6pmpvax06OkAHmCAfJXvDk5G5iC6BJGhO5Cl00RUpC52H6HyUNSnCbPQdccrflirm3+TNyK64hpvl6+f3UeGx0ucM0iREGfNZiapc24lDcNpmQS0i+5J85Wn1jDNkY08KJJjW/W65bTALiQAI17tUSHKHEHkqIDGgZBGkW8bpbiawGyJr1soA2gRygJTWqzcKWykiHHYkuaYtPNV52HYCQTJtrr4J1XcgqtIG5A8vrqkgr03wjCtaHvc6Wjw6mT5HwRDq7Kg7DmnLoAbAcoUGKpNDGsI7PxFoJuTe51gW+SEw+GAqNcwZSDcAmC02OukSD4LiuHW3v/I65pTkDvA1B8N7iekfdaQDKxa099u5Yuvj6hL+Dmvumz6BbhxFrH1W6Jst0nWWg5bmRvPC2XqJ5Q768FAyDir+0383UzKnZS/H1JeByC3XxECEkAl9rHwM7TF4ItysR5Ko4F3vaophxc8n4feRbcnePumntvigKRzaZXHxILR6lJP/AIzoxnrEanK3oBBPz9Fm5WmqtpHonBOCe72Y0EyWtAuYi6sgekH8zDRqov50dgPFaYRjfZYy+Vy4pLh+MAmHW6o/+JCQmsCCVE4qB+IUD66Ygh9QDdJeI1YdOxRNWqkONpCq45zmaDAbPZHWNz3qaeIF2ZisRTqDK4zyykSkeM4GCZY8QdnWI65hY90I+twmmdAAegA9IQ9PD1BIDiY538CsVjZrrQHS9mqp+J7ARoRJnvsnfDMH7lmXMXEmSdp6DZBA1R/b6j6Lmr70mGks5umT3BNx/IvvRu96HJnuHz6JG/hj9fePJ/3EKfB1KjTlccw0vqCdL7hKPnQrSbHt0AIbM99uSBGEdqHnzUXFKL4kSY1G/eEqHEKgFn+YB9U7b0lFkZUcBBv3/l9EorcfaD2WVHgHUCx7uaVYLiNQ1HvqOcWtpuAG2YxsLTEoqjiW5Wl4iw0EjTzVfTSAK/nrH2IcDycIP7oSpir6uHSCpK2Iw8dpzY5XnwGqnweUsBkkGYmxibSl2w8B2Em9/Gx8loMkgdUeKQUVenlBd0P2RTySpW0hTin5nk/n5opMF8XcCoSFLh7B55BZ0s4sLl7yac1KZIEGFixlVYtDNnvT8RyWm1+ZS01oQj6znGAtzMdVsXsFy1s3KHwtCBJWYzFhoTAixlQAl35ZI8bxEAFznBrRzMW6qv8Atl7UmkBlbmLiQJJAEDU89dF5vjuK1axmo4u5DRo7m6JIY69r+N/xFU5T/TbAb1jfzJVw9k6WTD0+onzuvLnutK9m4NgSKFMxbK3foFLGjVavBuCQeV4XP8YORU9fDShv4Q/qPyRrNk5zs3RrlzhNmi8c4TQ48oGlgjEhS+6VIzuk/CY413Nb/juaEewqJ4QQTYnFlyRcRbUkvpkjoNf3TIlcuCTnQTKy/iOIdYVD4AD5gIrBNrvaQ15pNnvc6NydkxbSymWgAneAh6eILTcTdYtNeF7oP/CYqndtYu77jxWYjH1C2XS17TflfQjoboivxkNHwknvAUmAIqMc54gHbUAD11RP0/QeAFPi9UC7WnzH1XfD8dUq1RmgNbJgDpuSoDVwoPxv8A6PmE5wVNmWaYsd7yfO6ajsTZ1jMUxjZqENHM+g5pM/i2Fcb36lh+yI4phmvqNzXhthtc3PLl5IV/CmH+0eQTqkhJBb6FOq2WkFvTRKauDDTAvGk7dFNTwJpHNTMRqJsRul2MxDnvLmSL26jqpbTQ0hgzDg6gFd1qGVoLdNI5IbD4ipF8s9R9QVEcTVNTLUyhoEgN0PImbpTujYcx6lDkKxynYVZJjqQOwUFbCy0gGJ6BFrTlLlMpU0KxgSN5WJgQsVYLT/2Q=="/>
          <p:cNvSpPr>
            <a:spLocks noChangeAspect="1" noChangeArrowheads="1"/>
          </p:cNvSpPr>
          <p:nvPr/>
        </p:nvSpPr>
        <p:spPr bwMode="auto">
          <a:xfrm>
            <a:off x="307975" y="-1728788"/>
            <a:ext cx="5429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http://t.cttsrv.com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.cttsrv.com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952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8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424935" cy="5793507"/>
          </a:xfrm>
        </p:spPr>
        <p:txBody>
          <a:bodyPr/>
          <a:lstStyle/>
          <a:p>
            <a:pPr algn="just"/>
            <a:endParaRPr lang="es-EC" b="1" dirty="0" smtClean="0">
              <a:latin typeface="Arial Narrow" pitchFamily="34" charset="0"/>
            </a:endParaRPr>
          </a:p>
          <a:p>
            <a:pPr algn="just"/>
            <a:endParaRPr lang="es-EC" b="1" dirty="0" smtClean="0">
              <a:latin typeface="Arial Narrow" pitchFamily="34" charset="0"/>
            </a:endParaRPr>
          </a:p>
          <a:p>
            <a:pPr algn="just"/>
            <a:endParaRPr lang="es-EC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C" b="1" dirty="0">
              <a:latin typeface="Arial Narrow" pitchFamily="34" charset="0"/>
            </a:endParaRPr>
          </a:p>
          <a:p>
            <a:pPr algn="just"/>
            <a:r>
              <a:rPr lang="es-EC" b="1" dirty="0" smtClean="0">
                <a:latin typeface="Arial Narrow" pitchFamily="34" charset="0"/>
              </a:rPr>
              <a:t>EXAMENES PERIODICOS: </a:t>
            </a:r>
            <a:r>
              <a:rPr lang="es-EC" dirty="0" smtClean="0">
                <a:latin typeface="Arial Narrow" pitchFamily="34" charset="0"/>
              </a:rPr>
              <a:t> Sera de vital importancia realizar un seguimiento al estado de salud de nuestro trabajador dependiendo de la susceptibilidad de cada uno, es por eso el examen de control o seguimiento, en base a un diagnostico inicial, evitando así daños físicos y/o psíquicos en el trabajador.</a:t>
            </a:r>
            <a:endParaRPr lang="es-EC" b="1" dirty="0">
              <a:latin typeface="Arial Narrow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9" y="4293096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98" y="4371776"/>
            <a:ext cx="2596885" cy="19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6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9" y="2132856"/>
            <a:ext cx="8352928" cy="4608512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latin typeface="Arial Narrow" pitchFamily="34" charset="0"/>
              </a:rPr>
              <a:t>Las buenas prácticas </a:t>
            </a:r>
            <a:r>
              <a:rPr lang="es-EC" dirty="0">
                <a:latin typeface="Arial Narrow" pitchFamily="34" charset="0"/>
              </a:rPr>
              <a:t>basadas en la </a:t>
            </a:r>
            <a:r>
              <a:rPr lang="es-EC" dirty="0" smtClean="0">
                <a:latin typeface="Arial Narrow" pitchFamily="34" charset="0"/>
              </a:rPr>
              <a:t>evidencia demuestran </a:t>
            </a:r>
            <a:r>
              <a:rPr lang="es-EC" dirty="0">
                <a:latin typeface="Arial Narrow" pitchFamily="34" charset="0"/>
              </a:rPr>
              <a:t>que es posible </a:t>
            </a:r>
            <a:r>
              <a:rPr lang="es-EC" dirty="0" smtClean="0">
                <a:latin typeface="Arial Narrow" pitchFamily="34" charset="0"/>
              </a:rPr>
              <a:t>prevenir </a:t>
            </a:r>
            <a:r>
              <a:rPr lang="es-EC" dirty="0">
                <a:latin typeface="Arial Narrow" pitchFamily="34" charset="0"/>
              </a:rPr>
              <a:t>las lesiones accidentales en </a:t>
            </a:r>
            <a:r>
              <a:rPr lang="es-EC" dirty="0" smtClean="0">
                <a:latin typeface="Arial Narrow" pitchFamily="34" charset="0"/>
              </a:rPr>
              <a:t>las personas </a:t>
            </a:r>
            <a:r>
              <a:rPr lang="es-EC" dirty="0">
                <a:latin typeface="Arial Narrow" pitchFamily="34" charset="0"/>
              </a:rPr>
              <a:t>de edad avanzada, dado </a:t>
            </a:r>
            <a:r>
              <a:rPr lang="es-EC" dirty="0" smtClean="0">
                <a:latin typeface="Arial Narrow" pitchFamily="34" charset="0"/>
              </a:rPr>
              <a:t>su </a:t>
            </a:r>
            <a:r>
              <a:rPr lang="es-EC" dirty="0">
                <a:latin typeface="Arial Narrow" pitchFamily="34" charset="0"/>
              </a:rPr>
              <a:t>carácter de potencialmente </a:t>
            </a:r>
            <a:r>
              <a:rPr lang="es-EC" dirty="0" smtClean="0">
                <a:latin typeface="Arial Narrow" pitchFamily="34" charset="0"/>
              </a:rPr>
              <a:t>evitables, con </a:t>
            </a:r>
            <a:r>
              <a:rPr lang="es-EC" dirty="0">
                <a:latin typeface="Arial Narrow" pitchFamily="34" charset="0"/>
              </a:rPr>
              <a:t>el fin de evitar sus posibles </a:t>
            </a:r>
            <a:r>
              <a:rPr lang="es-EC" dirty="0" smtClean="0">
                <a:latin typeface="Arial Narrow" pitchFamily="34" charset="0"/>
              </a:rPr>
              <a:t>consecuencias </a:t>
            </a:r>
            <a:r>
              <a:rPr lang="es-EC" dirty="0">
                <a:latin typeface="Arial Narrow" pitchFamily="34" charset="0"/>
              </a:rPr>
              <a:t>a nivel físico, </a:t>
            </a:r>
            <a:r>
              <a:rPr lang="es-EC" dirty="0" smtClean="0">
                <a:latin typeface="Arial Narrow" pitchFamily="34" charset="0"/>
              </a:rPr>
              <a:t>funcional, psicológico, familiar, económico y social</a:t>
            </a:r>
            <a:r>
              <a:rPr lang="es-EC" dirty="0">
                <a:latin typeface="Arial Narrow" pitchFamily="34" charset="0"/>
              </a:rPr>
              <a:t>. Es importante adoptar </a:t>
            </a:r>
            <a:r>
              <a:rPr lang="es-EC" dirty="0" smtClean="0">
                <a:latin typeface="Arial Narrow" pitchFamily="34" charset="0"/>
              </a:rPr>
              <a:t>medidas de prevención </a:t>
            </a:r>
            <a:r>
              <a:rPr lang="es-EC" dirty="0">
                <a:latin typeface="Arial Narrow" pitchFamily="34" charset="0"/>
              </a:rPr>
              <a:t>que </a:t>
            </a:r>
            <a:r>
              <a:rPr lang="es-EC" dirty="0" smtClean="0">
                <a:latin typeface="Arial Narrow" pitchFamily="34" charset="0"/>
              </a:rPr>
              <a:t>incluyen desde </a:t>
            </a:r>
            <a:r>
              <a:rPr lang="es-EC" dirty="0">
                <a:latin typeface="Arial Narrow" pitchFamily="34" charset="0"/>
              </a:rPr>
              <a:t> </a:t>
            </a:r>
            <a:r>
              <a:rPr lang="es-EC" dirty="0" smtClean="0">
                <a:latin typeface="Arial Narrow" pitchFamily="34" charset="0"/>
              </a:rPr>
              <a:t>modificaciones </a:t>
            </a:r>
            <a:r>
              <a:rPr lang="es-EC" dirty="0">
                <a:latin typeface="Arial Narrow" pitchFamily="34" charset="0"/>
              </a:rPr>
              <a:t>del </a:t>
            </a:r>
            <a:r>
              <a:rPr lang="es-EC" dirty="0" smtClean="0">
                <a:latin typeface="Arial Narrow" pitchFamily="34" charset="0"/>
              </a:rPr>
              <a:t>comportamiento</a:t>
            </a:r>
            <a:r>
              <a:rPr lang="es-EC" dirty="0">
                <a:latin typeface="Arial Narrow" pitchFamily="34" charset="0"/>
              </a:rPr>
              <a:t>, educación </a:t>
            </a:r>
            <a:r>
              <a:rPr lang="es-EC" dirty="0" smtClean="0">
                <a:latin typeface="Arial Narrow" pitchFamily="34" charset="0"/>
              </a:rPr>
              <a:t>y cambios estructurales</a:t>
            </a:r>
            <a:r>
              <a:rPr lang="es-EC" dirty="0">
                <a:latin typeface="Arial Narrow" pitchFamily="34" charset="0"/>
              </a:rPr>
              <a:t>, como </a:t>
            </a:r>
            <a:r>
              <a:rPr lang="es-EC" dirty="0" smtClean="0">
                <a:latin typeface="Arial Narrow" pitchFamily="34" charset="0"/>
              </a:rPr>
              <a:t>normas </a:t>
            </a:r>
            <a:r>
              <a:rPr lang="es-EC" smtClean="0">
                <a:latin typeface="Arial Narrow" pitchFamily="34" charset="0"/>
              </a:rPr>
              <a:t>y </a:t>
            </a:r>
            <a:r>
              <a:rPr lang="es-EC">
                <a:latin typeface="Arial Narrow" pitchFamily="34" charset="0"/>
              </a:rPr>
              <a:t> </a:t>
            </a:r>
            <a:r>
              <a:rPr lang="es-EC" smtClean="0">
                <a:latin typeface="Arial Narrow" pitchFamily="34" charset="0"/>
              </a:rPr>
              <a:t>modificaciones del </a:t>
            </a:r>
            <a:r>
              <a:rPr lang="es-EC" dirty="0" smtClean="0">
                <a:latin typeface="Arial Narrow" pitchFamily="34" charset="0"/>
              </a:rPr>
              <a:t>entorno</a:t>
            </a:r>
            <a:r>
              <a:rPr lang="es-EC" dirty="0">
                <a:latin typeface="Arial Narrow" pitchFamily="34" charset="0"/>
              </a:rPr>
              <a:t>, hasta una valoración </a:t>
            </a:r>
            <a:r>
              <a:rPr lang="es-EC" dirty="0" smtClean="0">
                <a:latin typeface="Arial Narrow" pitchFamily="34" charset="0"/>
              </a:rPr>
              <a:t>mul</a:t>
            </a:r>
            <a:r>
              <a:rPr lang="es-EC" dirty="0">
                <a:latin typeface="Arial Narrow" pitchFamily="34" charset="0"/>
              </a:rPr>
              <a:t>tidimensional y multifactorial por </a:t>
            </a:r>
            <a:r>
              <a:rPr lang="es-EC" dirty="0" smtClean="0">
                <a:latin typeface="Arial Narrow" pitchFamily="34" charset="0"/>
              </a:rPr>
              <a:t>parte del </a:t>
            </a:r>
            <a:r>
              <a:rPr lang="es-EC" dirty="0">
                <a:latin typeface="Arial Narrow" pitchFamily="34" charset="0"/>
              </a:rPr>
              <a:t>equipo de salud que permita </a:t>
            </a:r>
            <a:r>
              <a:rPr lang="es-EC" dirty="0" smtClean="0">
                <a:latin typeface="Arial Narrow" pitchFamily="34" charset="0"/>
              </a:rPr>
              <a:t>identificar </a:t>
            </a:r>
            <a:r>
              <a:rPr lang="es-EC" dirty="0">
                <a:latin typeface="Arial Narrow" pitchFamily="34" charset="0"/>
              </a:rPr>
              <a:t>riesgos e intervenir de </a:t>
            </a:r>
            <a:r>
              <a:rPr lang="es-EC" dirty="0" smtClean="0">
                <a:latin typeface="Arial Narrow" pitchFamily="34" charset="0"/>
              </a:rPr>
              <a:t>manera multicausal</a:t>
            </a:r>
            <a:r>
              <a:rPr lang="es-EC" dirty="0">
                <a:latin typeface="Arial Narrow" pitchFamily="34" charset="0"/>
              </a:rPr>
              <a:t>, sistemática y dirigida.</a:t>
            </a:r>
          </a:p>
          <a:p>
            <a:pPr algn="just"/>
            <a:endParaRPr lang="es-EC" sz="2000" dirty="0">
              <a:latin typeface="Arial Narrow" pitchFamily="34" charset="0"/>
            </a:endParaRPr>
          </a:p>
          <a:p>
            <a:pPr algn="just"/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Arial Narrow" pitchFamily="34" charset="0"/>
              </a:rPr>
              <a:t>CONCLUSIONES Y RECOMENDACIONES</a:t>
            </a:r>
            <a:endParaRPr lang="es-EC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7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5" y="2348880"/>
            <a:ext cx="828092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4800" dirty="0" smtClean="0"/>
              <a:t>GRACIAS </a:t>
            </a:r>
          </a:p>
          <a:p>
            <a:pPr marL="0" indent="0">
              <a:buNone/>
            </a:pPr>
            <a:endParaRPr lang="es-EC" sz="4800" dirty="0"/>
          </a:p>
          <a:p>
            <a:pPr marL="0" indent="0">
              <a:buNone/>
            </a:pPr>
            <a:r>
              <a:rPr lang="es-EC" sz="4800" dirty="0" smtClean="0"/>
              <a:t>POR SU ATENCION….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9197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>
                <a:latin typeface="Arial Narrow" pitchFamily="34" charset="0"/>
              </a:rPr>
              <a:t>La importancia de la reinserción laboral del Adulto Mayor, constituye el planteamiento de estrategias, con la finalidad de evitar generar un riesgo para su integridad física como mental, debido a que un impacto </a:t>
            </a:r>
            <a:r>
              <a:rPr lang="es-EC" dirty="0">
                <a:latin typeface="Arial Narrow" pitchFamily="34" charset="0"/>
              </a:rPr>
              <a:t>derivado de las lesiones </a:t>
            </a:r>
            <a:r>
              <a:rPr lang="es-EC" dirty="0" smtClean="0">
                <a:latin typeface="Arial Narrow" pitchFamily="34" charset="0"/>
              </a:rPr>
              <a:t>accidentales en </a:t>
            </a:r>
            <a:r>
              <a:rPr lang="es-EC" dirty="0">
                <a:latin typeface="Arial Narrow" pitchFamily="34" charset="0"/>
              </a:rPr>
              <a:t>la población </a:t>
            </a:r>
            <a:r>
              <a:rPr lang="es-EC" dirty="0" smtClean="0">
                <a:latin typeface="Arial Narrow" pitchFamily="34" charset="0"/>
              </a:rPr>
              <a:t>de adultos </a:t>
            </a:r>
            <a:r>
              <a:rPr lang="es-EC" dirty="0">
                <a:latin typeface="Arial Narrow" pitchFamily="34" charset="0"/>
              </a:rPr>
              <a:t>mayores sus </a:t>
            </a:r>
            <a:r>
              <a:rPr lang="es-EC" dirty="0" smtClean="0">
                <a:latin typeface="Arial Narrow" pitchFamily="34" charset="0"/>
              </a:rPr>
              <a:t>consecuencias son </a:t>
            </a:r>
            <a:r>
              <a:rPr lang="es-EC" dirty="0">
                <a:latin typeface="Arial Narrow" pitchFamily="34" charset="0"/>
              </a:rPr>
              <a:t>aún más devastadoras, si se </a:t>
            </a:r>
            <a:r>
              <a:rPr lang="es-EC" dirty="0" smtClean="0">
                <a:latin typeface="Arial Narrow" pitchFamily="34" charset="0"/>
              </a:rPr>
              <a:t>considera </a:t>
            </a:r>
            <a:r>
              <a:rPr lang="es-EC" dirty="0">
                <a:latin typeface="Arial Narrow" pitchFamily="34" charset="0"/>
              </a:rPr>
              <a:t>la vulnerabilidad de este </a:t>
            </a:r>
            <a:r>
              <a:rPr lang="es-EC" dirty="0" smtClean="0">
                <a:latin typeface="Arial Narrow" pitchFamily="34" charset="0"/>
              </a:rPr>
              <a:t>grupo de </a:t>
            </a:r>
            <a:r>
              <a:rPr lang="es-EC" dirty="0">
                <a:latin typeface="Arial Narrow" pitchFamily="34" charset="0"/>
              </a:rPr>
              <a:t>edad, los procesos fisiológicos </a:t>
            </a:r>
            <a:r>
              <a:rPr lang="es-EC" dirty="0" smtClean="0">
                <a:latin typeface="Arial Narrow" pitchFamily="34" charset="0"/>
              </a:rPr>
              <a:t>propios </a:t>
            </a:r>
            <a:r>
              <a:rPr lang="es-EC" dirty="0">
                <a:latin typeface="Arial Narrow" pitchFamily="34" charset="0"/>
              </a:rPr>
              <a:t>del envejecimiento, el </a:t>
            </a:r>
            <a:r>
              <a:rPr lang="es-EC" dirty="0" smtClean="0">
                <a:latin typeface="Arial Narrow" pitchFamily="34" charset="0"/>
              </a:rPr>
              <a:t>aumento en </a:t>
            </a:r>
            <a:r>
              <a:rPr lang="es-EC" dirty="0">
                <a:latin typeface="Arial Narrow" pitchFamily="34" charset="0"/>
              </a:rPr>
              <a:t>el tiempo de reacción, así como </a:t>
            </a:r>
            <a:r>
              <a:rPr lang="es-EC" dirty="0" smtClean="0">
                <a:latin typeface="Arial Narrow" pitchFamily="34" charset="0"/>
              </a:rPr>
              <a:t>la mayor </a:t>
            </a:r>
            <a:r>
              <a:rPr lang="es-EC" dirty="0">
                <a:latin typeface="Arial Narrow" pitchFamily="34" charset="0"/>
              </a:rPr>
              <a:t>carga de enfermedades </a:t>
            </a:r>
            <a:r>
              <a:rPr lang="es-EC" dirty="0" smtClean="0">
                <a:latin typeface="Arial Narrow" pitchFamily="34" charset="0"/>
              </a:rPr>
              <a:t>asociadas</a:t>
            </a:r>
            <a:r>
              <a:rPr lang="es-EC" dirty="0">
                <a:latin typeface="Arial Narrow" pitchFamily="34" charset="0"/>
              </a:rPr>
              <a:t>, sin mencionar otros factores </a:t>
            </a:r>
            <a:r>
              <a:rPr lang="es-EC" dirty="0" smtClean="0">
                <a:latin typeface="Arial Narrow" pitchFamily="34" charset="0"/>
              </a:rPr>
              <a:t>de riesgo </a:t>
            </a:r>
            <a:r>
              <a:rPr lang="es-EC" dirty="0">
                <a:latin typeface="Arial Narrow" pitchFamily="34" charset="0"/>
              </a:rPr>
              <a:t>desde el punto de vista social </a:t>
            </a:r>
            <a:r>
              <a:rPr lang="es-EC" dirty="0" smtClean="0">
                <a:latin typeface="Arial Narrow" pitchFamily="34" charset="0"/>
              </a:rPr>
              <a:t>y ambiental</a:t>
            </a:r>
            <a:r>
              <a:rPr lang="es-EC" dirty="0">
                <a:latin typeface="Arial Narrow" pitchFamily="34" charset="0"/>
              </a:rPr>
              <a:t>, que intensifican los </a:t>
            </a:r>
            <a:r>
              <a:rPr lang="es-EC" dirty="0" smtClean="0">
                <a:latin typeface="Arial Narrow" pitchFamily="34" charset="0"/>
              </a:rPr>
              <a:t>efectos </a:t>
            </a:r>
            <a:r>
              <a:rPr lang="es-EC" dirty="0">
                <a:latin typeface="Arial Narrow" pitchFamily="34" charset="0"/>
              </a:rPr>
              <a:t>de una simple lesión y llegan a </a:t>
            </a:r>
            <a:r>
              <a:rPr lang="es-EC" dirty="0" smtClean="0">
                <a:latin typeface="Arial Narrow" pitchFamily="34" charset="0"/>
              </a:rPr>
              <a:t>alcanzar </a:t>
            </a:r>
            <a:r>
              <a:rPr lang="es-EC" dirty="0">
                <a:latin typeface="Arial Narrow" pitchFamily="34" charset="0"/>
              </a:rPr>
              <a:t>proporciones inesperadas.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INTRODUCCION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0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5" cy="3450696"/>
          </a:xfrm>
        </p:spPr>
        <p:txBody>
          <a:bodyPr/>
          <a:lstStyle/>
          <a:p>
            <a:pPr algn="just"/>
            <a:r>
              <a:rPr lang="es-EC" dirty="0" smtClean="0">
                <a:latin typeface="Arial Narrow" pitchFamily="34" charset="0"/>
              </a:rPr>
              <a:t>Definir los diferentes tipos de riesgos laborales presentes en las empresas publica/privadas de nuestro país.</a:t>
            </a:r>
          </a:p>
          <a:p>
            <a:pPr algn="just"/>
            <a:endParaRPr lang="es-EC" dirty="0" smtClean="0">
              <a:latin typeface="Arial Narrow" pitchFamily="34" charset="0"/>
            </a:endParaRPr>
          </a:p>
          <a:p>
            <a:pPr algn="just"/>
            <a:r>
              <a:rPr lang="es-EC" dirty="0" smtClean="0">
                <a:latin typeface="Arial Narrow" pitchFamily="34" charset="0"/>
              </a:rPr>
              <a:t>Establecer las medidas preventivas para evitar accidentes de trabajo o enfermedades ocupacionales en los adultos mayores.</a:t>
            </a: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 Narrow" pitchFamily="34" charset="0"/>
              </a:rPr>
              <a:t>OBJETIVOS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8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060848"/>
            <a:ext cx="8640960" cy="4968552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>
                <a:latin typeface="Arial Narrow" pitchFamily="34" charset="0"/>
              </a:rPr>
              <a:t>TRABAJADOR: </a:t>
            </a:r>
            <a:r>
              <a:rPr lang="es-EC" sz="2000" dirty="0" smtClean="0">
                <a:latin typeface="Arial Narrow" pitchFamily="34" charset="0"/>
              </a:rPr>
              <a:t>Toda persona que desempeña una actividad laboral por cuenta ajena remunerada, incluidos los trabajadores independientes o por cuenta propia y los trabajadores de las instituciones públicas.</a:t>
            </a:r>
          </a:p>
          <a:p>
            <a:pPr algn="just"/>
            <a:endParaRPr lang="es-EC" dirty="0" smtClean="0">
              <a:latin typeface="Arial Narrow" pitchFamily="34" charset="0"/>
            </a:endParaRPr>
          </a:p>
          <a:p>
            <a:pPr algn="just"/>
            <a:r>
              <a:rPr lang="es-EC" b="1" dirty="0" smtClean="0">
                <a:latin typeface="Arial Narrow" pitchFamily="34" charset="0"/>
              </a:rPr>
              <a:t>EMPLEADOR: </a:t>
            </a:r>
            <a:r>
              <a:rPr lang="es-EC" sz="2000" dirty="0" smtClean="0">
                <a:latin typeface="Arial Narrow" pitchFamily="34" charset="0"/>
              </a:rPr>
              <a:t>Toda persona física o jurídica que emplea a uno o varios trabajadores.</a:t>
            </a:r>
          </a:p>
          <a:p>
            <a:pPr algn="just"/>
            <a:endParaRPr lang="es-EC" b="1" dirty="0" smtClean="0">
              <a:latin typeface="Arial Narrow" pitchFamily="34" charset="0"/>
            </a:endParaRPr>
          </a:p>
          <a:p>
            <a:pPr algn="just"/>
            <a:r>
              <a:rPr lang="es-EC" b="1" dirty="0" smtClean="0">
                <a:latin typeface="Arial Narrow" pitchFamily="34" charset="0"/>
              </a:rPr>
              <a:t>PELIGRO: </a:t>
            </a:r>
            <a:r>
              <a:rPr lang="es-EC" sz="2000" dirty="0" smtClean="0">
                <a:latin typeface="Arial Narrow" pitchFamily="34" charset="0"/>
              </a:rPr>
              <a:t>Amenaza </a:t>
            </a:r>
            <a:r>
              <a:rPr lang="es-EC" sz="2000" dirty="0">
                <a:latin typeface="Arial Narrow" pitchFamily="34" charset="0"/>
              </a:rPr>
              <a:t>de accidente o de daño para la salud</a:t>
            </a:r>
            <a:r>
              <a:rPr lang="es-EC" sz="2000" dirty="0" smtClean="0">
                <a:latin typeface="Arial Narrow" pitchFamily="34" charset="0"/>
              </a:rPr>
              <a:t>.</a:t>
            </a:r>
          </a:p>
          <a:p>
            <a:pPr algn="just"/>
            <a:endParaRPr lang="es-EC" b="1" dirty="0" smtClean="0">
              <a:latin typeface="Arial Narrow" pitchFamily="34" charset="0"/>
            </a:endParaRPr>
          </a:p>
          <a:p>
            <a:pPr algn="just"/>
            <a:r>
              <a:rPr lang="es-EC" b="1" dirty="0" smtClean="0">
                <a:latin typeface="Arial Narrow" pitchFamily="34" charset="0"/>
              </a:rPr>
              <a:t>RIESGO LABORAL:</a:t>
            </a:r>
            <a:r>
              <a:rPr lang="es-EC" sz="2000" b="1" dirty="0" smtClean="0">
                <a:latin typeface="Arial Narrow" pitchFamily="34" charset="0"/>
              </a:rPr>
              <a:t> </a:t>
            </a:r>
            <a:r>
              <a:rPr lang="es-EC" sz="2000" dirty="0" smtClean="0">
                <a:latin typeface="Arial Narrow" pitchFamily="34" charset="0"/>
              </a:rPr>
              <a:t>Probabilidad </a:t>
            </a:r>
            <a:r>
              <a:rPr lang="es-EC" sz="2000" dirty="0">
                <a:latin typeface="Arial Narrow" pitchFamily="34" charset="0"/>
              </a:rPr>
              <a:t>de que la exposición a un </a:t>
            </a:r>
            <a:r>
              <a:rPr lang="es-EC" sz="2000" dirty="0" smtClean="0">
                <a:latin typeface="Arial Narrow" pitchFamily="34" charset="0"/>
              </a:rPr>
              <a:t>factor ambiental </a:t>
            </a:r>
            <a:r>
              <a:rPr lang="es-EC" sz="2000" dirty="0">
                <a:latin typeface="Arial Narrow" pitchFamily="34" charset="0"/>
              </a:rPr>
              <a:t>peligroso en el </a:t>
            </a:r>
            <a:r>
              <a:rPr lang="es-EC" sz="2000" dirty="0" smtClean="0">
                <a:latin typeface="Arial Narrow" pitchFamily="34" charset="0"/>
              </a:rPr>
              <a:t>trabajo cause </a:t>
            </a:r>
            <a:r>
              <a:rPr lang="es-EC" sz="2000" dirty="0">
                <a:latin typeface="Arial Narrow" pitchFamily="34" charset="0"/>
              </a:rPr>
              <a:t>enfermedad o </a:t>
            </a:r>
            <a:r>
              <a:rPr lang="es-EC" sz="2000" dirty="0" smtClean="0">
                <a:latin typeface="Arial Narrow" pitchFamily="34" charset="0"/>
              </a:rPr>
              <a:t>lesión.</a:t>
            </a:r>
            <a:endParaRPr lang="es-EC" sz="20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latin typeface="Arial Narrow" pitchFamily="34" charset="0"/>
              </a:rPr>
              <a:t>DEFINICIONES:</a:t>
            </a:r>
            <a:endParaRPr lang="es-EC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90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192688"/>
          </a:xfrm>
        </p:spPr>
        <p:txBody>
          <a:bodyPr>
            <a:normAutofit/>
          </a:bodyPr>
          <a:lstStyle/>
          <a:p>
            <a:endParaRPr lang="es-EC" b="1" dirty="0" smtClean="0"/>
          </a:p>
          <a:p>
            <a:endParaRPr lang="es-EC" b="1" dirty="0"/>
          </a:p>
          <a:p>
            <a:pPr marL="0" indent="0">
              <a:buNone/>
            </a:pPr>
            <a:endParaRPr lang="es-EC" sz="2000" b="1" dirty="0" smtClean="0">
              <a:latin typeface="Arial Narrow" pitchFamily="34" charset="0"/>
            </a:endParaRPr>
          </a:p>
          <a:p>
            <a:pPr algn="just"/>
            <a:r>
              <a:rPr lang="es-EC" sz="2000" b="1" dirty="0" smtClean="0">
                <a:latin typeface="Arial Narrow" pitchFamily="34" charset="0"/>
              </a:rPr>
              <a:t>ACCIDENTE DE TRABAJO: </a:t>
            </a:r>
            <a:r>
              <a:rPr lang="es-EC" sz="2000" dirty="0">
                <a:latin typeface="Arial Narrow" pitchFamily="34" charset="0"/>
              </a:rPr>
              <a:t>Es accidente de trabajo todo suceso repentino que sobrevenga por causa o con ocasión del trabajo, y que produzca en el trabajador una lesión orgánica, una perturbación funcional, una invalidez o la muerte</a:t>
            </a:r>
            <a:r>
              <a:rPr lang="es-EC" sz="2000" dirty="0" smtClean="0">
                <a:latin typeface="Arial Narrow" pitchFamily="34" charset="0"/>
              </a:rPr>
              <a:t>.</a:t>
            </a:r>
          </a:p>
          <a:p>
            <a:endParaRPr lang="es-EC" sz="2000" b="1" dirty="0">
              <a:latin typeface="Arial Narrow" pitchFamily="34" charset="0"/>
            </a:endParaRPr>
          </a:p>
          <a:p>
            <a:endParaRPr lang="es-EC" sz="2000" b="1" dirty="0" smtClean="0">
              <a:latin typeface="Arial Narrow" pitchFamily="34" charset="0"/>
            </a:endParaRPr>
          </a:p>
          <a:p>
            <a:endParaRPr lang="es-EC" sz="2000" b="1" dirty="0" smtClean="0">
              <a:latin typeface="Arial Narrow" pitchFamily="34" charset="0"/>
            </a:endParaRPr>
          </a:p>
          <a:p>
            <a:endParaRPr lang="es-EC" sz="2000" b="1" dirty="0">
              <a:latin typeface="Arial Narrow" pitchFamily="34" charset="0"/>
            </a:endParaRPr>
          </a:p>
          <a:p>
            <a:endParaRPr lang="es-EC" sz="2000" b="1" dirty="0" smtClean="0">
              <a:latin typeface="Arial Narrow" pitchFamily="34" charset="0"/>
            </a:endParaRPr>
          </a:p>
          <a:p>
            <a:endParaRPr lang="es-EC" sz="2000" b="1" dirty="0" smtClean="0">
              <a:latin typeface="Arial Narrow" pitchFamily="34" charset="0"/>
            </a:endParaRPr>
          </a:p>
          <a:p>
            <a:endParaRPr lang="es-EC" sz="2000" b="1" dirty="0" smtClean="0">
              <a:latin typeface="Arial Narrow" pitchFamily="34" charset="0"/>
            </a:endParaRPr>
          </a:p>
          <a:p>
            <a:pPr algn="just"/>
            <a:r>
              <a:rPr lang="es-EC" sz="2000" b="1" dirty="0" smtClean="0">
                <a:latin typeface="Arial Narrow" pitchFamily="34" charset="0"/>
              </a:rPr>
              <a:t>ENFERMEDAD PROFESIONAL: </a:t>
            </a:r>
            <a:r>
              <a:rPr lang="es-EC" sz="2000" dirty="0">
                <a:latin typeface="Arial Narrow" pitchFamily="34" charset="0"/>
              </a:rPr>
              <a:t>Una enfermedad contraída como resultado de la exposición a </a:t>
            </a:r>
            <a:r>
              <a:rPr lang="es-EC" sz="2000" dirty="0" smtClean="0">
                <a:latin typeface="Arial Narrow" pitchFamily="34" charset="0"/>
              </a:rPr>
              <a:t>factores de </a:t>
            </a:r>
            <a:r>
              <a:rPr lang="es-EC" sz="2000" dirty="0">
                <a:latin typeface="Arial Narrow" pitchFamily="34" charset="0"/>
              </a:rPr>
              <a:t>riesgo inherentes a la actividad </a:t>
            </a:r>
            <a:r>
              <a:rPr lang="es-EC" sz="2000" dirty="0" smtClean="0">
                <a:latin typeface="Arial Narrow" pitchFamily="34" charset="0"/>
              </a:rPr>
              <a:t>laboral.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4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5832648"/>
          </a:xfrm>
        </p:spPr>
        <p:txBody>
          <a:bodyPr/>
          <a:lstStyle/>
          <a:p>
            <a:pPr algn="just"/>
            <a:r>
              <a:rPr lang="es-EC" b="1" dirty="0" smtClean="0">
                <a:latin typeface="Arial Narrow" pitchFamily="34" charset="0"/>
              </a:rPr>
              <a:t>EXÁMENES MÉDICOS PREVENTIVOS: </a:t>
            </a:r>
            <a:r>
              <a:rPr lang="es-EC" sz="2000" dirty="0" smtClean="0">
                <a:latin typeface="Arial Narrow" pitchFamily="34" charset="0"/>
              </a:rPr>
              <a:t>Son </a:t>
            </a:r>
            <a:r>
              <a:rPr lang="es-EC" sz="2000" dirty="0">
                <a:latin typeface="Arial Narrow" pitchFamily="34" charset="0"/>
              </a:rPr>
              <a:t>aquellos que se planifican y practican a los trabajadores de acuerdo a las características y exigencias propias de cada actividad. Los principales son: Preempleo, periódicos, de reintegro al trabajo y de retiro</a:t>
            </a:r>
            <a:r>
              <a:rPr lang="es-EC" sz="2000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es-EC" sz="2000" b="1" dirty="0" smtClean="0">
              <a:latin typeface="Arial Narrow" pitchFamily="34" charset="0"/>
            </a:endParaRPr>
          </a:p>
          <a:p>
            <a:pPr algn="just"/>
            <a:r>
              <a:rPr lang="es-EC" sz="2000" b="1" dirty="0" smtClean="0">
                <a:latin typeface="Arial Narrow" pitchFamily="34" charset="0"/>
              </a:rPr>
              <a:t>VIGILANCIA DE LA SALUD DE LOS TRABAJADORES: </a:t>
            </a:r>
            <a:r>
              <a:rPr lang="es-EC" sz="2000" dirty="0" smtClean="0">
                <a:latin typeface="Arial Narrow" pitchFamily="34" charset="0"/>
              </a:rPr>
              <a:t>Es </a:t>
            </a:r>
            <a:r>
              <a:rPr lang="es-EC" sz="2000" dirty="0">
                <a:latin typeface="Arial Narrow" pitchFamily="34" charset="0"/>
              </a:rPr>
              <a:t>el conjunto de </a:t>
            </a:r>
            <a:r>
              <a:rPr lang="es-EC" sz="2000" dirty="0" smtClean="0">
                <a:latin typeface="Arial Narrow" pitchFamily="34" charset="0"/>
              </a:rPr>
              <a:t>estrategias preventivas </a:t>
            </a:r>
            <a:r>
              <a:rPr lang="es-EC" sz="2000" dirty="0">
                <a:latin typeface="Arial Narrow" pitchFamily="34" charset="0"/>
              </a:rPr>
              <a:t>encaminadas a salvaguardar la salud física y mental de </a:t>
            </a:r>
            <a:r>
              <a:rPr lang="es-EC" sz="2000" dirty="0" smtClean="0">
                <a:latin typeface="Arial Narrow" pitchFamily="34" charset="0"/>
              </a:rPr>
              <a:t>los trabajadores </a:t>
            </a:r>
            <a:r>
              <a:rPr lang="es-EC" sz="2000" dirty="0">
                <a:latin typeface="Arial Narrow" pitchFamily="34" charset="0"/>
              </a:rPr>
              <a:t>que permite poner de manifiesto lesiones en principio </a:t>
            </a:r>
            <a:r>
              <a:rPr lang="es-EC" sz="2000" dirty="0" smtClean="0">
                <a:latin typeface="Arial Narrow" pitchFamily="34" charset="0"/>
              </a:rPr>
              <a:t>reversibles, derivadas </a:t>
            </a:r>
            <a:r>
              <a:rPr lang="es-EC" sz="2000" dirty="0">
                <a:latin typeface="Arial Narrow" pitchFamily="34" charset="0"/>
              </a:rPr>
              <a:t>de las exposiciones laborales. Su finalidad es la detección precoz de </a:t>
            </a:r>
            <a:r>
              <a:rPr lang="es-EC" sz="2000" dirty="0" smtClean="0">
                <a:latin typeface="Arial Narrow" pitchFamily="34" charset="0"/>
              </a:rPr>
              <a:t>las alteraciones </a:t>
            </a:r>
            <a:r>
              <a:rPr lang="es-EC" sz="2000" dirty="0">
                <a:latin typeface="Arial Narrow" pitchFamily="34" charset="0"/>
              </a:rPr>
              <a:t>de la salud y se logra con la aplicación de exámenes </a:t>
            </a:r>
            <a:r>
              <a:rPr lang="es-EC" sz="2000" dirty="0" smtClean="0">
                <a:latin typeface="Arial Narrow" pitchFamily="34" charset="0"/>
              </a:rPr>
              <a:t>médicos preventivos.</a:t>
            </a:r>
            <a:endParaRPr lang="es-EC" sz="2000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1204"/>
            <a:ext cx="3528392" cy="21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40466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  <a:latin typeface="Arial Narrow" pitchFamily="34" charset="0"/>
              </a:rPr>
              <a:t>CLASIFICACIÓN INTERNACIONAL DE LOS FACTORES DE RIESGOS:</a:t>
            </a:r>
            <a:endParaRPr lang="es-EC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64662"/>
            <a:ext cx="7056438" cy="39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9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1434488"/>
          </a:xfrm>
        </p:spPr>
        <p:txBody>
          <a:bodyPr>
            <a:normAutofit/>
          </a:bodyPr>
          <a:lstStyle/>
          <a:p>
            <a:r>
              <a:rPr lang="es-EC" b="1" dirty="0"/>
              <a:t>Factores de riesgo de accidentes en los adultos mayores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44033" r="28075" b="16015"/>
          <a:stretch/>
        </p:blipFill>
        <p:spPr bwMode="auto">
          <a:xfrm>
            <a:off x="72082" y="1916832"/>
            <a:ext cx="9071918" cy="49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286</TotalTime>
  <Words>1307</Words>
  <Application>Microsoft Office PowerPoint</Application>
  <PresentationFormat>Presentación en pantalla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Forma de onda</vt:lpstr>
      <vt:lpstr>PREVENCION DE RIESGOS LABORALES EN ADULTOS MAYORES</vt:lpstr>
      <vt:lpstr>EL ADULTO MAYOR</vt:lpstr>
      <vt:lpstr>INTRODUCCION</vt:lpstr>
      <vt:lpstr>OBJETIVOS</vt:lpstr>
      <vt:lpstr>DEFINICIONES:</vt:lpstr>
      <vt:lpstr>Presentación de PowerPoint</vt:lpstr>
      <vt:lpstr>Presentación de PowerPoint</vt:lpstr>
      <vt:lpstr>Presentación de PowerPoint</vt:lpstr>
      <vt:lpstr>Factores de riesgo de accidentes en los adultos mayores</vt:lpstr>
      <vt:lpstr>RIESGO MECANICOS</vt:lpstr>
      <vt:lpstr>PREVENCION RIESGOS MECANICOS.</vt:lpstr>
      <vt:lpstr>RIESGOS ERGONOMICOS</vt:lpstr>
      <vt:lpstr>PREVENCION RIESGOS ERGONOMICOS</vt:lpstr>
      <vt:lpstr>RIESGOS PSICOSOCIALES</vt:lpstr>
      <vt:lpstr>PREVENCION RIESGOS PSICOSOCIALES</vt:lpstr>
      <vt:lpstr>MEDIDAS DE PREVENCION ORGANIZACIONAL</vt:lpstr>
      <vt:lpstr>MEDIDAS DE PREVENCION</vt:lpstr>
      <vt:lpstr>MEDIDAS DE PREVENCION</vt:lpstr>
      <vt:lpstr>Presentación de PowerPoint</vt:lpstr>
      <vt:lpstr>Presentación de PowerPoint</vt:lpstr>
      <vt:lpstr>CONCLUSIONES Y RECOMENDACIONES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PREVENCION DE RIESGOS LABORALES EN ADULTOS MAYORES</dc:title>
  <dc:creator>Luffi</dc:creator>
  <cp:lastModifiedBy>Javier Abad</cp:lastModifiedBy>
  <cp:revision>31</cp:revision>
  <dcterms:created xsi:type="dcterms:W3CDTF">2015-04-14T23:51:36Z</dcterms:created>
  <dcterms:modified xsi:type="dcterms:W3CDTF">2015-04-15T04:39:12Z</dcterms:modified>
</cp:coreProperties>
</file>