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79" r:id="rId2"/>
    <p:sldId id="256" r:id="rId3"/>
    <p:sldId id="281" r:id="rId4"/>
    <p:sldId id="283" r:id="rId5"/>
    <p:sldId id="284" r:id="rId6"/>
    <p:sldId id="285" r:id="rId7"/>
    <p:sldId id="268" r:id="rId8"/>
    <p:sldId id="275" r:id="rId9"/>
    <p:sldId id="269" r:id="rId10"/>
    <p:sldId id="270" r:id="rId11"/>
    <p:sldId id="276" r:id="rId12"/>
    <p:sldId id="271" r:id="rId13"/>
    <p:sldId id="277" r:id="rId14"/>
    <p:sldId id="272" r:id="rId15"/>
    <p:sldId id="273" r:id="rId16"/>
    <p:sldId id="274" r:id="rId17"/>
    <p:sldId id="278" r:id="rId18"/>
    <p:sldId id="287" r:id="rId19"/>
    <p:sldId id="288" r:id="rId20"/>
    <p:sldId id="289" r:id="rId21"/>
    <p:sldId id="267" r:id="rId2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5" autoAdjust="0"/>
    <p:restoredTop sz="94660"/>
  </p:normalViewPr>
  <p:slideViewPr>
    <p:cSldViewPr snapToGrid="0">
      <p:cViewPr varScale="1">
        <p:scale>
          <a:sx n="71" d="100"/>
          <a:sy n="71" d="100"/>
        </p:scale>
        <p:origin x="48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ABFAFCE-8A5E-41A9-BBFB-50B5B3C9BC1E}" type="datetimeFigureOut">
              <a:rPr lang="es-EC" smtClean="0"/>
              <a:t>15/04/2015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B5E2C98-417A-46CE-80C4-8D5B071AFB13}" type="slidenum">
              <a:rPr lang="es-EC" smtClean="0"/>
              <a:t>‹Nº›</a:t>
            </a:fld>
            <a:endParaRPr lang="es-EC"/>
          </a:p>
        </p:txBody>
      </p:sp>
    </p:spTree>
    <p:extLst>
      <p:ext uri="{BB962C8B-B14F-4D97-AF65-F5344CB8AC3E}">
        <p14:creationId xmlns:p14="http://schemas.microsoft.com/office/powerpoint/2010/main" val="3518699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ABFAFCE-8A5E-41A9-BBFB-50B5B3C9BC1E}" type="datetimeFigureOut">
              <a:rPr lang="es-EC" smtClean="0"/>
              <a:t>15/04/2015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B5E2C98-417A-46CE-80C4-8D5B071AFB13}" type="slidenum">
              <a:rPr lang="es-EC" smtClean="0"/>
              <a:t>‹Nº›</a:t>
            </a:fld>
            <a:endParaRPr lang="es-EC"/>
          </a:p>
        </p:txBody>
      </p:sp>
    </p:spTree>
    <p:extLst>
      <p:ext uri="{BB962C8B-B14F-4D97-AF65-F5344CB8AC3E}">
        <p14:creationId xmlns:p14="http://schemas.microsoft.com/office/powerpoint/2010/main" val="3410974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ABFAFCE-8A5E-41A9-BBFB-50B5B3C9BC1E}" type="datetimeFigureOut">
              <a:rPr lang="es-EC" smtClean="0"/>
              <a:t>15/04/2015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B5E2C98-417A-46CE-80C4-8D5B071AFB13}"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14334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ABFAFCE-8A5E-41A9-BBFB-50B5B3C9BC1E}" type="datetimeFigureOut">
              <a:rPr lang="es-EC" smtClean="0"/>
              <a:t>15/04/2015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B5E2C98-417A-46CE-80C4-8D5B071AFB13}" type="slidenum">
              <a:rPr lang="es-EC" smtClean="0"/>
              <a:t>‹Nº›</a:t>
            </a:fld>
            <a:endParaRPr lang="es-EC"/>
          </a:p>
        </p:txBody>
      </p:sp>
    </p:spTree>
    <p:extLst>
      <p:ext uri="{BB962C8B-B14F-4D97-AF65-F5344CB8AC3E}">
        <p14:creationId xmlns:p14="http://schemas.microsoft.com/office/powerpoint/2010/main" val="749797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ABFAFCE-8A5E-41A9-BBFB-50B5B3C9BC1E}" type="datetimeFigureOut">
              <a:rPr lang="es-EC" smtClean="0"/>
              <a:t>15/04/2015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B5E2C98-417A-46CE-80C4-8D5B071AFB13}"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86717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ABFAFCE-8A5E-41A9-BBFB-50B5B3C9BC1E}" type="datetimeFigureOut">
              <a:rPr lang="es-EC" smtClean="0"/>
              <a:t>15/04/2015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B5E2C98-417A-46CE-80C4-8D5B071AFB13}" type="slidenum">
              <a:rPr lang="es-EC" smtClean="0"/>
              <a:t>‹Nº›</a:t>
            </a:fld>
            <a:endParaRPr lang="es-EC"/>
          </a:p>
        </p:txBody>
      </p:sp>
    </p:spTree>
    <p:extLst>
      <p:ext uri="{BB962C8B-B14F-4D97-AF65-F5344CB8AC3E}">
        <p14:creationId xmlns:p14="http://schemas.microsoft.com/office/powerpoint/2010/main" val="2721607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ABFAFCE-8A5E-41A9-BBFB-50B5B3C9BC1E}" type="datetimeFigureOut">
              <a:rPr lang="es-EC" smtClean="0"/>
              <a:t>15/04/2015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B5E2C98-417A-46CE-80C4-8D5B071AFB13}" type="slidenum">
              <a:rPr lang="es-EC" smtClean="0"/>
              <a:t>‹Nº›</a:t>
            </a:fld>
            <a:endParaRPr lang="es-EC"/>
          </a:p>
        </p:txBody>
      </p:sp>
    </p:spTree>
    <p:extLst>
      <p:ext uri="{BB962C8B-B14F-4D97-AF65-F5344CB8AC3E}">
        <p14:creationId xmlns:p14="http://schemas.microsoft.com/office/powerpoint/2010/main" val="2267051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ABFAFCE-8A5E-41A9-BBFB-50B5B3C9BC1E}" type="datetimeFigureOut">
              <a:rPr lang="es-EC" smtClean="0"/>
              <a:t>15/04/2015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B5E2C98-417A-46CE-80C4-8D5B071AFB13}" type="slidenum">
              <a:rPr lang="es-EC" smtClean="0"/>
              <a:t>‹Nº›</a:t>
            </a:fld>
            <a:endParaRPr lang="es-EC"/>
          </a:p>
        </p:txBody>
      </p:sp>
    </p:spTree>
    <p:extLst>
      <p:ext uri="{BB962C8B-B14F-4D97-AF65-F5344CB8AC3E}">
        <p14:creationId xmlns:p14="http://schemas.microsoft.com/office/powerpoint/2010/main" val="41463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ABFAFCE-8A5E-41A9-BBFB-50B5B3C9BC1E}" type="datetimeFigureOut">
              <a:rPr lang="es-EC" smtClean="0"/>
              <a:t>15/04/2015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B5E2C98-417A-46CE-80C4-8D5B071AFB13}" type="slidenum">
              <a:rPr lang="es-EC" smtClean="0"/>
              <a:t>‹Nº›</a:t>
            </a:fld>
            <a:endParaRPr lang="es-EC"/>
          </a:p>
        </p:txBody>
      </p:sp>
    </p:spTree>
    <p:extLst>
      <p:ext uri="{BB962C8B-B14F-4D97-AF65-F5344CB8AC3E}">
        <p14:creationId xmlns:p14="http://schemas.microsoft.com/office/powerpoint/2010/main" val="1243814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ABFAFCE-8A5E-41A9-BBFB-50B5B3C9BC1E}" type="datetimeFigureOut">
              <a:rPr lang="es-EC" smtClean="0"/>
              <a:t>15/04/2015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B5E2C98-417A-46CE-80C4-8D5B071AFB13}" type="slidenum">
              <a:rPr lang="es-EC" smtClean="0"/>
              <a:t>‹Nº›</a:t>
            </a:fld>
            <a:endParaRPr lang="es-EC"/>
          </a:p>
        </p:txBody>
      </p:sp>
    </p:spTree>
    <p:extLst>
      <p:ext uri="{BB962C8B-B14F-4D97-AF65-F5344CB8AC3E}">
        <p14:creationId xmlns:p14="http://schemas.microsoft.com/office/powerpoint/2010/main" val="1159676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ABFAFCE-8A5E-41A9-BBFB-50B5B3C9BC1E}" type="datetimeFigureOut">
              <a:rPr lang="es-EC" smtClean="0"/>
              <a:t>15/04/2015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B5E2C98-417A-46CE-80C4-8D5B071AFB13}" type="slidenum">
              <a:rPr lang="es-EC" smtClean="0"/>
              <a:t>‹Nº›</a:t>
            </a:fld>
            <a:endParaRPr lang="es-EC"/>
          </a:p>
        </p:txBody>
      </p:sp>
    </p:spTree>
    <p:extLst>
      <p:ext uri="{BB962C8B-B14F-4D97-AF65-F5344CB8AC3E}">
        <p14:creationId xmlns:p14="http://schemas.microsoft.com/office/powerpoint/2010/main" val="2328463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ABFAFCE-8A5E-41A9-BBFB-50B5B3C9BC1E}" type="datetimeFigureOut">
              <a:rPr lang="es-EC" smtClean="0"/>
              <a:t>15/04/2015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0B5E2C98-417A-46CE-80C4-8D5B071AFB13}" type="slidenum">
              <a:rPr lang="es-EC" smtClean="0"/>
              <a:t>‹Nº›</a:t>
            </a:fld>
            <a:endParaRPr lang="es-EC"/>
          </a:p>
        </p:txBody>
      </p:sp>
    </p:spTree>
    <p:extLst>
      <p:ext uri="{BB962C8B-B14F-4D97-AF65-F5344CB8AC3E}">
        <p14:creationId xmlns:p14="http://schemas.microsoft.com/office/powerpoint/2010/main" val="2880261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ABFAFCE-8A5E-41A9-BBFB-50B5B3C9BC1E}" type="datetimeFigureOut">
              <a:rPr lang="es-EC" smtClean="0"/>
              <a:t>15/04/2015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0B5E2C98-417A-46CE-80C4-8D5B071AFB13}" type="slidenum">
              <a:rPr lang="es-EC" smtClean="0"/>
              <a:t>‹Nº›</a:t>
            </a:fld>
            <a:endParaRPr lang="es-EC"/>
          </a:p>
        </p:txBody>
      </p:sp>
    </p:spTree>
    <p:extLst>
      <p:ext uri="{BB962C8B-B14F-4D97-AF65-F5344CB8AC3E}">
        <p14:creationId xmlns:p14="http://schemas.microsoft.com/office/powerpoint/2010/main" val="2131330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FAFCE-8A5E-41A9-BBFB-50B5B3C9BC1E}" type="datetimeFigureOut">
              <a:rPr lang="es-EC" smtClean="0"/>
              <a:t>15/04/2015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0B5E2C98-417A-46CE-80C4-8D5B071AFB13}" type="slidenum">
              <a:rPr lang="es-EC" smtClean="0"/>
              <a:t>‹Nº›</a:t>
            </a:fld>
            <a:endParaRPr lang="es-EC"/>
          </a:p>
        </p:txBody>
      </p:sp>
    </p:spTree>
    <p:extLst>
      <p:ext uri="{BB962C8B-B14F-4D97-AF65-F5344CB8AC3E}">
        <p14:creationId xmlns:p14="http://schemas.microsoft.com/office/powerpoint/2010/main" val="2189192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ABFAFCE-8A5E-41A9-BBFB-50B5B3C9BC1E}" type="datetimeFigureOut">
              <a:rPr lang="es-EC" smtClean="0"/>
              <a:t>15/04/2015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B5E2C98-417A-46CE-80C4-8D5B071AFB13}" type="slidenum">
              <a:rPr lang="es-EC" smtClean="0"/>
              <a:t>‹Nº›</a:t>
            </a:fld>
            <a:endParaRPr lang="es-EC"/>
          </a:p>
        </p:txBody>
      </p:sp>
    </p:spTree>
    <p:extLst>
      <p:ext uri="{BB962C8B-B14F-4D97-AF65-F5344CB8AC3E}">
        <p14:creationId xmlns:p14="http://schemas.microsoft.com/office/powerpoint/2010/main" val="2438342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B5E2C98-417A-46CE-80C4-8D5B071AFB13}" type="slidenum">
              <a:rPr lang="es-EC" smtClean="0"/>
              <a:t>‹Nº›</a:t>
            </a:fld>
            <a:endParaRPr lang="es-EC"/>
          </a:p>
        </p:txBody>
      </p:sp>
      <p:sp>
        <p:nvSpPr>
          <p:cNvPr id="5" name="Date Placeholder 4"/>
          <p:cNvSpPr>
            <a:spLocks noGrp="1"/>
          </p:cNvSpPr>
          <p:nvPr>
            <p:ph type="dt" sz="half" idx="10"/>
          </p:nvPr>
        </p:nvSpPr>
        <p:spPr/>
        <p:txBody>
          <a:bodyPr/>
          <a:lstStyle/>
          <a:p>
            <a:fld id="{6ABFAFCE-8A5E-41A9-BBFB-50B5B3C9BC1E}" type="datetimeFigureOut">
              <a:rPr lang="es-EC" smtClean="0"/>
              <a:t>15/04/2015</a:t>
            </a:fld>
            <a:endParaRPr lang="es-EC"/>
          </a:p>
        </p:txBody>
      </p:sp>
    </p:spTree>
    <p:extLst>
      <p:ext uri="{BB962C8B-B14F-4D97-AF65-F5344CB8AC3E}">
        <p14:creationId xmlns:p14="http://schemas.microsoft.com/office/powerpoint/2010/main" val="2612811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ABFAFCE-8A5E-41A9-BBFB-50B5B3C9BC1E}" type="datetimeFigureOut">
              <a:rPr lang="es-EC" smtClean="0"/>
              <a:t>15/04/2015</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B5E2C98-417A-46CE-80C4-8D5B071AFB13}" type="slidenum">
              <a:rPr lang="es-EC" smtClean="0"/>
              <a:t>‹Nº›</a:t>
            </a:fld>
            <a:endParaRPr lang="es-EC"/>
          </a:p>
        </p:txBody>
      </p:sp>
    </p:spTree>
    <p:extLst>
      <p:ext uri="{BB962C8B-B14F-4D97-AF65-F5344CB8AC3E}">
        <p14:creationId xmlns:p14="http://schemas.microsoft.com/office/powerpoint/2010/main" val="354897427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53533" y="521944"/>
            <a:ext cx="9274003" cy="2140573"/>
          </a:xfrm>
        </p:spPr>
        <p:txBody>
          <a:bodyPr/>
          <a:lstStyle/>
          <a:p>
            <a:pPr algn="ctr"/>
            <a:r>
              <a:rPr lang="es-EC" b="1" dirty="0" smtClean="0">
                <a:solidFill>
                  <a:schemeClr val="accent2">
                    <a:lumMod val="75000"/>
                  </a:schemeClr>
                </a:solidFill>
              </a:rPr>
              <a:t>I ENCUENTRO NACIONAL</a:t>
            </a:r>
            <a:br>
              <a:rPr lang="es-EC" b="1" dirty="0" smtClean="0">
                <a:solidFill>
                  <a:schemeClr val="accent2">
                    <a:lumMod val="75000"/>
                  </a:schemeClr>
                </a:solidFill>
              </a:rPr>
            </a:br>
            <a:r>
              <a:rPr lang="es-EC" sz="4400" b="1" dirty="0" smtClean="0">
                <a:solidFill>
                  <a:schemeClr val="accent2">
                    <a:lumMod val="75000"/>
                  </a:schemeClr>
                </a:solidFill>
              </a:rPr>
              <a:t>“Futuro del Envejecimiento”</a:t>
            </a:r>
            <a:r>
              <a:rPr lang="es-EC" sz="4800" b="1" dirty="0" smtClean="0">
                <a:solidFill>
                  <a:schemeClr val="accent2">
                    <a:lumMod val="75000"/>
                  </a:schemeClr>
                </a:solidFill>
              </a:rPr>
              <a:t/>
            </a:r>
            <a:br>
              <a:rPr lang="es-EC" sz="4800" b="1" dirty="0" smtClean="0">
                <a:solidFill>
                  <a:schemeClr val="accent2">
                    <a:lumMod val="75000"/>
                  </a:schemeClr>
                </a:solidFill>
              </a:rPr>
            </a:br>
            <a:r>
              <a:rPr lang="es-EC" sz="3600" b="1" dirty="0" smtClean="0">
                <a:solidFill>
                  <a:schemeClr val="accent2">
                    <a:lumMod val="75000"/>
                  </a:schemeClr>
                </a:solidFill>
              </a:rPr>
              <a:t>16-17 de abril del 2015</a:t>
            </a:r>
            <a:endParaRPr lang="es-EC" sz="3600" b="1" dirty="0">
              <a:solidFill>
                <a:schemeClr val="accent2">
                  <a:lumMod val="75000"/>
                </a:schemeClr>
              </a:solidFill>
            </a:endParaRPr>
          </a:p>
        </p:txBody>
      </p:sp>
      <p:sp>
        <p:nvSpPr>
          <p:cNvPr id="3" name="Subtítulo 2"/>
          <p:cNvSpPr>
            <a:spLocks noGrp="1"/>
          </p:cNvSpPr>
          <p:nvPr>
            <p:ph type="subTitle" idx="1"/>
          </p:nvPr>
        </p:nvSpPr>
        <p:spPr>
          <a:xfrm>
            <a:off x="847662" y="4239091"/>
            <a:ext cx="7766936" cy="2390309"/>
          </a:xfrm>
        </p:spPr>
        <p:txBody>
          <a:bodyPr>
            <a:normAutofit/>
          </a:bodyPr>
          <a:lstStyle/>
          <a:p>
            <a:pPr algn="l"/>
            <a:r>
              <a:rPr lang="es-EC" dirty="0" smtClean="0">
                <a:solidFill>
                  <a:schemeClr val="tx1"/>
                </a:solidFill>
              </a:rPr>
              <a:t>ORGANIZAN:</a:t>
            </a:r>
          </a:p>
          <a:p>
            <a:pPr marL="285750" indent="-285750" algn="l">
              <a:buFont typeface="Wingdings" panose="05000000000000000000" pitchFamily="2" charset="2"/>
              <a:buChar char="Ø"/>
            </a:pPr>
            <a:r>
              <a:rPr lang="es-EC" dirty="0" smtClean="0">
                <a:solidFill>
                  <a:schemeClr val="tx1"/>
                </a:solidFill>
              </a:rPr>
              <a:t>Municipio de Cuenca</a:t>
            </a:r>
          </a:p>
          <a:p>
            <a:pPr marL="285750" indent="-285750" algn="l">
              <a:buFont typeface="Wingdings" panose="05000000000000000000" pitchFamily="2" charset="2"/>
              <a:buChar char="Ø"/>
            </a:pPr>
            <a:r>
              <a:rPr lang="es-EC" dirty="0" smtClean="0">
                <a:solidFill>
                  <a:schemeClr val="tx1"/>
                </a:solidFill>
              </a:rPr>
              <a:t>Programa Académico “Universidad del Adulto Mayor”</a:t>
            </a:r>
          </a:p>
          <a:p>
            <a:pPr marL="285750" indent="-285750" algn="l">
              <a:buFont typeface="Wingdings" panose="05000000000000000000" pitchFamily="2" charset="2"/>
              <a:buChar char="Ø"/>
            </a:pPr>
            <a:r>
              <a:rPr lang="es-EC" dirty="0" smtClean="0">
                <a:solidFill>
                  <a:schemeClr val="tx1"/>
                </a:solidFill>
              </a:rPr>
              <a:t>Consejo Cantonal de Salud</a:t>
            </a:r>
          </a:p>
          <a:p>
            <a:pPr marL="285750" indent="-285750" algn="l">
              <a:buFont typeface="Wingdings" panose="05000000000000000000" pitchFamily="2" charset="2"/>
              <a:buChar char="Ø"/>
            </a:pPr>
            <a:r>
              <a:rPr lang="es-EC" dirty="0" smtClean="0">
                <a:solidFill>
                  <a:schemeClr val="tx1"/>
                </a:solidFill>
              </a:rPr>
              <a:t>Asociación de Ecuatorianos de </a:t>
            </a:r>
            <a:r>
              <a:rPr lang="es-EC" dirty="0" err="1" smtClean="0">
                <a:solidFill>
                  <a:schemeClr val="tx1"/>
                </a:solidFill>
              </a:rPr>
              <a:t>Geronto</a:t>
            </a:r>
            <a:r>
              <a:rPr lang="es-EC" dirty="0" smtClean="0">
                <a:solidFill>
                  <a:schemeClr val="tx1"/>
                </a:solidFill>
              </a:rPr>
              <a:t> </a:t>
            </a:r>
            <a:r>
              <a:rPr lang="es-EC" dirty="0" smtClean="0">
                <a:solidFill>
                  <a:schemeClr val="tx1"/>
                </a:solidFill>
              </a:rPr>
              <a:t>- Geriatría </a:t>
            </a:r>
          </a:p>
          <a:p>
            <a:pPr marL="285750" indent="-285750" algn="l">
              <a:buFont typeface="Wingdings" panose="05000000000000000000" pitchFamily="2" charset="2"/>
              <a:buChar char="Ø"/>
            </a:pPr>
            <a:r>
              <a:rPr lang="es-EC" dirty="0" smtClean="0">
                <a:solidFill>
                  <a:schemeClr val="tx1"/>
                </a:solidFill>
              </a:rPr>
              <a:t>Instituto American </a:t>
            </a:r>
            <a:r>
              <a:rPr lang="es-EC" dirty="0" err="1" smtClean="0">
                <a:solidFill>
                  <a:schemeClr val="tx1"/>
                </a:solidFill>
              </a:rPr>
              <a:t>College</a:t>
            </a:r>
            <a:endParaRPr lang="es-EC" dirty="0">
              <a:solidFill>
                <a:schemeClr val="tx1"/>
              </a:solidFill>
            </a:endParaRPr>
          </a:p>
        </p:txBody>
      </p:sp>
    </p:spTree>
    <p:extLst>
      <p:ext uri="{BB962C8B-B14F-4D97-AF65-F5344CB8AC3E}">
        <p14:creationId xmlns:p14="http://schemas.microsoft.com/office/powerpoint/2010/main" val="255720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5971" y="717221"/>
            <a:ext cx="3975347" cy="5620871"/>
          </a:xfrm>
        </p:spPr>
        <p:txBody>
          <a:bodyPr>
            <a:normAutofit lnSpcReduction="10000"/>
          </a:bodyPr>
          <a:lstStyle/>
          <a:p>
            <a:pPr marL="0" indent="0" algn="just">
              <a:buNone/>
            </a:pPr>
            <a:r>
              <a:rPr lang="es-EC" sz="2200" dirty="0"/>
              <a:t>Manteniéndose con la definición sobre la motivación, Palmero y García </a:t>
            </a:r>
            <a:r>
              <a:rPr lang="es-EC" sz="2200" dirty="0" err="1"/>
              <a:t>Meilán</a:t>
            </a:r>
            <a:r>
              <a:rPr lang="es-EC" sz="2200" dirty="0"/>
              <a:t> J.J. descomponen esta en términos de </a:t>
            </a:r>
            <a:r>
              <a:rPr lang="es-EC" sz="2200" b="1" i="1" dirty="0"/>
              <a:t>intensidad </a:t>
            </a:r>
            <a:r>
              <a:rPr lang="es-EC" sz="2200" dirty="0"/>
              <a:t>y </a:t>
            </a:r>
            <a:r>
              <a:rPr lang="es-EC" sz="2200" b="1" i="1" dirty="0" smtClean="0"/>
              <a:t>cualidad:</a:t>
            </a:r>
          </a:p>
          <a:p>
            <a:pPr marL="0" indent="0" algn="just">
              <a:buNone/>
            </a:pPr>
            <a:endParaRPr lang="es-EC" sz="2200" b="1" i="1" dirty="0" smtClean="0"/>
          </a:p>
          <a:p>
            <a:pPr marL="0" indent="0" algn="just">
              <a:buNone/>
            </a:pPr>
            <a:endParaRPr lang="es-EC" sz="2200" b="1" i="1" dirty="0" smtClean="0"/>
          </a:p>
          <a:p>
            <a:pPr algn="just">
              <a:buFont typeface="Wingdings" panose="05000000000000000000" pitchFamily="2" charset="2"/>
              <a:buChar char="ü"/>
            </a:pPr>
            <a:r>
              <a:rPr lang="es-EC" sz="2200" dirty="0" smtClean="0"/>
              <a:t>Con </a:t>
            </a:r>
            <a:r>
              <a:rPr lang="es-EC" sz="2200" dirty="0"/>
              <a:t>respecto a </a:t>
            </a:r>
            <a:r>
              <a:rPr lang="es-EC" sz="2200" dirty="0" smtClean="0"/>
              <a:t>la </a:t>
            </a:r>
            <a:r>
              <a:rPr lang="es-EC" sz="2200" b="1" i="1" u="sng" dirty="0" smtClean="0"/>
              <a:t>intensidad</a:t>
            </a:r>
            <a:r>
              <a:rPr lang="es-EC" sz="2200" dirty="0"/>
              <a:t> se indica un cambio en forma de incremento o decremento en la movilización de la energía, así como en la cantidad de esfuerzo que se dedica a la </a:t>
            </a:r>
            <a:r>
              <a:rPr lang="es-EC" sz="2200" dirty="0" smtClean="0"/>
              <a:t>acción </a:t>
            </a:r>
            <a:endParaRPr lang="es-EC" sz="2200" dirty="0"/>
          </a:p>
        </p:txBody>
      </p:sp>
      <p:pic>
        <p:nvPicPr>
          <p:cNvPr id="3074" name="Picture 2" descr="http://bambooseniors.files.wordpress.com/2011/05/senior_exercise_1439078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9246" y="2156055"/>
            <a:ext cx="4381500"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17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barn(inVertical)">
                                      <p:cBhvr>
                                        <p:cTn id="1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50440" y="941296"/>
            <a:ext cx="8641478" cy="2043951"/>
          </a:xfrm>
        </p:spPr>
        <p:txBody>
          <a:bodyPr/>
          <a:lstStyle/>
          <a:p>
            <a:pPr algn="just">
              <a:buFont typeface="Wingdings" panose="05000000000000000000" pitchFamily="2" charset="2"/>
              <a:buChar char="ü"/>
            </a:pPr>
            <a:r>
              <a:rPr lang="es-EC" sz="2200" dirty="0"/>
              <a:t>E</a:t>
            </a:r>
            <a:r>
              <a:rPr lang="es-EC" sz="2200" dirty="0" smtClean="0"/>
              <a:t>n </a:t>
            </a:r>
            <a:r>
              <a:rPr lang="es-EC" sz="2200" dirty="0"/>
              <a:t>el caso de la </a:t>
            </a:r>
            <a:r>
              <a:rPr lang="es-EC" sz="2200" b="1" i="1" dirty="0"/>
              <a:t>cualidad</a:t>
            </a:r>
            <a:r>
              <a:rPr lang="es-EC" sz="2200" dirty="0"/>
              <a:t>, se habla de una selección de la dirección para la ejecución de la acción, pudiendo discernir la forma específica en que la meta o metas particulares se cumplirán. </a:t>
            </a:r>
          </a:p>
          <a:p>
            <a:pPr>
              <a:buFont typeface="Wingdings" panose="05000000000000000000" pitchFamily="2" charset="2"/>
              <a:buChar char="ü"/>
            </a:pPr>
            <a:endParaRPr lang="es-EC" dirty="0"/>
          </a:p>
        </p:txBody>
      </p:sp>
      <p:pic>
        <p:nvPicPr>
          <p:cNvPr id="2050" name="Picture 2" descr="http://salud.cibercuba.com/files/salud.cibercuba.com/adulto%20mayor_resize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5355" y="2796987"/>
            <a:ext cx="3851648" cy="3691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38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2658" y="735201"/>
            <a:ext cx="7422777" cy="1886976"/>
          </a:xfrm>
        </p:spPr>
        <p:txBody>
          <a:bodyPr>
            <a:normAutofit/>
          </a:bodyPr>
          <a:lstStyle/>
          <a:p>
            <a:pPr marL="0" indent="0" algn="just">
              <a:buNone/>
            </a:pPr>
            <a:r>
              <a:rPr lang="es-EC" sz="2200" dirty="0"/>
              <a:t>Dicho todo lo anterior, está claro que la vejez no es un proceso inherente a la juventud, es un aspecto de la vida que se mantiene a través de esta aún en el momento en que se entra a la adultez </a:t>
            </a:r>
            <a:r>
              <a:rPr lang="es-EC" sz="2200" dirty="0" smtClean="0"/>
              <a:t>mayor. </a:t>
            </a:r>
            <a:endParaRPr lang="es-EC" sz="2200" dirty="0"/>
          </a:p>
        </p:txBody>
      </p:sp>
      <p:pic>
        <p:nvPicPr>
          <p:cNvPr id="4098" name="Picture 2" descr="http://expresion.ur.mx/Portals/0/UltraPhotoGallery/393/2337/large/elderly-people-on-comput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8780" y="3065930"/>
            <a:ext cx="38862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63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circle(in)">
                                      <p:cBhvr>
                                        <p:cTn id="12"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6993" y="1183341"/>
            <a:ext cx="4190501" cy="5315221"/>
          </a:xfrm>
        </p:spPr>
        <p:txBody>
          <a:bodyPr>
            <a:normAutofit/>
          </a:bodyPr>
          <a:lstStyle/>
          <a:p>
            <a:pPr marL="0" indent="0" algn="just">
              <a:buNone/>
            </a:pPr>
            <a:r>
              <a:rPr lang="es-EC" sz="2200" dirty="0" smtClean="0"/>
              <a:t>Sin </a:t>
            </a:r>
            <a:r>
              <a:rPr lang="es-EC" sz="2200" dirty="0"/>
              <a:t>embargo, el hecho no se corresponde con la realidad, la vejez ha sido caracterizada por el debilitamiento de los rasgos de la personalidad, la disminución de la actividad social, la reducción de intereses, la pérdida de motivación orientada a una meta y la pérdida de iniciativa en las cuestiones sociales y económicas (</a:t>
            </a:r>
            <a:r>
              <a:rPr lang="es-EC" sz="2200" dirty="0" err="1"/>
              <a:t>Hann</a:t>
            </a:r>
            <a:r>
              <a:rPr lang="es-EC" sz="2200" dirty="0"/>
              <a:t>, </a:t>
            </a:r>
            <a:r>
              <a:rPr lang="es-EC" sz="2200" dirty="0" err="1"/>
              <a:t>Millsap</a:t>
            </a:r>
            <a:r>
              <a:rPr lang="es-EC" sz="2200" dirty="0"/>
              <a:t> y </a:t>
            </a:r>
            <a:r>
              <a:rPr lang="es-EC" sz="2200" dirty="0" err="1"/>
              <a:t>Hart-ka</a:t>
            </a:r>
            <a:r>
              <a:rPr lang="es-EC" sz="2200" dirty="0"/>
              <a:t>, 1986; </a:t>
            </a:r>
            <a:r>
              <a:rPr lang="es-EC" sz="2200" dirty="0" err="1"/>
              <a:t>Gurm</a:t>
            </a:r>
            <a:r>
              <a:rPr lang="es-EC" sz="2200" dirty="0"/>
              <a:t> y </a:t>
            </a:r>
            <a:r>
              <a:rPr lang="es-EC" sz="2200" dirty="0" err="1"/>
              <a:t>Grim</a:t>
            </a:r>
            <a:r>
              <a:rPr lang="es-EC" sz="2200" dirty="0"/>
              <a:t> 1983)</a:t>
            </a:r>
          </a:p>
          <a:p>
            <a:pPr marL="0" indent="0">
              <a:buNone/>
            </a:pPr>
            <a:endParaRPr lang="es-EC" dirty="0"/>
          </a:p>
        </p:txBody>
      </p:sp>
      <p:pic>
        <p:nvPicPr>
          <p:cNvPr id="3074" name="Picture 2" descr="http://www.vejezyvida.com/wp-content/uploads/2010/02/depresion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2658" y="2083588"/>
            <a:ext cx="3333750"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54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23330" y="1250577"/>
            <a:ext cx="4325484" cy="5100068"/>
          </a:xfrm>
        </p:spPr>
        <p:txBody>
          <a:bodyPr>
            <a:normAutofit/>
          </a:bodyPr>
          <a:lstStyle/>
          <a:p>
            <a:pPr marL="0" indent="0" algn="just">
              <a:buNone/>
            </a:pPr>
            <a:r>
              <a:rPr lang="es-EC" sz="2200" dirty="0"/>
              <a:t>No es ninguna novedad por lo tanto que la vejez se haya asociado a conceptos como la apatía y hasta la indiferencia, la falta de deseo o de empuje para llevar a cabo diversas actividades; como profesionales reconocemos que esto es una actitud que debe ser modificada en favor del bienestar de los adultos mayores, aquellos que lo son y aquellos que lo serán en un futuro no tan lejano.</a:t>
            </a:r>
          </a:p>
        </p:txBody>
      </p:sp>
      <p:pic>
        <p:nvPicPr>
          <p:cNvPr id="5122" name="Picture 2" descr="http://thumbs.dreamstime.com/z/hombre-de-negocios-mayor-enojado-enojado-enfadado-3332174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314" t="15368" r="16482" b="2673"/>
          <a:stretch/>
        </p:blipFill>
        <p:spPr bwMode="auto">
          <a:xfrm>
            <a:off x="1028262" y="1506071"/>
            <a:ext cx="3073090" cy="389964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ctor recto 4"/>
          <p:cNvCxnSpPr/>
          <p:nvPr/>
        </p:nvCxnSpPr>
        <p:spPr>
          <a:xfrm>
            <a:off x="672353" y="1062318"/>
            <a:ext cx="3697941" cy="463923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flipV="1">
            <a:off x="672353" y="982756"/>
            <a:ext cx="3805518" cy="479835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29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122"/>
                                        </p:tgtEl>
                                        <p:attrNameLst>
                                          <p:attrName>style.visibility</p:attrName>
                                        </p:attrNameLst>
                                      </p:cBhvr>
                                      <p:to>
                                        <p:strVal val="visible"/>
                                      </p:to>
                                    </p:set>
                                    <p:animEffect transition="in" filter="wipe(down)">
                                      <p:cBhvr>
                                        <p:cTn id="25" dur="580">
                                          <p:stCondLst>
                                            <p:cond delay="0"/>
                                          </p:stCondLst>
                                        </p:cTn>
                                        <p:tgtEl>
                                          <p:spTgt spid="5122"/>
                                        </p:tgtEl>
                                      </p:cBhvr>
                                    </p:animEffect>
                                    <p:anim calcmode="lin" valueType="num">
                                      <p:cBhvr>
                                        <p:cTn id="26"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31" dur="26">
                                          <p:stCondLst>
                                            <p:cond delay="650"/>
                                          </p:stCondLst>
                                        </p:cTn>
                                        <p:tgtEl>
                                          <p:spTgt spid="5122"/>
                                        </p:tgtEl>
                                      </p:cBhvr>
                                      <p:to x="100000" y="60000"/>
                                    </p:animScale>
                                    <p:animScale>
                                      <p:cBhvr>
                                        <p:cTn id="32" dur="166" decel="50000">
                                          <p:stCondLst>
                                            <p:cond delay="676"/>
                                          </p:stCondLst>
                                        </p:cTn>
                                        <p:tgtEl>
                                          <p:spTgt spid="5122"/>
                                        </p:tgtEl>
                                      </p:cBhvr>
                                      <p:to x="100000" y="100000"/>
                                    </p:animScale>
                                    <p:animScale>
                                      <p:cBhvr>
                                        <p:cTn id="33" dur="26">
                                          <p:stCondLst>
                                            <p:cond delay="1312"/>
                                          </p:stCondLst>
                                        </p:cTn>
                                        <p:tgtEl>
                                          <p:spTgt spid="5122"/>
                                        </p:tgtEl>
                                      </p:cBhvr>
                                      <p:to x="100000" y="80000"/>
                                    </p:animScale>
                                    <p:animScale>
                                      <p:cBhvr>
                                        <p:cTn id="34" dur="166" decel="50000">
                                          <p:stCondLst>
                                            <p:cond delay="1338"/>
                                          </p:stCondLst>
                                        </p:cTn>
                                        <p:tgtEl>
                                          <p:spTgt spid="5122"/>
                                        </p:tgtEl>
                                      </p:cBhvr>
                                      <p:to x="100000" y="100000"/>
                                    </p:animScale>
                                    <p:animScale>
                                      <p:cBhvr>
                                        <p:cTn id="35" dur="26">
                                          <p:stCondLst>
                                            <p:cond delay="1642"/>
                                          </p:stCondLst>
                                        </p:cTn>
                                        <p:tgtEl>
                                          <p:spTgt spid="5122"/>
                                        </p:tgtEl>
                                      </p:cBhvr>
                                      <p:to x="100000" y="90000"/>
                                    </p:animScale>
                                    <p:animScale>
                                      <p:cBhvr>
                                        <p:cTn id="36" dur="166" decel="50000">
                                          <p:stCondLst>
                                            <p:cond delay="1668"/>
                                          </p:stCondLst>
                                        </p:cTn>
                                        <p:tgtEl>
                                          <p:spTgt spid="5122"/>
                                        </p:tgtEl>
                                      </p:cBhvr>
                                      <p:to x="100000" y="100000"/>
                                    </p:animScale>
                                    <p:animScale>
                                      <p:cBhvr>
                                        <p:cTn id="37" dur="26">
                                          <p:stCondLst>
                                            <p:cond delay="1808"/>
                                          </p:stCondLst>
                                        </p:cTn>
                                        <p:tgtEl>
                                          <p:spTgt spid="5122"/>
                                        </p:tgtEl>
                                      </p:cBhvr>
                                      <p:to x="100000" y="95000"/>
                                    </p:animScale>
                                    <p:animScale>
                                      <p:cBhvr>
                                        <p:cTn id="38" dur="166" decel="50000">
                                          <p:stCondLst>
                                            <p:cond delay="1834"/>
                                          </p:stCondLst>
                                        </p:cTn>
                                        <p:tgtEl>
                                          <p:spTgt spid="512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down)">
                                      <p:cBhvr>
                                        <p:cTn id="61" dur="580">
                                          <p:stCondLst>
                                            <p:cond delay="0"/>
                                          </p:stCondLst>
                                        </p:cTn>
                                        <p:tgtEl>
                                          <p:spTgt spid="5"/>
                                        </p:tgtEl>
                                      </p:cBhvr>
                                    </p:animEffect>
                                    <p:anim calcmode="lin" valueType="num">
                                      <p:cBhvr>
                                        <p:cTn id="6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7" dur="26">
                                          <p:stCondLst>
                                            <p:cond delay="650"/>
                                          </p:stCondLst>
                                        </p:cTn>
                                        <p:tgtEl>
                                          <p:spTgt spid="5"/>
                                        </p:tgtEl>
                                      </p:cBhvr>
                                      <p:to x="100000" y="60000"/>
                                    </p:animScale>
                                    <p:animScale>
                                      <p:cBhvr>
                                        <p:cTn id="68" dur="166" decel="50000">
                                          <p:stCondLst>
                                            <p:cond delay="676"/>
                                          </p:stCondLst>
                                        </p:cTn>
                                        <p:tgtEl>
                                          <p:spTgt spid="5"/>
                                        </p:tgtEl>
                                      </p:cBhvr>
                                      <p:to x="100000" y="100000"/>
                                    </p:animScale>
                                    <p:animScale>
                                      <p:cBhvr>
                                        <p:cTn id="69" dur="26">
                                          <p:stCondLst>
                                            <p:cond delay="1312"/>
                                          </p:stCondLst>
                                        </p:cTn>
                                        <p:tgtEl>
                                          <p:spTgt spid="5"/>
                                        </p:tgtEl>
                                      </p:cBhvr>
                                      <p:to x="100000" y="80000"/>
                                    </p:animScale>
                                    <p:animScale>
                                      <p:cBhvr>
                                        <p:cTn id="70" dur="166" decel="50000">
                                          <p:stCondLst>
                                            <p:cond delay="1338"/>
                                          </p:stCondLst>
                                        </p:cTn>
                                        <p:tgtEl>
                                          <p:spTgt spid="5"/>
                                        </p:tgtEl>
                                      </p:cBhvr>
                                      <p:to x="100000" y="100000"/>
                                    </p:animScale>
                                    <p:animScale>
                                      <p:cBhvr>
                                        <p:cTn id="71" dur="26">
                                          <p:stCondLst>
                                            <p:cond delay="1642"/>
                                          </p:stCondLst>
                                        </p:cTn>
                                        <p:tgtEl>
                                          <p:spTgt spid="5"/>
                                        </p:tgtEl>
                                      </p:cBhvr>
                                      <p:to x="100000" y="90000"/>
                                    </p:animScale>
                                    <p:animScale>
                                      <p:cBhvr>
                                        <p:cTn id="72" dur="166" decel="50000">
                                          <p:stCondLst>
                                            <p:cond delay="1668"/>
                                          </p:stCondLst>
                                        </p:cTn>
                                        <p:tgtEl>
                                          <p:spTgt spid="5"/>
                                        </p:tgtEl>
                                      </p:cBhvr>
                                      <p:to x="100000" y="100000"/>
                                    </p:animScale>
                                    <p:animScale>
                                      <p:cBhvr>
                                        <p:cTn id="73" dur="26">
                                          <p:stCondLst>
                                            <p:cond delay="1808"/>
                                          </p:stCondLst>
                                        </p:cTn>
                                        <p:tgtEl>
                                          <p:spTgt spid="5"/>
                                        </p:tgtEl>
                                      </p:cBhvr>
                                      <p:to x="100000" y="95000"/>
                                    </p:animScale>
                                    <p:animScale>
                                      <p:cBhvr>
                                        <p:cTn id="7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0647" y="806824"/>
            <a:ext cx="8834717" cy="1842247"/>
          </a:xfrm>
        </p:spPr>
        <p:txBody>
          <a:bodyPr/>
          <a:lstStyle/>
          <a:p>
            <a:pPr marL="0" indent="0" algn="just">
              <a:buNone/>
            </a:pPr>
            <a:r>
              <a:rPr lang="es-EC" dirty="0" smtClean="0"/>
              <a:t>Los </a:t>
            </a:r>
            <a:r>
              <a:rPr lang="es-EC" dirty="0"/>
              <a:t>investigadores </a:t>
            </a:r>
            <a:r>
              <a:rPr lang="es-EC" dirty="0" err="1"/>
              <a:t>Riediger</a:t>
            </a:r>
            <a:r>
              <a:rPr lang="es-EC" dirty="0"/>
              <a:t> y </a:t>
            </a:r>
            <a:r>
              <a:rPr lang="es-EC" dirty="0" err="1"/>
              <a:t>Freund</a:t>
            </a:r>
            <a:r>
              <a:rPr lang="es-EC" dirty="0"/>
              <a:t> (2006) realizaron un estudio donde demostraron que la transición de la edad media a la vejez se caracteriza, entre otras cosas, por el hecho de que las personas mayores seleccionan más las metas de vida que los jóvenes, restringen el número de metas a conseguir y se centran más en el contenido de las mismas, escogiendo las que estén relacionadas con algún objetivo central relevante.</a:t>
            </a:r>
          </a:p>
          <a:p>
            <a:endParaRPr lang="es-EC" dirty="0"/>
          </a:p>
        </p:txBody>
      </p:sp>
      <p:pic>
        <p:nvPicPr>
          <p:cNvPr id="6146" name="Picture 2" descr="http://www.amanoz.cl/wp-content/uploads/adulto-mayor-en-familia-300x175.jpg?189d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575" y="2938183"/>
            <a:ext cx="5715001" cy="3333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4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ipe(down)">
                                      <p:cBhvr>
                                        <p:cTn id="1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29236" y="962413"/>
            <a:ext cx="8301318" cy="1846659"/>
          </a:xfrm>
          <a:prstGeom prst="rect">
            <a:avLst/>
          </a:prstGeom>
        </p:spPr>
        <p:txBody>
          <a:bodyPr wrap="square">
            <a:spAutoFit/>
          </a:bodyPr>
          <a:lstStyle/>
          <a:p>
            <a:pPr algn="just"/>
            <a:r>
              <a:rPr lang="es-EC" sz="2200" dirty="0">
                <a:solidFill>
                  <a:srgbClr val="333333"/>
                </a:solidFill>
                <a:latin typeface="Georgia" panose="02040502050405020303" pitchFamily="18" charset="0"/>
              </a:rPr>
              <a:t>Como punto final, es importante destacar el aspecto de la motivación en los adultos mayores por la sencilla razón de que todos, siendo profesionales o clientes, nos comprometemos no solo a favorecer un envejecimiento </a:t>
            </a:r>
            <a:r>
              <a:rPr lang="es-EC" sz="2200" dirty="0" smtClean="0">
                <a:solidFill>
                  <a:srgbClr val="333333"/>
                </a:solidFill>
                <a:latin typeface="Georgia" panose="02040502050405020303" pitchFamily="18" charset="0"/>
              </a:rPr>
              <a:t>activo,</a:t>
            </a:r>
            <a:r>
              <a:rPr lang="es-EC" sz="2400" dirty="0" smtClean="0">
                <a:solidFill>
                  <a:srgbClr val="333333"/>
                </a:solidFill>
                <a:latin typeface="Georgia" panose="02040502050405020303" pitchFamily="18" charset="0"/>
              </a:rPr>
              <a:t> </a:t>
            </a:r>
            <a:r>
              <a:rPr lang="es-EC" sz="2400" dirty="0">
                <a:solidFill>
                  <a:srgbClr val="333333"/>
                </a:solidFill>
                <a:latin typeface="Georgia" panose="02040502050405020303" pitchFamily="18" charset="0"/>
              </a:rPr>
              <a:t>sino a preservarlo y mantenerlo mediante cualquier método </a:t>
            </a:r>
            <a:r>
              <a:rPr lang="es-EC" sz="2400" dirty="0" smtClean="0">
                <a:solidFill>
                  <a:srgbClr val="333333"/>
                </a:solidFill>
                <a:latin typeface="Georgia" panose="02040502050405020303" pitchFamily="18" charset="0"/>
              </a:rPr>
              <a:t>necesario.</a:t>
            </a:r>
            <a:endParaRPr lang="es-EC" sz="2200" dirty="0"/>
          </a:p>
        </p:txBody>
      </p:sp>
      <p:pic>
        <p:nvPicPr>
          <p:cNvPr id="7170" name="Picture 2" descr="http://ejerciciosterceraedad.files.wordpress.com/2010/11/ejercicio-y-tercera-eda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329" y="3169941"/>
            <a:ext cx="3772697" cy="3136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91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circle(in)">
                                      <p:cBhvr>
                                        <p:cTn id="12"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11805" y="936907"/>
            <a:ext cx="8596668" cy="1604587"/>
          </a:xfrm>
        </p:spPr>
        <p:txBody>
          <a:bodyPr>
            <a:normAutofit/>
          </a:bodyPr>
          <a:lstStyle/>
          <a:p>
            <a:pPr marL="0" indent="0" algn="just">
              <a:buNone/>
            </a:pPr>
            <a:r>
              <a:rPr lang="es-EC" sz="2200" dirty="0" smtClean="0">
                <a:solidFill>
                  <a:srgbClr val="333333"/>
                </a:solidFill>
                <a:latin typeface="Georgia" panose="02040502050405020303" pitchFamily="18" charset="0"/>
              </a:rPr>
              <a:t>Es importante destacar </a:t>
            </a:r>
            <a:r>
              <a:rPr lang="es-EC" sz="2200" dirty="0">
                <a:solidFill>
                  <a:srgbClr val="333333"/>
                </a:solidFill>
                <a:latin typeface="Georgia" panose="02040502050405020303" pitchFamily="18" charset="0"/>
              </a:rPr>
              <a:t>que una parte </a:t>
            </a:r>
            <a:r>
              <a:rPr lang="es-EC" sz="2200" dirty="0" smtClean="0">
                <a:solidFill>
                  <a:srgbClr val="333333"/>
                </a:solidFill>
                <a:latin typeface="Georgia" panose="02040502050405020303" pitchFamily="18" charset="0"/>
              </a:rPr>
              <a:t>en </a:t>
            </a:r>
            <a:r>
              <a:rPr lang="es-EC" sz="2200" dirty="0">
                <a:solidFill>
                  <a:srgbClr val="333333"/>
                </a:solidFill>
                <a:latin typeface="Georgia" panose="02040502050405020303" pitchFamily="18" charset="0"/>
              </a:rPr>
              <a:t>este proceso, es el entender el papel de la motivación, en la medida en que este proceso y solo este, garantiza que una vejez saludable y activa se mantenga de forma totalmente autónoma.</a:t>
            </a:r>
            <a:endParaRPr lang="es-EC" sz="2200" dirty="0"/>
          </a:p>
        </p:txBody>
      </p:sp>
      <p:pic>
        <p:nvPicPr>
          <p:cNvPr id="4098" name="Picture 2" descr="http://643b685d57744d2aeacb-cfcf445e87361a9771f326a871a1e46a.r22.cf2.rackcdn.com/styles/medium/public/field/image/2010/06/Adultos_mayores_de_paseo.jpg?itok=IWs_4YB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5699" y="3173505"/>
            <a:ext cx="4295398" cy="2864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28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1000"/>
                                        <p:tgtEl>
                                          <p:spTgt spid="4098"/>
                                        </p:tgtEl>
                                      </p:cBhvr>
                                    </p:animEffect>
                                    <p:anim calcmode="lin" valueType="num">
                                      <p:cBhvr>
                                        <p:cTn id="15" dur="1000" fill="hold"/>
                                        <p:tgtEl>
                                          <p:spTgt spid="4098"/>
                                        </p:tgtEl>
                                        <p:attrNameLst>
                                          <p:attrName>ppt_x</p:attrName>
                                        </p:attrNameLst>
                                      </p:cBhvr>
                                      <p:tavLst>
                                        <p:tav tm="0">
                                          <p:val>
                                            <p:strVal val="#ppt_x"/>
                                          </p:val>
                                        </p:tav>
                                        <p:tav tm="100000">
                                          <p:val>
                                            <p:strVal val="#ppt_x"/>
                                          </p:val>
                                        </p:tav>
                                      </p:tavLst>
                                    </p:anim>
                                    <p:anim calcmode="lin" valueType="num">
                                      <p:cBhvr>
                                        <p:cTn id="16"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6952" y="214490"/>
            <a:ext cx="8686800" cy="838200"/>
          </a:xfrm>
        </p:spPr>
        <p:txBody>
          <a:bodyPr/>
          <a:lstStyle/>
          <a:p>
            <a:r>
              <a:rPr lang="es-ES_tradnl" cap="none" dirty="0" smtClean="0">
                <a:solidFill>
                  <a:srgbClr val="FF0000"/>
                </a:solidFill>
              </a:rPr>
              <a:t>No olvides…</a:t>
            </a:r>
            <a:endParaRPr lang="es-ES_tradnl" cap="none" dirty="0">
              <a:solidFill>
                <a:srgbClr val="FF0000"/>
              </a:solidFill>
            </a:endParaRPr>
          </a:p>
        </p:txBody>
      </p:sp>
      <p:pic>
        <p:nvPicPr>
          <p:cNvPr id="6" name="Picture 2"/>
          <p:cNvPicPr>
            <a:picLocks noChangeAspect="1" noChangeArrowheads="1"/>
          </p:cNvPicPr>
          <p:nvPr/>
        </p:nvPicPr>
        <p:blipFill>
          <a:blip r:embed="rId2"/>
          <a:srcRect l="6340" t="3541" r="74638" b="78045"/>
          <a:stretch>
            <a:fillRect/>
          </a:stretch>
        </p:blipFill>
        <p:spPr bwMode="auto">
          <a:xfrm>
            <a:off x="345241" y="1535745"/>
            <a:ext cx="1500198" cy="1857388"/>
          </a:xfrm>
          <a:prstGeom prst="rect">
            <a:avLst/>
          </a:prstGeom>
          <a:noFill/>
          <a:ln w="9525">
            <a:noFill/>
            <a:miter lim="800000"/>
            <a:headEnd/>
            <a:tailEnd/>
          </a:ln>
          <a:effectLst/>
        </p:spPr>
      </p:pic>
      <p:sp>
        <p:nvSpPr>
          <p:cNvPr id="7" name="2 Marcador de contenido"/>
          <p:cNvSpPr>
            <a:spLocks noGrp="1"/>
          </p:cNvSpPr>
          <p:nvPr>
            <p:ph idx="1"/>
          </p:nvPr>
        </p:nvSpPr>
        <p:spPr>
          <a:xfrm>
            <a:off x="536452" y="1159212"/>
            <a:ext cx="1500198" cy="571504"/>
          </a:xfrm>
        </p:spPr>
        <p:txBody>
          <a:bodyPr>
            <a:noAutofit/>
          </a:bodyPr>
          <a:lstStyle/>
          <a:p>
            <a:pPr>
              <a:buNone/>
            </a:pPr>
            <a:r>
              <a:rPr lang="es-ES_tradnl" sz="1900" b="1" dirty="0">
                <a:solidFill>
                  <a:schemeClr val="tx1"/>
                </a:solidFill>
                <a:latin typeface="Baskerville Old Face" pitchFamily="18" charset="0"/>
              </a:rPr>
              <a:t>Ser positivo</a:t>
            </a:r>
          </a:p>
          <a:p>
            <a:pPr>
              <a:buNone/>
            </a:pPr>
            <a:endParaRPr lang="es-ES_tradnl" sz="1900" b="1" dirty="0">
              <a:solidFill>
                <a:schemeClr val="tx1"/>
              </a:solidFill>
              <a:latin typeface="Arial Black" pitchFamily="34" charset="0"/>
            </a:endParaRPr>
          </a:p>
          <a:p>
            <a:pPr algn="r">
              <a:buNone/>
            </a:pPr>
            <a:endParaRPr lang="es-ES_tradnl" sz="1900" b="1" dirty="0">
              <a:solidFill>
                <a:schemeClr val="tx1"/>
              </a:solidFill>
              <a:latin typeface="Arial Black" pitchFamily="34" charset="0"/>
            </a:endParaRPr>
          </a:p>
        </p:txBody>
      </p:sp>
      <p:sp>
        <p:nvSpPr>
          <p:cNvPr id="8" name="2 Marcador de contenido"/>
          <p:cNvSpPr txBox="1">
            <a:spLocks/>
          </p:cNvSpPr>
          <p:nvPr/>
        </p:nvSpPr>
        <p:spPr>
          <a:xfrm>
            <a:off x="2845840" y="1154154"/>
            <a:ext cx="1785950" cy="571504"/>
          </a:xfrm>
          <a:prstGeom prst="rect">
            <a:avLst/>
          </a:prstGeom>
        </p:spPr>
        <p:txBody>
          <a:bodyPr vert="horz">
            <a:noAutofit/>
          </a:bodyPr>
          <a:lstStyle/>
          <a:p>
            <a:pPr marL="342900" indent="-342900" algn="ctr">
              <a:spcBef>
                <a:spcPct val="20000"/>
              </a:spcBef>
              <a:buClr>
                <a:schemeClr val="accent1"/>
              </a:buClr>
              <a:buSzPct val="70000"/>
              <a:defRPr/>
            </a:pPr>
            <a:r>
              <a:rPr lang="es-ES_tradnl" sz="1900" b="1" dirty="0">
                <a:latin typeface="Baskerville Old Face" pitchFamily="18" charset="0"/>
              </a:rPr>
              <a:t>Ser Objetivo</a:t>
            </a:r>
          </a:p>
          <a:p>
            <a:pPr marL="342900" indent="-342900">
              <a:spcBef>
                <a:spcPct val="20000"/>
              </a:spcBef>
              <a:buClr>
                <a:schemeClr val="accent1"/>
              </a:buClr>
              <a:buSzPct val="70000"/>
              <a:defRPr/>
            </a:pPr>
            <a:endParaRPr lang="es-ES_tradnl" sz="1900" b="1" dirty="0">
              <a:latin typeface="Baskerville Old Face" pitchFamily="18" charset="0"/>
            </a:endParaRPr>
          </a:p>
          <a:p>
            <a:pPr marL="342900" indent="-342900" algn="r">
              <a:spcBef>
                <a:spcPct val="20000"/>
              </a:spcBef>
              <a:buClr>
                <a:schemeClr val="accent1"/>
              </a:buClr>
              <a:buSzPct val="70000"/>
              <a:defRPr/>
            </a:pPr>
            <a:endParaRPr lang="es-ES_tradnl" sz="1900" b="1" dirty="0">
              <a:latin typeface="Baskerville Old Face" pitchFamily="18" charset="0"/>
            </a:endParaRPr>
          </a:p>
        </p:txBody>
      </p:sp>
      <p:sp>
        <p:nvSpPr>
          <p:cNvPr id="9" name="2 Marcador de contenido"/>
          <p:cNvSpPr txBox="1">
            <a:spLocks/>
          </p:cNvSpPr>
          <p:nvPr/>
        </p:nvSpPr>
        <p:spPr>
          <a:xfrm>
            <a:off x="5286335" y="1150630"/>
            <a:ext cx="2643206" cy="428628"/>
          </a:xfrm>
          <a:prstGeom prst="rect">
            <a:avLst/>
          </a:prstGeom>
        </p:spPr>
        <p:txBody>
          <a:bodyPr vert="horz">
            <a:noAutofit/>
          </a:bodyPr>
          <a:lstStyle/>
          <a:p>
            <a:pPr marL="342900" indent="-342900">
              <a:spcBef>
                <a:spcPct val="20000"/>
              </a:spcBef>
              <a:buClr>
                <a:schemeClr val="accent1"/>
              </a:buClr>
              <a:buSzPct val="70000"/>
              <a:defRPr/>
            </a:pPr>
            <a:r>
              <a:rPr lang="es-ES_tradnl" b="1" dirty="0">
                <a:latin typeface="Baskerville Old Face" pitchFamily="18" charset="0"/>
              </a:rPr>
              <a:t>Quererse a uno mismo</a:t>
            </a:r>
          </a:p>
          <a:p>
            <a:pPr marL="342900" indent="-342900">
              <a:spcBef>
                <a:spcPct val="20000"/>
              </a:spcBef>
              <a:buClr>
                <a:schemeClr val="accent1"/>
              </a:buClr>
              <a:buSzPct val="70000"/>
              <a:defRPr/>
            </a:pPr>
            <a:endParaRPr lang="es-ES_tradnl" b="1" dirty="0">
              <a:latin typeface="Baskerville Old Face" pitchFamily="18" charset="0"/>
            </a:endParaRPr>
          </a:p>
          <a:p>
            <a:pPr marL="342900" indent="-342900" algn="r">
              <a:spcBef>
                <a:spcPct val="20000"/>
              </a:spcBef>
              <a:buClr>
                <a:schemeClr val="accent1"/>
              </a:buClr>
              <a:buSzPct val="70000"/>
              <a:defRPr/>
            </a:pPr>
            <a:endParaRPr lang="es-ES_tradnl" b="1" dirty="0">
              <a:latin typeface="Baskerville Old Face" pitchFamily="18" charset="0"/>
            </a:endParaRPr>
          </a:p>
        </p:txBody>
      </p:sp>
      <p:pic>
        <p:nvPicPr>
          <p:cNvPr id="10" name="Picture 2"/>
          <p:cNvPicPr>
            <a:picLocks noChangeAspect="1" noChangeArrowheads="1"/>
          </p:cNvPicPr>
          <p:nvPr/>
        </p:nvPicPr>
        <p:blipFill>
          <a:blip r:embed="rId2"/>
          <a:srcRect l="3623" t="28329" r="71014" b="50425"/>
          <a:stretch>
            <a:fillRect/>
          </a:stretch>
        </p:blipFill>
        <p:spPr bwMode="auto">
          <a:xfrm>
            <a:off x="8196277" y="1579258"/>
            <a:ext cx="1800238" cy="1928826"/>
          </a:xfrm>
          <a:prstGeom prst="rect">
            <a:avLst/>
          </a:prstGeom>
          <a:noFill/>
          <a:ln w="9525">
            <a:noFill/>
            <a:miter lim="800000"/>
            <a:headEnd/>
            <a:tailEnd/>
          </a:ln>
          <a:effectLst/>
        </p:spPr>
      </p:pic>
      <p:pic>
        <p:nvPicPr>
          <p:cNvPr id="11" name="Picture 2"/>
          <p:cNvPicPr>
            <a:picLocks noChangeAspect="1" noChangeArrowheads="1"/>
          </p:cNvPicPr>
          <p:nvPr/>
        </p:nvPicPr>
        <p:blipFill>
          <a:blip r:embed="rId2"/>
          <a:srcRect l="38044" t="3541" r="41123" b="78046"/>
          <a:stretch>
            <a:fillRect/>
          </a:stretch>
        </p:blipFill>
        <p:spPr bwMode="auto">
          <a:xfrm>
            <a:off x="2917278" y="1535745"/>
            <a:ext cx="1643074" cy="1857388"/>
          </a:xfrm>
          <a:prstGeom prst="rect">
            <a:avLst/>
          </a:prstGeom>
          <a:noFill/>
          <a:ln w="9525">
            <a:noFill/>
            <a:miter lim="800000"/>
            <a:headEnd/>
            <a:tailEnd/>
          </a:ln>
          <a:effectLst/>
        </p:spPr>
      </p:pic>
      <p:pic>
        <p:nvPicPr>
          <p:cNvPr id="12" name="Picture 2"/>
          <p:cNvPicPr>
            <a:picLocks noChangeAspect="1" noChangeArrowheads="1"/>
          </p:cNvPicPr>
          <p:nvPr/>
        </p:nvPicPr>
        <p:blipFill>
          <a:blip r:embed="rId2"/>
          <a:srcRect l="66124" t="3541" r="5796" b="76629"/>
          <a:stretch>
            <a:fillRect/>
          </a:stretch>
        </p:blipFill>
        <p:spPr bwMode="auto">
          <a:xfrm>
            <a:off x="5298431" y="1533314"/>
            <a:ext cx="2072572" cy="1872000"/>
          </a:xfrm>
          <a:prstGeom prst="rect">
            <a:avLst/>
          </a:prstGeom>
          <a:noFill/>
          <a:ln w="9525">
            <a:noFill/>
            <a:miter lim="800000"/>
            <a:headEnd/>
            <a:tailEnd/>
          </a:ln>
          <a:effectLst/>
        </p:spPr>
      </p:pic>
      <p:sp>
        <p:nvSpPr>
          <p:cNvPr id="13" name="2 Marcador de contenido"/>
          <p:cNvSpPr txBox="1">
            <a:spLocks/>
          </p:cNvSpPr>
          <p:nvPr/>
        </p:nvSpPr>
        <p:spPr>
          <a:xfrm>
            <a:off x="8013344" y="1161992"/>
            <a:ext cx="2500330" cy="428628"/>
          </a:xfrm>
          <a:prstGeom prst="rect">
            <a:avLst/>
          </a:prstGeom>
        </p:spPr>
        <p:txBody>
          <a:bodyPr vert="horz">
            <a:noAutofit/>
          </a:bodyPr>
          <a:lstStyle/>
          <a:p>
            <a:pPr marL="342900" indent="-342900">
              <a:spcBef>
                <a:spcPct val="20000"/>
              </a:spcBef>
              <a:buClr>
                <a:schemeClr val="accent1"/>
              </a:buClr>
              <a:buSzPct val="70000"/>
              <a:defRPr/>
            </a:pPr>
            <a:r>
              <a:rPr lang="es-ES_tradnl" b="1" dirty="0">
                <a:latin typeface="Baskerville Old Face" pitchFamily="18" charset="0"/>
              </a:rPr>
              <a:t>Asumir los problemas</a:t>
            </a:r>
          </a:p>
          <a:p>
            <a:pPr marL="342900" indent="-342900">
              <a:spcBef>
                <a:spcPct val="20000"/>
              </a:spcBef>
              <a:buClr>
                <a:schemeClr val="accent1"/>
              </a:buClr>
              <a:buSzPct val="70000"/>
              <a:defRPr/>
            </a:pPr>
            <a:endParaRPr lang="es-ES_tradnl" b="1" dirty="0">
              <a:latin typeface="Baskerville Old Face" pitchFamily="18" charset="0"/>
            </a:endParaRPr>
          </a:p>
          <a:p>
            <a:pPr marL="342900" indent="-342900" algn="r">
              <a:spcBef>
                <a:spcPct val="20000"/>
              </a:spcBef>
              <a:buClr>
                <a:schemeClr val="accent1"/>
              </a:buClr>
              <a:buSzPct val="70000"/>
              <a:defRPr/>
            </a:pPr>
            <a:endParaRPr lang="es-ES_tradnl" b="1" dirty="0">
              <a:latin typeface="Baskerville Old Face" pitchFamily="18" charset="0"/>
            </a:endParaRPr>
          </a:p>
        </p:txBody>
      </p:sp>
      <p:pic>
        <p:nvPicPr>
          <p:cNvPr id="14" name="Picture 2"/>
          <p:cNvPicPr>
            <a:picLocks noChangeAspect="1" noChangeArrowheads="1"/>
          </p:cNvPicPr>
          <p:nvPr/>
        </p:nvPicPr>
        <p:blipFill>
          <a:blip r:embed="rId2"/>
          <a:srcRect l="37138" t="30453" r="33876" b="49717"/>
          <a:stretch>
            <a:fillRect/>
          </a:stretch>
        </p:blipFill>
        <p:spPr bwMode="auto">
          <a:xfrm>
            <a:off x="143543" y="4611262"/>
            <a:ext cx="2286016" cy="2000264"/>
          </a:xfrm>
          <a:prstGeom prst="rect">
            <a:avLst/>
          </a:prstGeom>
          <a:noFill/>
          <a:ln w="9525">
            <a:noFill/>
            <a:miter lim="800000"/>
            <a:headEnd/>
            <a:tailEnd/>
          </a:ln>
          <a:effectLst/>
        </p:spPr>
      </p:pic>
      <p:sp>
        <p:nvSpPr>
          <p:cNvPr id="15" name="2 Marcador de contenido"/>
          <p:cNvSpPr txBox="1">
            <a:spLocks/>
          </p:cNvSpPr>
          <p:nvPr/>
        </p:nvSpPr>
        <p:spPr>
          <a:xfrm>
            <a:off x="380992" y="3885369"/>
            <a:ext cx="2285984" cy="571504"/>
          </a:xfrm>
          <a:prstGeom prst="rect">
            <a:avLst/>
          </a:prstGeom>
        </p:spPr>
        <p:txBody>
          <a:bodyPr vert="horz">
            <a:noAutofit/>
          </a:bodyPr>
          <a:lstStyle/>
          <a:p>
            <a:pPr marL="342900" indent="-342900">
              <a:spcBef>
                <a:spcPct val="20000"/>
              </a:spcBef>
              <a:buClr>
                <a:schemeClr val="accent1"/>
              </a:buClr>
              <a:buSzPct val="70000"/>
              <a:defRPr/>
            </a:pPr>
            <a:r>
              <a:rPr lang="es-ES_tradnl" b="1" dirty="0">
                <a:latin typeface="Baskerville Old Face" pitchFamily="18" charset="0"/>
              </a:rPr>
              <a:t>No exigirse al máximo</a:t>
            </a:r>
          </a:p>
          <a:p>
            <a:pPr marL="342900" indent="-342900">
              <a:spcBef>
                <a:spcPct val="20000"/>
              </a:spcBef>
              <a:buClr>
                <a:schemeClr val="accent1"/>
              </a:buClr>
              <a:buSzPct val="70000"/>
              <a:defRPr/>
            </a:pPr>
            <a:endParaRPr lang="es-ES_tradnl" b="1" dirty="0">
              <a:latin typeface="Arial Black" pitchFamily="34" charset="0"/>
            </a:endParaRPr>
          </a:p>
          <a:p>
            <a:pPr marL="342900" indent="-342900" algn="r">
              <a:spcBef>
                <a:spcPct val="20000"/>
              </a:spcBef>
              <a:buClr>
                <a:schemeClr val="accent1"/>
              </a:buClr>
              <a:buSzPct val="70000"/>
              <a:defRPr/>
            </a:pPr>
            <a:endParaRPr lang="es-ES_tradnl" b="1" dirty="0">
              <a:latin typeface="Arial Black" pitchFamily="34" charset="0"/>
            </a:endParaRPr>
          </a:p>
        </p:txBody>
      </p:sp>
      <p:sp>
        <p:nvSpPr>
          <p:cNvPr id="16" name="2 Marcador de contenido"/>
          <p:cNvSpPr txBox="1">
            <a:spLocks/>
          </p:cNvSpPr>
          <p:nvPr/>
        </p:nvSpPr>
        <p:spPr>
          <a:xfrm>
            <a:off x="2666976" y="3918755"/>
            <a:ext cx="2143140" cy="571504"/>
          </a:xfrm>
          <a:prstGeom prst="rect">
            <a:avLst/>
          </a:prstGeom>
        </p:spPr>
        <p:txBody>
          <a:bodyPr vert="horz">
            <a:noAutofit/>
          </a:bodyPr>
          <a:lstStyle/>
          <a:p>
            <a:pPr marL="342900" indent="-342900" algn="ctr">
              <a:spcBef>
                <a:spcPct val="20000"/>
              </a:spcBef>
              <a:buClr>
                <a:schemeClr val="accent1"/>
              </a:buClr>
              <a:buSzPct val="70000"/>
              <a:defRPr/>
            </a:pPr>
            <a:r>
              <a:rPr lang="es-ES_tradnl" b="1" dirty="0">
                <a:latin typeface="Baskerville Old Face" pitchFamily="18" charset="0"/>
              </a:rPr>
              <a:t>	Ponerse metas alcanzables</a:t>
            </a:r>
          </a:p>
          <a:p>
            <a:pPr marL="342900" indent="-342900">
              <a:spcBef>
                <a:spcPct val="20000"/>
              </a:spcBef>
              <a:buClr>
                <a:schemeClr val="accent1"/>
              </a:buClr>
              <a:buSzPct val="70000"/>
              <a:defRPr/>
            </a:pPr>
            <a:endParaRPr lang="es-ES_tradnl" b="1" dirty="0">
              <a:latin typeface="Baskerville Old Face" pitchFamily="18" charset="0"/>
            </a:endParaRPr>
          </a:p>
          <a:p>
            <a:pPr marL="342900" indent="-342900" algn="r">
              <a:spcBef>
                <a:spcPct val="20000"/>
              </a:spcBef>
              <a:buClr>
                <a:schemeClr val="accent1"/>
              </a:buClr>
              <a:buSzPct val="70000"/>
              <a:defRPr/>
            </a:pPr>
            <a:endParaRPr lang="es-ES_tradnl" b="1" dirty="0">
              <a:latin typeface="Baskerville Old Face" pitchFamily="18" charset="0"/>
            </a:endParaRPr>
          </a:p>
        </p:txBody>
      </p:sp>
      <p:sp>
        <p:nvSpPr>
          <p:cNvPr id="17" name="2 Marcador de contenido"/>
          <p:cNvSpPr txBox="1">
            <a:spLocks/>
          </p:cNvSpPr>
          <p:nvPr/>
        </p:nvSpPr>
        <p:spPr>
          <a:xfrm>
            <a:off x="5203025" y="3947913"/>
            <a:ext cx="2428892" cy="642942"/>
          </a:xfrm>
          <a:prstGeom prst="rect">
            <a:avLst/>
          </a:prstGeom>
        </p:spPr>
        <p:txBody>
          <a:bodyPr vert="horz">
            <a:noAutofit/>
          </a:bodyPr>
          <a:lstStyle/>
          <a:p>
            <a:pPr marL="342900" indent="-342900" algn="ctr">
              <a:spcBef>
                <a:spcPct val="20000"/>
              </a:spcBef>
              <a:buClr>
                <a:schemeClr val="accent1"/>
              </a:buClr>
              <a:buSzPct val="70000"/>
              <a:defRPr/>
            </a:pPr>
            <a:r>
              <a:rPr lang="es-ES_tradnl" sz="1900" b="1" dirty="0">
                <a:latin typeface="Baskerville Old Face" pitchFamily="18" charset="0"/>
              </a:rPr>
              <a:t>	Aprovechar las oportunidades</a:t>
            </a:r>
          </a:p>
          <a:p>
            <a:pPr marL="342900" indent="-342900">
              <a:spcBef>
                <a:spcPct val="20000"/>
              </a:spcBef>
              <a:buClr>
                <a:schemeClr val="accent1"/>
              </a:buClr>
              <a:buSzPct val="70000"/>
              <a:defRPr/>
            </a:pPr>
            <a:endParaRPr lang="es-ES_tradnl" sz="1900" b="1" dirty="0">
              <a:latin typeface="Baskerville Old Face" pitchFamily="18" charset="0"/>
            </a:endParaRPr>
          </a:p>
          <a:p>
            <a:pPr marL="342900" indent="-342900" algn="r">
              <a:spcBef>
                <a:spcPct val="20000"/>
              </a:spcBef>
              <a:buClr>
                <a:schemeClr val="accent1"/>
              </a:buClr>
              <a:buSzPct val="70000"/>
              <a:defRPr/>
            </a:pPr>
            <a:endParaRPr lang="es-ES_tradnl" sz="1900" b="1" dirty="0">
              <a:latin typeface="Baskerville Old Face" pitchFamily="18" charset="0"/>
            </a:endParaRPr>
          </a:p>
        </p:txBody>
      </p:sp>
      <p:sp>
        <p:nvSpPr>
          <p:cNvPr id="18" name="2 Marcador de contenido"/>
          <p:cNvSpPr txBox="1">
            <a:spLocks/>
          </p:cNvSpPr>
          <p:nvPr/>
        </p:nvSpPr>
        <p:spPr>
          <a:xfrm>
            <a:off x="7746189" y="3967241"/>
            <a:ext cx="2428892" cy="642942"/>
          </a:xfrm>
          <a:prstGeom prst="rect">
            <a:avLst/>
          </a:prstGeom>
        </p:spPr>
        <p:txBody>
          <a:bodyPr vert="horz">
            <a:noAutofit/>
          </a:bodyPr>
          <a:lstStyle/>
          <a:p>
            <a:pPr marL="342900" indent="-342900" algn="ctr">
              <a:spcBef>
                <a:spcPct val="20000"/>
              </a:spcBef>
              <a:buClr>
                <a:schemeClr val="accent1"/>
              </a:buClr>
              <a:buSzPct val="70000"/>
              <a:defRPr/>
            </a:pPr>
            <a:r>
              <a:rPr lang="es-ES_tradnl" sz="1900" b="1" dirty="0">
                <a:latin typeface="Baskerville Old Face" pitchFamily="18" charset="0"/>
              </a:rPr>
              <a:t>	No tener miedo al fracaso</a:t>
            </a:r>
          </a:p>
          <a:p>
            <a:pPr marL="342900" indent="-342900">
              <a:spcBef>
                <a:spcPct val="20000"/>
              </a:spcBef>
              <a:buClr>
                <a:schemeClr val="accent1"/>
              </a:buClr>
              <a:buSzPct val="70000"/>
              <a:defRPr/>
            </a:pPr>
            <a:endParaRPr lang="es-ES_tradnl" sz="1900" b="1" dirty="0">
              <a:latin typeface="Baskerville Old Face" pitchFamily="18" charset="0"/>
            </a:endParaRPr>
          </a:p>
          <a:p>
            <a:pPr marL="342900" indent="-342900" algn="r">
              <a:spcBef>
                <a:spcPct val="20000"/>
              </a:spcBef>
              <a:buClr>
                <a:schemeClr val="accent1"/>
              </a:buClr>
              <a:buSzPct val="70000"/>
              <a:defRPr/>
            </a:pPr>
            <a:endParaRPr lang="es-ES_tradnl" sz="1900" b="1" dirty="0">
              <a:latin typeface="Baskerville Old Face" pitchFamily="18" charset="0"/>
            </a:endParaRPr>
          </a:p>
        </p:txBody>
      </p:sp>
      <p:pic>
        <p:nvPicPr>
          <p:cNvPr id="19" name="Picture 2"/>
          <p:cNvPicPr>
            <a:picLocks noChangeAspect="1" noChangeArrowheads="1"/>
          </p:cNvPicPr>
          <p:nvPr/>
        </p:nvPicPr>
        <p:blipFill>
          <a:blip r:embed="rId2"/>
          <a:srcRect l="73370" t="30453" r="6702" b="49717"/>
          <a:stretch>
            <a:fillRect/>
          </a:stretch>
        </p:blipFill>
        <p:spPr bwMode="auto">
          <a:xfrm>
            <a:off x="3251747" y="4610183"/>
            <a:ext cx="1571636" cy="2000264"/>
          </a:xfrm>
          <a:prstGeom prst="rect">
            <a:avLst/>
          </a:prstGeom>
          <a:noFill/>
          <a:ln w="9525">
            <a:noFill/>
            <a:miter lim="800000"/>
            <a:headEnd/>
            <a:tailEnd/>
          </a:ln>
          <a:effectLst/>
        </p:spPr>
      </p:pic>
      <p:pic>
        <p:nvPicPr>
          <p:cNvPr id="20" name="Picture 2"/>
          <p:cNvPicPr>
            <a:picLocks noChangeAspect="1" noChangeArrowheads="1"/>
          </p:cNvPicPr>
          <p:nvPr/>
        </p:nvPicPr>
        <p:blipFill>
          <a:blip r:embed="rId2"/>
          <a:srcRect l="69265" t="82301" r="5326" b="775"/>
          <a:stretch>
            <a:fillRect/>
          </a:stretch>
        </p:blipFill>
        <p:spPr bwMode="auto">
          <a:xfrm>
            <a:off x="5570406" y="4590855"/>
            <a:ext cx="1928826" cy="2000264"/>
          </a:xfrm>
          <a:prstGeom prst="rect">
            <a:avLst/>
          </a:prstGeom>
          <a:noFill/>
          <a:ln w="9525">
            <a:noFill/>
            <a:miter lim="800000"/>
            <a:headEnd/>
            <a:tailEnd/>
          </a:ln>
          <a:effectLst/>
        </p:spPr>
      </p:pic>
      <p:pic>
        <p:nvPicPr>
          <p:cNvPr id="21" name="Picture 2"/>
          <p:cNvPicPr>
            <a:picLocks noChangeAspect="1" noChangeArrowheads="1"/>
          </p:cNvPicPr>
          <p:nvPr/>
        </p:nvPicPr>
        <p:blipFill>
          <a:blip r:embed="rId2"/>
          <a:srcRect l="6349" t="56802" r="69841" b="24582"/>
          <a:stretch>
            <a:fillRect/>
          </a:stretch>
        </p:blipFill>
        <p:spPr bwMode="auto">
          <a:xfrm>
            <a:off x="8246255" y="4699713"/>
            <a:ext cx="1928826" cy="2000264"/>
          </a:xfrm>
          <a:prstGeom prst="rect">
            <a:avLst/>
          </a:prstGeom>
          <a:noFill/>
          <a:ln w="9525">
            <a:noFill/>
            <a:miter lim="800000"/>
            <a:headEnd/>
            <a:tailEnd/>
          </a:ln>
          <a:effectLst/>
        </p:spPr>
      </p:pic>
    </p:spTree>
    <p:extLst>
      <p:ext uri="{BB962C8B-B14F-4D97-AF65-F5344CB8AC3E}">
        <p14:creationId xmlns:p14="http://schemas.microsoft.com/office/powerpoint/2010/main" val="3487497892"/>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P spid="8" grpId="0"/>
      <p:bldP spid="9" grpId="0"/>
      <p:bldP spid="13" grpId="0"/>
      <p:bldP spid="15"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69" y="240967"/>
            <a:ext cx="8686800" cy="838200"/>
          </a:xfrm>
        </p:spPr>
        <p:txBody>
          <a:bodyPr/>
          <a:lstStyle/>
          <a:p>
            <a:r>
              <a:rPr lang="es-ES_tradnl" cap="none" dirty="0" smtClean="0">
                <a:solidFill>
                  <a:srgbClr val="FF0000"/>
                </a:solidFill>
              </a:rPr>
              <a:t>No olvides…</a:t>
            </a:r>
            <a:endParaRPr lang="es-ES_tradnl" cap="none" dirty="0">
              <a:solidFill>
                <a:srgbClr val="FF0000"/>
              </a:solidFill>
            </a:endParaRPr>
          </a:p>
        </p:txBody>
      </p:sp>
      <p:sp>
        <p:nvSpPr>
          <p:cNvPr id="7" name="2 Marcador de contenido"/>
          <p:cNvSpPr>
            <a:spLocks noGrp="1"/>
          </p:cNvSpPr>
          <p:nvPr>
            <p:ph idx="1"/>
          </p:nvPr>
        </p:nvSpPr>
        <p:spPr>
          <a:xfrm>
            <a:off x="475130" y="1195366"/>
            <a:ext cx="1928794" cy="571504"/>
          </a:xfrm>
        </p:spPr>
        <p:txBody>
          <a:bodyPr>
            <a:noAutofit/>
          </a:bodyPr>
          <a:lstStyle/>
          <a:p>
            <a:pPr algn="ctr">
              <a:buNone/>
            </a:pPr>
            <a:r>
              <a:rPr lang="es-ES_tradnl" sz="1900" b="1" dirty="0">
                <a:solidFill>
                  <a:schemeClr val="tx1"/>
                </a:solidFill>
                <a:latin typeface="Baskerville Old Face" pitchFamily="18" charset="0"/>
              </a:rPr>
              <a:t>	Aceptarse físicamente</a:t>
            </a:r>
          </a:p>
          <a:p>
            <a:pPr>
              <a:buNone/>
            </a:pPr>
            <a:endParaRPr lang="es-ES_tradnl" sz="1900" b="1" dirty="0">
              <a:solidFill>
                <a:schemeClr val="tx1"/>
              </a:solidFill>
              <a:latin typeface="Arial Black" pitchFamily="34" charset="0"/>
            </a:endParaRPr>
          </a:p>
          <a:p>
            <a:pPr algn="r">
              <a:buNone/>
            </a:pPr>
            <a:endParaRPr lang="es-ES_tradnl" sz="1900" b="1" dirty="0">
              <a:solidFill>
                <a:schemeClr val="tx1"/>
              </a:solidFill>
              <a:latin typeface="Arial Black" pitchFamily="34" charset="0"/>
            </a:endParaRPr>
          </a:p>
        </p:txBody>
      </p:sp>
      <p:sp>
        <p:nvSpPr>
          <p:cNvPr id="8" name="2 Marcador de contenido"/>
          <p:cNvSpPr txBox="1">
            <a:spLocks/>
          </p:cNvSpPr>
          <p:nvPr/>
        </p:nvSpPr>
        <p:spPr>
          <a:xfrm>
            <a:off x="2738430" y="1190308"/>
            <a:ext cx="2500330" cy="571504"/>
          </a:xfrm>
          <a:prstGeom prst="rect">
            <a:avLst/>
          </a:prstGeom>
        </p:spPr>
        <p:txBody>
          <a:bodyPr vert="horz">
            <a:noAutofit/>
          </a:bodyPr>
          <a:lstStyle/>
          <a:p>
            <a:pPr marL="342900" indent="-342900" algn="ctr">
              <a:spcBef>
                <a:spcPct val="20000"/>
              </a:spcBef>
              <a:buClr>
                <a:schemeClr val="accent1"/>
              </a:buClr>
              <a:buSzPct val="70000"/>
              <a:defRPr/>
            </a:pPr>
            <a:r>
              <a:rPr lang="es-ES_tradnl" sz="1900" b="1" dirty="0">
                <a:latin typeface="Baskerville Old Face" pitchFamily="18" charset="0"/>
              </a:rPr>
              <a:t>	No dejar las cosas para mañana</a:t>
            </a:r>
          </a:p>
          <a:p>
            <a:pPr marL="342900" indent="-342900">
              <a:spcBef>
                <a:spcPct val="20000"/>
              </a:spcBef>
              <a:buClr>
                <a:schemeClr val="accent1"/>
              </a:buClr>
              <a:buSzPct val="70000"/>
              <a:defRPr/>
            </a:pPr>
            <a:endParaRPr lang="es-ES_tradnl" sz="1900" b="1" dirty="0">
              <a:latin typeface="Baskerville Old Face" pitchFamily="18" charset="0"/>
            </a:endParaRPr>
          </a:p>
          <a:p>
            <a:pPr marL="342900" indent="-342900" algn="r">
              <a:spcBef>
                <a:spcPct val="20000"/>
              </a:spcBef>
              <a:buClr>
                <a:schemeClr val="accent1"/>
              </a:buClr>
              <a:buSzPct val="70000"/>
              <a:defRPr/>
            </a:pPr>
            <a:endParaRPr lang="es-ES_tradnl" sz="1900" b="1" dirty="0">
              <a:latin typeface="Baskerville Old Face" pitchFamily="18" charset="0"/>
            </a:endParaRPr>
          </a:p>
        </p:txBody>
      </p:sp>
      <p:sp>
        <p:nvSpPr>
          <p:cNvPr id="9" name="2 Marcador de contenido"/>
          <p:cNvSpPr txBox="1">
            <a:spLocks/>
          </p:cNvSpPr>
          <p:nvPr/>
        </p:nvSpPr>
        <p:spPr>
          <a:xfrm>
            <a:off x="5810248" y="1373050"/>
            <a:ext cx="1785950" cy="428628"/>
          </a:xfrm>
          <a:prstGeom prst="rect">
            <a:avLst/>
          </a:prstGeom>
        </p:spPr>
        <p:txBody>
          <a:bodyPr vert="horz">
            <a:noAutofit/>
          </a:bodyPr>
          <a:lstStyle/>
          <a:p>
            <a:pPr marL="342900" indent="-342900">
              <a:spcBef>
                <a:spcPct val="20000"/>
              </a:spcBef>
              <a:buClr>
                <a:schemeClr val="accent1"/>
              </a:buClr>
              <a:buSzPct val="70000"/>
              <a:defRPr/>
            </a:pPr>
            <a:r>
              <a:rPr lang="es-ES_tradnl" b="1" dirty="0">
                <a:latin typeface="Baskerville Old Face" pitchFamily="18" charset="0"/>
              </a:rPr>
              <a:t>Vivir el presente</a:t>
            </a:r>
          </a:p>
          <a:p>
            <a:pPr marL="342900" indent="-342900">
              <a:spcBef>
                <a:spcPct val="20000"/>
              </a:spcBef>
              <a:buClr>
                <a:schemeClr val="accent1"/>
              </a:buClr>
              <a:buSzPct val="70000"/>
              <a:defRPr/>
            </a:pPr>
            <a:endParaRPr lang="es-ES_tradnl" b="1" dirty="0">
              <a:latin typeface="Baskerville Old Face" pitchFamily="18" charset="0"/>
            </a:endParaRPr>
          </a:p>
          <a:p>
            <a:pPr marL="342900" indent="-342900" algn="r">
              <a:spcBef>
                <a:spcPct val="20000"/>
              </a:spcBef>
              <a:buClr>
                <a:schemeClr val="accent1"/>
              </a:buClr>
              <a:buSzPct val="70000"/>
              <a:defRPr/>
            </a:pPr>
            <a:endParaRPr lang="es-ES_tradnl" b="1" dirty="0">
              <a:latin typeface="Baskerville Old Face" pitchFamily="18" charset="0"/>
            </a:endParaRPr>
          </a:p>
        </p:txBody>
      </p:sp>
      <p:sp>
        <p:nvSpPr>
          <p:cNvPr id="13" name="2 Marcador de contenido"/>
          <p:cNvSpPr txBox="1">
            <a:spLocks/>
          </p:cNvSpPr>
          <p:nvPr/>
        </p:nvSpPr>
        <p:spPr>
          <a:xfrm>
            <a:off x="7810513" y="1230174"/>
            <a:ext cx="2500330" cy="714380"/>
          </a:xfrm>
          <a:prstGeom prst="rect">
            <a:avLst/>
          </a:prstGeom>
        </p:spPr>
        <p:txBody>
          <a:bodyPr vert="horz">
            <a:noAutofit/>
          </a:bodyPr>
          <a:lstStyle/>
          <a:p>
            <a:pPr marL="342900" indent="-342900" algn="ctr">
              <a:spcBef>
                <a:spcPct val="20000"/>
              </a:spcBef>
              <a:buClr>
                <a:schemeClr val="accent1"/>
              </a:buClr>
              <a:buSzPct val="70000"/>
              <a:defRPr/>
            </a:pPr>
            <a:r>
              <a:rPr lang="es-ES_tradnl" b="1" dirty="0">
                <a:latin typeface="Baskerville Old Face" pitchFamily="18" charset="0"/>
              </a:rPr>
              <a:t>	No compararse con los demás</a:t>
            </a:r>
          </a:p>
          <a:p>
            <a:pPr marL="342900" indent="-342900">
              <a:spcBef>
                <a:spcPct val="20000"/>
              </a:spcBef>
              <a:buClr>
                <a:schemeClr val="accent1"/>
              </a:buClr>
              <a:buSzPct val="70000"/>
              <a:defRPr/>
            </a:pPr>
            <a:endParaRPr lang="es-ES_tradnl" b="1" dirty="0">
              <a:latin typeface="Baskerville Old Face" pitchFamily="18" charset="0"/>
            </a:endParaRPr>
          </a:p>
          <a:p>
            <a:pPr marL="342900" indent="-342900" algn="r">
              <a:spcBef>
                <a:spcPct val="20000"/>
              </a:spcBef>
              <a:buClr>
                <a:schemeClr val="accent1"/>
              </a:buClr>
              <a:buSzPct val="70000"/>
              <a:defRPr/>
            </a:pPr>
            <a:endParaRPr lang="es-ES_tradnl" b="1" dirty="0">
              <a:latin typeface="Baskerville Old Face" pitchFamily="18" charset="0"/>
            </a:endParaRPr>
          </a:p>
        </p:txBody>
      </p:sp>
      <p:sp>
        <p:nvSpPr>
          <p:cNvPr id="15" name="2 Marcador de contenido"/>
          <p:cNvSpPr txBox="1">
            <a:spLocks/>
          </p:cNvSpPr>
          <p:nvPr/>
        </p:nvSpPr>
        <p:spPr>
          <a:xfrm>
            <a:off x="631025" y="4091022"/>
            <a:ext cx="2285984" cy="571504"/>
          </a:xfrm>
          <a:prstGeom prst="rect">
            <a:avLst/>
          </a:prstGeom>
        </p:spPr>
        <p:txBody>
          <a:bodyPr vert="horz">
            <a:noAutofit/>
          </a:bodyPr>
          <a:lstStyle/>
          <a:p>
            <a:pPr marL="342900" indent="-342900">
              <a:spcBef>
                <a:spcPct val="20000"/>
              </a:spcBef>
              <a:buClr>
                <a:schemeClr val="accent1"/>
              </a:buClr>
              <a:buSzPct val="70000"/>
              <a:defRPr/>
            </a:pPr>
            <a:r>
              <a:rPr lang="es-ES_tradnl" b="1" dirty="0">
                <a:latin typeface="Baskerville Old Face" pitchFamily="18" charset="0"/>
              </a:rPr>
              <a:t>Desarrollar el sentido del humor</a:t>
            </a:r>
          </a:p>
          <a:p>
            <a:pPr marL="342900" indent="-342900">
              <a:spcBef>
                <a:spcPct val="20000"/>
              </a:spcBef>
              <a:buClr>
                <a:schemeClr val="accent1"/>
              </a:buClr>
              <a:buSzPct val="70000"/>
              <a:defRPr/>
            </a:pPr>
            <a:endParaRPr lang="es-ES_tradnl" b="1" dirty="0">
              <a:latin typeface="Arial Black" pitchFamily="34" charset="0"/>
            </a:endParaRPr>
          </a:p>
          <a:p>
            <a:pPr marL="342900" indent="-342900" algn="r">
              <a:spcBef>
                <a:spcPct val="20000"/>
              </a:spcBef>
              <a:buClr>
                <a:schemeClr val="accent1"/>
              </a:buClr>
              <a:buSzPct val="70000"/>
              <a:defRPr/>
            </a:pPr>
            <a:endParaRPr lang="es-ES_tradnl" b="1" dirty="0">
              <a:latin typeface="Arial Black" pitchFamily="34" charset="0"/>
            </a:endParaRPr>
          </a:p>
        </p:txBody>
      </p:sp>
      <p:sp>
        <p:nvSpPr>
          <p:cNvPr id="16" name="2 Marcador de contenido"/>
          <p:cNvSpPr txBox="1">
            <a:spLocks/>
          </p:cNvSpPr>
          <p:nvPr/>
        </p:nvSpPr>
        <p:spPr>
          <a:xfrm>
            <a:off x="3274199" y="4357694"/>
            <a:ext cx="2143140" cy="428628"/>
          </a:xfrm>
          <a:prstGeom prst="rect">
            <a:avLst/>
          </a:prstGeom>
        </p:spPr>
        <p:txBody>
          <a:bodyPr vert="horz">
            <a:noAutofit/>
          </a:bodyPr>
          <a:lstStyle/>
          <a:p>
            <a:pPr marL="342900" indent="-342900" algn="ctr">
              <a:spcBef>
                <a:spcPct val="20000"/>
              </a:spcBef>
              <a:buClr>
                <a:schemeClr val="accent1"/>
              </a:buClr>
              <a:buSzPct val="70000"/>
              <a:defRPr/>
            </a:pPr>
            <a:r>
              <a:rPr lang="es-ES_tradnl" b="1" dirty="0">
                <a:latin typeface="Baskerville Old Face" pitchFamily="18" charset="0"/>
              </a:rPr>
              <a:t>Hacer ejercicio</a:t>
            </a:r>
          </a:p>
          <a:p>
            <a:pPr marL="342900" indent="-342900">
              <a:spcBef>
                <a:spcPct val="20000"/>
              </a:spcBef>
              <a:buClr>
                <a:schemeClr val="accent1"/>
              </a:buClr>
              <a:buSzPct val="70000"/>
              <a:defRPr/>
            </a:pPr>
            <a:endParaRPr lang="es-ES_tradnl" b="1" dirty="0">
              <a:latin typeface="Baskerville Old Face" pitchFamily="18" charset="0"/>
            </a:endParaRPr>
          </a:p>
          <a:p>
            <a:pPr marL="342900" indent="-342900" algn="r">
              <a:spcBef>
                <a:spcPct val="20000"/>
              </a:spcBef>
              <a:buClr>
                <a:schemeClr val="accent1"/>
              </a:buClr>
              <a:buSzPct val="70000"/>
              <a:defRPr/>
            </a:pPr>
            <a:endParaRPr lang="es-ES_tradnl" b="1" dirty="0">
              <a:latin typeface="Baskerville Old Face" pitchFamily="18" charset="0"/>
            </a:endParaRPr>
          </a:p>
        </p:txBody>
      </p:sp>
      <p:sp>
        <p:nvSpPr>
          <p:cNvPr id="17" name="2 Marcador de contenido"/>
          <p:cNvSpPr txBox="1">
            <a:spLocks/>
          </p:cNvSpPr>
          <p:nvPr/>
        </p:nvSpPr>
        <p:spPr>
          <a:xfrm>
            <a:off x="5595934" y="4071942"/>
            <a:ext cx="2428892" cy="500066"/>
          </a:xfrm>
          <a:prstGeom prst="rect">
            <a:avLst/>
          </a:prstGeom>
        </p:spPr>
        <p:txBody>
          <a:bodyPr vert="horz">
            <a:noAutofit/>
          </a:bodyPr>
          <a:lstStyle/>
          <a:p>
            <a:pPr marL="342900" indent="-342900" algn="ctr">
              <a:spcBef>
                <a:spcPct val="20000"/>
              </a:spcBef>
              <a:buClr>
                <a:schemeClr val="accent1"/>
              </a:buClr>
              <a:buSzPct val="70000"/>
              <a:defRPr/>
            </a:pPr>
            <a:r>
              <a:rPr lang="es-ES_tradnl" sz="1900" b="1" dirty="0">
                <a:latin typeface="Baskerville Old Face" pitchFamily="18" charset="0"/>
              </a:rPr>
              <a:t>	Planear actividades</a:t>
            </a:r>
          </a:p>
          <a:p>
            <a:pPr marL="342900" indent="-342900">
              <a:spcBef>
                <a:spcPct val="20000"/>
              </a:spcBef>
              <a:buClr>
                <a:schemeClr val="accent1"/>
              </a:buClr>
              <a:buSzPct val="70000"/>
              <a:defRPr/>
            </a:pPr>
            <a:endParaRPr lang="es-ES_tradnl" sz="1900" b="1" dirty="0">
              <a:latin typeface="Baskerville Old Face" pitchFamily="18" charset="0"/>
            </a:endParaRPr>
          </a:p>
          <a:p>
            <a:pPr marL="342900" indent="-342900" algn="r">
              <a:spcBef>
                <a:spcPct val="20000"/>
              </a:spcBef>
              <a:buClr>
                <a:schemeClr val="accent1"/>
              </a:buClr>
              <a:buSzPct val="70000"/>
              <a:defRPr/>
            </a:pPr>
            <a:endParaRPr lang="es-ES_tradnl" sz="1900" b="1" dirty="0">
              <a:latin typeface="Baskerville Old Face" pitchFamily="18" charset="0"/>
            </a:endParaRPr>
          </a:p>
        </p:txBody>
      </p:sp>
      <p:sp>
        <p:nvSpPr>
          <p:cNvPr id="18" name="2 Marcador de contenido"/>
          <p:cNvSpPr txBox="1">
            <a:spLocks/>
          </p:cNvSpPr>
          <p:nvPr/>
        </p:nvSpPr>
        <p:spPr>
          <a:xfrm>
            <a:off x="7756917" y="4143380"/>
            <a:ext cx="3046306" cy="642942"/>
          </a:xfrm>
          <a:prstGeom prst="rect">
            <a:avLst/>
          </a:prstGeom>
        </p:spPr>
        <p:txBody>
          <a:bodyPr vert="horz">
            <a:noAutofit/>
          </a:bodyPr>
          <a:lstStyle/>
          <a:p>
            <a:pPr marL="342900" indent="-342900" algn="ctr">
              <a:spcBef>
                <a:spcPct val="20000"/>
              </a:spcBef>
              <a:buClr>
                <a:schemeClr val="accent1"/>
              </a:buClr>
              <a:buSzPct val="70000"/>
              <a:defRPr/>
            </a:pPr>
            <a:r>
              <a:rPr lang="es-ES_tradnl" sz="1900" b="1" dirty="0">
                <a:latin typeface="Baskerville Old Face" pitchFamily="18" charset="0"/>
              </a:rPr>
              <a:t>	Interesarse por las personas y las cosas</a:t>
            </a:r>
          </a:p>
          <a:p>
            <a:pPr marL="342900" indent="-342900">
              <a:spcBef>
                <a:spcPct val="20000"/>
              </a:spcBef>
              <a:buClr>
                <a:schemeClr val="accent1"/>
              </a:buClr>
              <a:buSzPct val="70000"/>
              <a:defRPr/>
            </a:pPr>
            <a:endParaRPr lang="es-ES_tradnl" sz="1900" b="1" dirty="0">
              <a:latin typeface="Baskerville Old Face" pitchFamily="18" charset="0"/>
            </a:endParaRPr>
          </a:p>
          <a:p>
            <a:pPr marL="342900" indent="-342900" algn="r">
              <a:spcBef>
                <a:spcPct val="20000"/>
              </a:spcBef>
              <a:buClr>
                <a:schemeClr val="accent1"/>
              </a:buClr>
              <a:buSzPct val="70000"/>
              <a:defRPr/>
            </a:pPr>
            <a:endParaRPr lang="es-ES_tradnl" sz="1900" b="1" dirty="0">
              <a:latin typeface="Baskerville Old Face" pitchFamily="18" charset="0"/>
            </a:endParaRPr>
          </a:p>
        </p:txBody>
      </p:sp>
      <p:pic>
        <p:nvPicPr>
          <p:cNvPr id="22" name="Picture 2"/>
          <p:cNvPicPr>
            <a:picLocks noChangeAspect="1" noChangeArrowheads="1"/>
          </p:cNvPicPr>
          <p:nvPr/>
        </p:nvPicPr>
        <p:blipFill>
          <a:blip r:embed="rId2"/>
          <a:srcRect l="39899" t="56802" r="37374" b="22889"/>
          <a:stretch>
            <a:fillRect/>
          </a:stretch>
        </p:blipFill>
        <p:spPr bwMode="auto">
          <a:xfrm>
            <a:off x="845307" y="1939496"/>
            <a:ext cx="1500198" cy="1714512"/>
          </a:xfrm>
          <a:prstGeom prst="rect">
            <a:avLst/>
          </a:prstGeom>
          <a:noFill/>
          <a:ln w="9525">
            <a:noFill/>
            <a:miter lim="800000"/>
            <a:headEnd/>
            <a:tailEnd/>
          </a:ln>
          <a:effectLst/>
        </p:spPr>
      </p:pic>
      <p:pic>
        <p:nvPicPr>
          <p:cNvPr id="23" name="Picture 2"/>
          <p:cNvPicPr>
            <a:picLocks noChangeAspect="1" noChangeArrowheads="1"/>
          </p:cNvPicPr>
          <p:nvPr/>
        </p:nvPicPr>
        <p:blipFill>
          <a:blip r:embed="rId2"/>
          <a:srcRect l="70202" t="56802" r="3823" b="22889"/>
          <a:stretch>
            <a:fillRect/>
          </a:stretch>
        </p:blipFill>
        <p:spPr bwMode="auto">
          <a:xfrm>
            <a:off x="3399215" y="1822556"/>
            <a:ext cx="1714512" cy="1714512"/>
          </a:xfrm>
          <a:prstGeom prst="rect">
            <a:avLst/>
          </a:prstGeom>
          <a:noFill/>
          <a:ln w="9525">
            <a:noFill/>
            <a:miter lim="800000"/>
            <a:headEnd/>
            <a:tailEnd/>
          </a:ln>
          <a:effectLst/>
        </p:spPr>
      </p:pic>
      <p:pic>
        <p:nvPicPr>
          <p:cNvPr id="24" name="Picture 2"/>
          <p:cNvPicPr>
            <a:picLocks noChangeAspect="1" noChangeArrowheads="1"/>
          </p:cNvPicPr>
          <p:nvPr/>
        </p:nvPicPr>
        <p:blipFill>
          <a:blip r:embed="rId3"/>
          <a:srcRect l="70084" t="9593" r="3520" b="67733"/>
          <a:stretch>
            <a:fillRect/>
          </a:stretch>
        </p:blipFill>
        <p:spPr bwMode="auto">
          <a:xfrm>
            <a:off x="666712" y="4805402"/>
            <a:ext cx="2071702" cy="1857364"/>
          </a:xfrm>
          <a:prstGeom prst="rect">
            <a:avLst/>
          </a:prstGeom>
          <a:noFill/>
          <a:ln w="9525">
            <a:noFill/>
            <a:miter lim="800000"/>
            <a:headEnd/>
            <a:tailEnd/>
          </a:ln>
          <a:effectLst/>
        </p:spPr>
      </p:pic>
      <p:pic>
        <p:nvPicPr>
          <p:cNvPr id="25" name="Picture 2"/>
          <p:cNvPicPr>
            <a:picLocks noChangeAspect="1" noChangeArrowheads="1"/>
          </p:cNvPicPr>
          <p:nvPr/>
        </p:nvPicPr>
        <p:blipFill>
          <a:blip r:embed="rId3"/>
          <a:srcRect l="40959" t="42733" r="37196" b="36338"/>
          <a:stretch>
            <a:fillRect/>
          </a:stretch>
        </p:blipFill>
        <p:spPr bwMode="auto">
          <a:xfrm>
            <a:off x="6172200" y="4770570"/>
            <a:ext cx="1714512" cy="1857388"/>
          </a:xfrm>
          <a:prstGeom prst="rect">
            <a:avLst/>
          </a:prstGeom>
          <a:noFill/>
          <a:ln w="9525">
            <a:noFill/>
            <a:miter lim="800000"/>
            <a:headEnd/>
            <a:tailEnd/>
          </a:ln>
          <a:effectLst/>
        </p:spPr>
      </p:pic>
      <p:pic>
        <p:nvPicPr>
          <p:cNvPr id="26" name="Picture 2"/>
          <p:cNvPicPr>
            <a:picLocks noChangeAspect="1" noChangeArrowheads="1"/>
          </p:cNvPicPr>
          <p:nvPr/>
        </p:nvPicPr>
        <p:blipFill>
          <a:blip r:embed="rId3"/>
          <a:srcRect l="5461" t="6105" r="67355" b="71221"/>
          <a:stretch>
            <a:fillRect/>
          </a:stretch>
        </p:blipFill>
        <p:spPr bwMode="auto">
          <a:xfrm>
            <a:off x="5756653" y="1873116"/>
            <a:ext cx="2000264" cy="1741327"/>
          </a:xfrm>
          <a:prstGeom prst="rect">
            <a:avLst/>
          </a:prstGeom>
          <a:noFill/>
          <a:ln w="9525">
            <a:noFill/>
            <a:miter lim="800000"/>
            <a:headEnd/>
            <a:tailEnd/>
          </a:ln>
          <a:effectLst/>
        </p:spPr>
      </p:pic>
      <p:pic>
        <p:nvPicPr>
          <p:cNvPr id="27" name="Picture 2"/>
          <p:cNvPicPr>
            <a:picLocks noChangeAspect="1" noChangeArrowheads="1"/>
          </p:cNvPicPr>
          <p:nvPr/>
        </p:nvPicPr>
        <p:blipFill>
          <a:blip r:embed="rId3"/>
          <a:srcRect l="36286" t="8721" r="36408" b="67733"/>
          <a:stretch>
            <a:fillRect/>
          </a:stretch>
        </p:blipFill>
        <p:spPr bwMode="auto">
          <a:xfrm>
            <a:off x="8270818" y="1878752"/>
            <a:ext cx="2040025" cy="1836000"/>
          </a:xfrm>
          <a:prstGeom prst="rect">
            <a:avLst/>
          </a:prstGeom>
          <a:noFill/>
          <a:ln w="9525">
            <a:noFill/>
            <a:miter lim="800000"/>
            <a:headEnd/>
            <a:tailEnd/>
          </a:ln>
          <a:effectLst/>
        </p:spPr>
      </p:pic>
      <p:pic>
        <p:nvPicPr>
          <p:cNvPr id="28" name="Picture 2"/>
          <p:cNvPicPr>
            <a:picLocks noChangeAspect="1" noChangeArrowheads="1"/>
          </p:cNvPicPr>
          <p:nvPr/>
        </p:nvPicPr>
        <p:blipFill>
          <a:blip r:embed="rId3"/>
          <a:srcRect l="14563" t="75873" r="59041" b="4069"/>
          <a:stretch>
            <a:fillRect/>
          </a:stretch>
        </p:blipFill>
        <p:spPr bwMode="auto">
          <a:xfrm>
            <a:off x="3520736" y="4770570"/>
            <a:ext cx="2071702" cy="1857388"/>
          </a:xfrm>
          <a:prstGeom prst="rect">
            <a:avLst/>
          </a:prstGeom>
          <a:noFill/>
          <a:ln w="9525">
            <a:noFill/>
            <a:miter lim="800000"/>
            <a:headEnd/>
            <a:tailEnd/>
          </a:ln>
          <a:effectLst/>
        </p:spPr>
      </p:pic>
      <p:pic>
        <p:nvPicPr>
          <p:cNvPr id="29" name="Picture 2"/>
          <p:cNvPicPr>
            <a:picLocks noChangeAspect="1" noChangeArrowheads="1"/>
          </p:cNvPicPr>
          <p:nvPr/>
        </p:nvPicPr>
        <p:blipFill>
          <a:blip r:embed="rId3"/>
          <a:srcRect l="69175" t="45349" r="3519" b="33721"/>
          <a:stretch>
            <a:fillRect/>
          </a:stretch>
        </p:blipFill>
        <p:spPr bwMode="auto">
          <a:xfrm>
            <a:off x="8372492" y="4830803"/>
            <a:ext cx="2143108" cy="1785950"/>
          </a:xfrm>
          <a:prstGeom prst="rect">
            <a:avLst/>
          </a:prstGeom>
          <a:noFill/>
          <a:ln w="9525">
            <a:noFill/>
            <a:miter lim="800000"/>
            <a:headEnd/>
            <a:tailEnd/>
          </a:ln>
          <a:effectLst/>
        </p:spPr>
      </p:pic>
    </p:spTree>
    <p:extLst>
      <p:ext uri="{BB962C8B-B14F-4D97-AF65-F5344CB8AC3E}">
        <p14:creationId xmlns:p14="http://schemas.microsoft.com/office/powerpoint/2010/main" val="837105768"/>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P spid="8" grpId="0"/>
      <p:bldP spid="9" grpId="0"/>
      <p:bldP spid="13" grpId="0"/>
      <p:bldP spid="15"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33961" y="489180"/>
            <a:ext cx="7766936" cy="1711049"/>
          </a:xfrm>
        </p:spPr>
        <p:txBody>
          <a:bodyPr/>
          <a:lstStyle/>
          <a:p>
            <a:pPr algn="ctr"/>
            <a:r>
              <a:rPr lang="es-EC" b="1" u="sng" dirty="0" smtClean="0">
                <a:solidFill>
                  <a:srgbClr val="0070C0"/>
                </a:solidFill>
              </a:rPr>
              <a:t>LA MOTIVACIÓN EN EL ADULTO MAYOR </a:t>
            </a:r>
            <a:endParaRPr lang="es-EC" dirty="0">
              <a:solidFill>
                <a:srgbClr val="0070C0"/>
              </a:solidFill>
            </a:endParaRPr>
          </a:p>
        </p:txBody>
      </p:sp>
      <p:sp>
        <p:nvSpPr>
          <p:cNvPr id="3" name="Subtítulo 2"/>
          <p:cNvSpPr>
            <a:spLocks noGrp="1"/>
          </p:cNvSpPr>
          <p:nvPr>
            <p:ph type="subTitle" idx="1"/>
          </p:nvPr>
        </p:nvSpPr>
        <p:spPr>
          <a:xfrm>
            <a:off x="161364" y="4744996"/>
            <a:ext cx="5019114" cy="1753205"/>
          </a:xfrm>
        </p:spPr>
        <p:txBody>
          <a:bodyPr>
            <a:normAutofit fontScale="25000" lnSpcReduction="20000"/>
          </a:bodyPr>
          <a:lstStyle/>
          <a:p>
            <a:pPr algn="l"/>
            <a:r>
              <a:rPr lang="es-EC" sz="9600" b="1" dirty="0">
                <a:solidFill>
                  <a:schemeClr val="tx1"/>
                </a:solidFill>
              </a:rPr>
              <a:t>Dr. Saúl Chalco Quezada</a:t>
            </a:r>
          </a:p>
          <a:p>
            <a:pPr marL="268288" indent="-268288" algn="l">
              <a:buFont typeface="Wingdings" panose="05000000000000000000" pitchFamily="2" charset="2"/>
              <a:buChar char="ü"/>
            </a:pPr>
            <a:r>
              <a:rPr lang="es-EC" sz="7200" b="1" dirty="0">
                <a:solidFill>
                  <a:schemeClr val="tx1"/>
                </a:solidFill>
              </a:rPr>
              <a:t>Medico </a:t>
            </a:r>
            <a:r>
              <a:rPr lang="es-EC" sz="7200" b="1" dirty="0" smtClean="0">
                <a:solidFill>
                  <a:schemeClr val="tx1"/>
                </a:solidFill>
              </a:rPr>
              <a:t>Gerontólogo</a:t>
            </a:r>
          </a:p>
          <a:p>
            <a:pPr algn="l"/>
            <a:r>
              <a:rPr lang="es-EC" sz="7200" b="1" dirty="0" smtClean="0">
                <a:solidFill>
                  <a:schemeClr val="tx1"/>
                </a:solidFill>
              </a:rPr>
              <a:t>    Patólogo </a:t>
            </a:r>
            <a:r>
              <a:rPr lang="es-EC" sz="7200" b="1" dirty="0" smtClean="0">
                <a:solidFill>
                  <a:schemeClr val="tx1"/>
                </a:solidFill>
              </a:rPr>
              <a:t>Clínico</a:t>
            </a:r>
          </a:p>
          <a:p>
            <a:pPr marL="268288" indent="-268288" algn="l">
              <a:buFont typeface="Wingdings" panose="05000000000000000000" pitchFamily="2" charset="2"/>
              <a:buChar char="ü"/>
            </a:pPr>
            <a:r>
              <a:rPr lang="es-EC" sz="7200" b="1" dirty="0" smtClean="0">
                <a:solidFill>
                  <a:schemeClr val="tx1"/>
                </a:solidFill>
              </a:rPr>
              <a:t>Profesor Universitario</a:t>
            </a:r>
          </a:p>
          <a:p>
            <a:pPr marL="268288" indent="-268288" algn="l">
              <a:buFont typeface="Wingdings" panose="05000000000000000000" pitchFamily="2" charset="2"/>
              <a:buChar char="ü"/>
            </a:pPr>
            <a:r>
              <a:rPr lang="es-EC" sz="7200" b="1" dirty="0" smtClean="0">
                <a:solidFill>
                  <a:schemeClr val="tx1"/>
                </a:solidFill>
              </a:rPr>
              <a:t>Directivo </a:t>
            </a:r>
            <a:r>
              <a:rPr lang="es-EC" sz="7200" b="1" dirty="0" smtClean="0">
                <a:solidFill>
                  <a:schemeClr val="tx1"/>
                </a:solidFill>
              </a:rPr>
              <a:t>de </a:t>
            </a:r>
            <a:r>
              <a:rPr lang="es-EC" sz="7200" b="1" dirty="0">
                <a:solidFill>
                  <a:schemeClr val="tx1"/>
                </a:solidFill>
              </a:rPr>
              <a:t>l</a:t>
            </a:r>
            <a:r>
              <a:rPr lang="es-EC" sz="7200" b="1" dirty="0" smtClean="0">
                <a:solidFill>
                  <a:schemeClr val="tx1"/>
                </a:solidFill>
              </a:rPr>
              <a:t>a Red Iberoamericana de</a:t>
            </a:r>
          </a:p>
          <a:p>
            <a:pPr algn="l"/>
            <a:r>
              <a:rPr lang="es-EC" sz="7200" b="1" dirty="0" smtClean="0">
                <a:solidFill>
                  <a:schemeClr val="tx1"/>
                </a:solidFill>
              </a:rPr>
              <a:t>    Asociaciones De Adultos Mayores</a:t>
            </a:r>
          </a:p>
          <a:p>
            <a:endParaRPr lang="es-EC" sz="7200" b="1" dirty="0">
              <a:solidFill>
                <a:schemeClr val="tx1"/>
              </a:solidFill>
            </a:endParaRPr>
          </a:p>
        </p:txBody>
      </p:sp>
      <p:pic>
        <p:nvPicPr>
          <p:cNvPr id="1026" name="Picture 2" descr="http://elpueblo.com.co/wp-content/uploads/2012/05/abuelos-tarjetizad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0478" y="2891890"/>
            <a:ext cx="44577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85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26"/>
                                        </p:tgtEl>
                                        <p:attrNameLst>
                                          <p:attrName>style.visibility</p:attrName>
                                        </p:attrNameLst>
                                      </p:cBhvr>
                                      <p:to>
                                        <p:strVal val="visible"/>
                                      </p:to>
                                    </p:set>
                                    <p:animEffect transition="in" filter="fade">
                                      <p:cBhvr>
                                        <p:cTn id="49" dur="1000"/>
                                        <p:tgtEl>
                                          <p:spTgt spid="1026"/>
                                        </p:tgtEl>
                                      </p:cBhvr>
                                    </p:animEffect>
                                    <p:anim calcmode="lin" valueType="num">
                                      <p:cBhvr>
                                        <p:cTn id="50" dur="1000" fill="hold"/>
                                        <p:tgtEl>
                                          <p:spTgt spid="1026"/>
                                        </p:tgtEl>
                                        <p:attrNameLst>
                                          <p:attrName>ppt_x</p:attrName>
                                        </p:attrNameLst>
                                      </p:cBhvr>
                                      <p:tavLst>
                                        <p:tav tm="0">
                                          <p:val>
                                            <p:strVal val="#ppt_x"/>
                                          </p:val>
                                        </p:tav>
                                        <p:tav tm="100000">
                                          <p:val>
                                            <p:strVal val="#ppt_x"/>
                                          </p:val>
                                        </p:tav>
                                      </p:tavLst>
                                    </p:anim>
                                    <p:anim calcmode="lin" valueType="num">
                                      <p:cBhvr>
                                        <p:cTn id="5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2180" y="829331"/>
            <a:ext cx="9031444" cy="2303833"/>
          </a:xfrm>
        </p:spPr>
        <p:txBody>
          <a:bodyPr>
            <a:normAutofit fontScale="92500" lnSpcReduction="20000"/>
          </a:bodyPr>
          <a:lstStyle/>
          <a:p>
            <a:pPr marL="0" indent="0" algn="just">
              <a:buNone/>
            </a:pPr>
            <a:r>
              <a:rPr lang="es-EC" sz="2200" b="1" dirty="0" smtClean="0"/>
              <a:t>La vida es bella, por lo tanto no merece desperdiciarla con desanimo, seamos optimistas y vivamos el instante, porque el pasado es un recuerdo y el futuro una posibilidad.</a:t>
            </a:r>
          </a:p>
          <a:p>
            <a:pPr marL="0" indent="0" algn="just">
              <a:buNone/>
            </a:pPr>
            <a:endParaRPr lang="es-EC" sz="2200" b="1" dirty="0" smtClean="0"/>
          </a:p>
          <a:p>
            <a:pPr marL="0" indent="0" algn="just">
              <a:buNone/>
            </a:pPr>
            <a:r>
              <a:rPr lang="es-EC" sz="2200" b="1" dirty="0" smtClean="0"/>
              <a:t>Arriba el animo y siempre sonrientes, porque el siglo XXI es el siglo del adulto mayor. </a:t>
            </a:r>
          </a:p>
          <a:p>
            <a:pPr marL="0" indent="0" algn="r">
              <a:buNone/>
            </a:pPr>
            <a:r>
              <a:rPr lang="es-EC" dirty="0" smtClean="0"/>
              <a:t>S. Ch. Q</a:t>
            </a:r>
            <a:endParaRPr lang="es-EC" dirty="0"/>
          </a:p>
        </p:txBody>
      </p:sp>
      <p:pic>
        <p:nvPicPr>
          <p:cNvPr id="1026" name="Picture 2" descr="http://noticiasyactualidadme.files.wordpress.com/2013/04/terceraed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6612" y="3366089"/>
            <a:ext cx="3959411" cy="3064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18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1000"/>
                                        <p:tgtEl>
                                          <p:spTgt spid="1026"/>
                                        </p:tgtEl>
                                      </p:cBhvr>
                                    </p:animEffect>
                                    <p:anim calcmode="lin" valueType="num">
                                      <p:cBhvr>
                                        <p:cTn id="29" dur="1000" fill="hold"/>
                                        <p:tgtEl>
                                          <p:spTgt spid="1026"/>
                                        </p:tgtEl>
                                        <p:attrNameLst>
                                          <p:attrName>ppt_x</p:attrName>
                                        </p:attrNameLst>
                                      </p:cBhvr>
                                      <p:tavLst>
                                        <p:tav tm="0">
                                          <p:val>
                                            <p:strVal val="#ppt_x"/>
                                          </p:val>
                                        </p:tav>
                                        <p:tav tm="100000">
                                          <p:val>
                                            <p:strVal val="#ppt_x"/>
                                          </p:val>
                                        </p:tav>
                                      </p:tavLst>
                                    </p:anim>
                                    <p:anim calcmode="lin" valueType="num">
                                      <p:cBhvr>
                                        <p:cTn id="30"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5252" y="2586317"/>
            <a:ext cx="8596668" cy="1320800"/>
          </a:xfrm>
        </p:spPr>
        <p:txBody>
          <a:bodyPr>
            <a:noAutofit/>
          </a:bodyPr>
          <a:lstStyle/>
          <a:p>
            <a:pPr algn="ctr"/>
            <a:r>
              <a:rPr lang="es-EC" sz="10000" b="1" i="1" dirty="0" smtClean="0">
                <a:solidFill>
                  <a:srgbClr val="0070C0"/>
                </a:solidFill>
              </a:rPr>
              <a:t>GRACIAS</a:t>
            </a:r>
            <a:endParaRPr lang="es-EC" sz="10000" b="1" i="1" dirty="0">
              <a:solidFill>
                <a:srgbClr val="0070C0"/>
              </a:solidFill>
            </a:endParaRPr>
          </a:p>
        </p:txBody>
      </p:sp>
    </p:spTree>
    <p:extLst>
      <p:ext uri="{BB962C8B-B14F-4D97-AF65-F5344CB8AC3E}">
        <p14:creationId xmlns:p14="http://schemas.microsoft.com/office/powerpoint/2010/main" val="93451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003" y="408566"/>
            <a:ext cx="8165028" cy="6005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1358153" y="1210235"/>
            <a:ext cx="7180729" cy="3105017"/>
          </a:xfrm>
        </p:spPr>
        <p:txBody>
          <a:bodyPr>
            <a:noAutofit/>
          </a:bodyPr>
          <a:lstStyle/>
          <a:p>
            <a:pPr marL="0" indent="0">
              <a:buNone/>
            </a:pPr>
            <a:r>
              <a:rPr lang="es-ES" sz="4000" b="1" dirty="0">
                <a:solidFill>
                  <a:srgbClr val="FFFF00"/>
                </a:solidFill>
                <a:latin typeface="Adobe Caslon Pro Bold" pitchFamily="18" charset="0"/>
              </a:rPr>
              <a:t>MOTIVACIÓN</a:t>
            </a:r>
            <a:r>
              <a:rPr lang="es-ES" sz="4000" dirty="0">
                <a:solidFill>
                  <a:srgbClr val="FFFF00"/>
                </a:solidFill>
                <a:latin typeface="Adobe Caslon Pro Bold" pitchFamily="18" charset="0"/>
              </a:rPr>
              <a:t>…</a:t>
            </a:r>
          </a:p>
          <a:p>
            <a:pPr marL="0" indent="0" algn="r">
              <a:buNone/>
            </a:pPr>
            <a:endParaRPr lang="es-ES" sz="4000" dirty="0">
              <a:solidFill>
                <a:srgbClr val="FFFF00"/>
              </a:solidFill>
              <a:latin typeface="Adobe Caslon Pro Bold" pitchFamily="18" charset="0"/>
            </a:endParaRPr>
          </a:p>
          <a:p>
            <a:pPr marL="0" indent="0" algn="r">
              <a:buNone/>
            </a:pPr>
            <a:endParaRPr lang="es-ES" sz="4000" dirty="0">
              <a:solidFill>
                <a:srgbClr val="FFFF00"/>
              </a:solidFill>
              <a:latin typeface="Adobe Caslon Pro Bold" pitchFamily="18" charset="0"/>
            </a:endParaRPr>
          </a:p>
          <a:p>
            <a:pPr marL="0" indent="0" algn="r">
              <a:buNone/>
            </a:pPr>
            <a:r>
              <a:rPr lang="es-ES" sz="4000" dirty="0" smtClean="0">
                <a:solidFill>
                  <a:srgbClr val="FFFF00"/>
                </a:solidFill>
                <a:latin typeface="Adobe Caslon Pro Bold" pitchFamily="18" charset="0"/>
              </a:rPr>
              <a:t>…</a:t>
            </a:r>
            <a:r>
              <a:rPr lang="es-ES" sz="4000" dirty="0">
                <a:solidFill>
                  <a:srgbClr val="FFFF00"/>
                </a:solidFill>
                <a:latin typeface="Adobe Caslon Pro Bold" pitchFamily="18" charset="0"/>
              </a:rPr>
              <a:t>no es la fuerza </a:t>
            </a:r>
          </a:p>
          <a:p>
            <a:pPr marL="0" indent="0" algn="r">
              <a:buNone/>
            </a:pPr>
            <a:r>
              <a:rPr lang="es-ES" sz="4000" dirty="0">
                <a:solidFill>
                  <a:srgbClr val="FFFF00"/>
                </a:solidFill>
                <a:latin typeface="Adobe Caslon Pro Bold" pitchFamily="18" charset="0"/>
              </a:rPr>
              <a:t>lo que nos mueve, </a:t>
            </a:r>
          </a:p>
          <a:p>
            <a:pPr marL="0" indent="0" algn="r">
              <a:buNone/>
            </a:pPr>
            <a:r>
              <a:rPr lang="es-ES" sz="4000" dirty="0">
                <a:solidFill>
                  <a:srgbClr val="FFFF00"/>
                </a:solidFill>
                <a:latin typeface="Adobe Caslon Pro Bold" pitchFamily="18" charset="0"/>
              </a:rPr>
              <a:t>sino el deseo.</a:t>
            </a:r>
            <a:endParaRPr lang="es-EC" sz="4000" dirty="0">
              <a:solidFill>
                <a:srgbClr val="FFFF00"/>
              </a:solidFill>
              <a:latin typeface="Adobe Caslon Pro Bold" pitchFamily="18" charset="0"/>
            </a:endParaRPr>
          </a:p>
          <a:p>
            <a:endParaRPr lang="es-EC" sz="4000" dirty="0">
              <a:solidFill>
                <a:srgbClr val="FFFF00"/>
              </a:solidFill>
              <a:latin typeface="Adobe Caslon Pro Bold" pitchFamily="18" charset="0"/>
            </a:endParaRPr>
          </a:p>
        </p:txBody>
      </p:sp>
    </p:spTree>
    <p:extLst>
      <p:ext uri="{BB962C8B-B14F-4D97-AF65-F5344CB8AC3E}">
        <p14:creationId xmlns:p14="http://schemas.microsoft.com/office/powerpoint/2010/main" val="2557600915"/>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73759" y="418336"/>
            <a:ext cx="3571900" cy="1143000"/>
          </a:xfrm>
        </p:spPr>
        <p:txBody>
          <a:bodyPr/>
          <a:lstStyle/>
          <a:p>
            <a:r>
              <a:rPr lang="es-ES" dirty="0" smtClean="0">
                <a:solidFill>
                  <a:srgbClr val="0070C0"/>
                </a:solidFill>
              </a:rPr>
              <a:t>“motivación”</a:t>
            </a:r>
            <a:endParaRPr lang="es-EC" dirty="0">
              <a:solidFill>
                <a:srgbClr val="0070C0"/>
              </a:solidFill>
            </a:endParaRPr>
          </a:p>
        </p:txBody>
      </p:sp>
      <p:sp>
        <p:nvSpPr>
          <p:cNvPr id="3" name="2 Marcador de contenido"/>
          <p:cNvSpPr>
            <a:spLocks noGrp="1"/>
          </p:cNvSpPr>
          <p:nvPr>
            <p:ph idx="1"/>
          </p:nvPr>
        </p:nvSpPr>
        <p:spPr>
          <a:xfrm>
            <a:off x="381000" y="1829106"/>
            <a:ext cx="8801072" cy="1643074"/>
          </a:xfrm>
        </p:spPr>
        <p:txBody>
          <a:bodyPr>
            <a:normAutofit/>
          </a:bodyPr>
          <a:lstStyle/>
          <a:p>
            <a:pPr algn="just">
              <a:buNone/>
            </a:pPr>
            <a:r>
              <a:rPr lang="es-ES" sz="2200" dirty="0"/>
              <a:t>	Del latín, </a:t>
            </a:r>
            <a:r>
              <a:rPr lang="es-ES" sz="2200" i="1" dirty="0">
                <a:solidFill>
                  <a:srgbClr val="C00000"/>
                </a:solidFill>
              </a:rPr>
              <a:t>“</a:t>
            </a:r>
            <a:r>
              <a:rPr lang="es-ES" sz="2200" i="1" dirty="0" err="1">
                <a:solidFill>
                  <a:srgbClr val="C00000"/>
                </a:solidFill>
              </a:rPr>
              <a:t>motivus</a:t>
            </a:r>
            <a:r>
              <a:rPr lang="es-ES" sz="2200" i="1" dirty="0">
                <a:solidFill>
                  <a:srgbClr val="C00000"/>
                </a:solidFill>
              </a:rPr>
              <a:t>” = “causa del movimiento”, </a:t>
            </a:r>
            <a:r>
              <a:rPr lang="es-ES" sz="2200" dirty="0"/>
              <a:t>así su relación es directamente proporcional a la “acción o actividad”, </a:t>
            </a:r>
            <a:endParaRPr lang="es-EC" sz="22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3235" y="2951627"/>
            <a:ext cx="3588837" cy="3171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2 Marcador de contenido"/>
          <p:cNvSpPr txBox="1">
            <a:spLocks/>
          </p:cNvSpPr>
          <p:nvPr/>
        </p:nvSpPr>
        <p:spPr>
          <a:xfrm>
            <a:off x="381000" y="2944905"/>
            <a:ext cx="4128247" cy="3133165"/>
          </a:xfrm>
          <a:prstGeom prst="rect">
            <a:avLst/>
          </a:prstGeom>
        </p:spPr>
        <p:txBody>
          <a:bodyPr vert="horz">
            <a:noAutofit/>
          </a:bodyPr>
          <a:lstStyle/>
          <a:p>
            <a:pPr marL="342900" indent="-342900" algn="just">
              <a:spcBef>
                <a:spcPct val="20000"/>
              </a:spcBef>
              <a:buClr>
                <a:schemeClr val="accent1"/>
              </a:buClr>
              <a:buSzPct val="70000"/>
              <a:defRPr/>
            </a:pPr>
            <a:r>
              <a:rPr lang="es-ES_tradnl" sz="2900" dirty="0">
                <a:solidFill>
                  <a:schemeClr val="tx2"/>
                </a:solidFill>
              </a:rPr>
              <a:t>	</a:t>
            </a:r>
            <a:r>
              <a:rPr lang="es-ES_tradnl" sz="2200" dirty="0">
                <a:solidFill>
                  <a:schemeClr val="tx2"/>
                </a:solidFill>
              </a:rPr>
              <a:t>Estímulos </a:t>
            </a:r>
            <a:r>
              <a:rPr lang="es-ES" sz="2200" dirty="0">
                <a:solidFill>
                  <a:schemeClr val="tx2"/>
                </a:solidFill>
              </a:rPr>
              <a:t>tales como; deseos, necesidades, anhelos, voluntad, impulso, hacen que las personas se sientan inducidas a hacer o dejar de hacer algo, en función de satisfacer una necesidad.</a:t>
            </a:r>
            <a:endParaRPr lang="es-EC" sz="2200" dirty="0">
              <a:solidFill>
                <a:schemeClr val="tx2"/>
              </a:solidFill>
            </a:endParaRPr>
          </a:p>
        </p:txBody>
      </p:sp>
    </p:spTree>
    <p:extLst>
      <p:ext uri="{BB962C8B-B14F-4D97-AF65-F5344CB8AC3E}">
        <p14:creationId xmlns:p14="http://schemas.microsoft.com/office/powerpoint/2010/main" val="2561949021"/>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ppt_x</p:attrName>
                                        </p:attrNameLst>
                                      </p:cBhvr>
                                      <p:tavLst>
                                        <p:tav tm="0">
                                          <p:val>
                                            <p:strVal val="#ppt_x-.2"/>
                                          </p:val>
                                        </p:tav>
                                        <p:tav tm="100000">
                                          <p:val>
                                            <p:strVal val="#ppt_x"/>
                                          </p:val>
                                        </p:tav>
                                      </p:tavLst>
                                    </p:anim>
                                    <p:anim calcmode="lin" valueType="num">
                                      <p:cBhvr>
                                        <p:cTn id="2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34787" y="1834668"/>
            <a:ext cx="6357950" cy="4539237"/>
          </a:xfrm>
        </p:spPr>
        <p:txBody>
          <a:bodyPr>
            <a:noAutofit/>
          </a:bodyPr>
          <a:lstStyle/>
          <a:p>
            <a:pPr algn="just">
              <a:buNone/>
            </a:pPr>
            <a:r>
              <a:rPr lang="es-ES" sz="2200" b="1" dirty="0"/>
              <a:t>	INTRINSECA: </a:t>
            </a:r>
            <a:r>
              <a:rPr lang="es-ES" sz="2200" dirty="0"/>
              <a:t>La motivación intrínseca es el deseo generalizado de invertir esfuerzos en </a:t>
            </a:r>
            <a:r>
              <a:rPr lang="es-ES" sz="2200" dirty="0">
                <a:solidFill>
                  <a:srgbClr val="4E5B6F"/>
                </a:solidFill>
              </a:rPr>
              <a:t>el aprendizaje </a:t>
            </a:r>
            <a:r>
              <a:rPr lang="es-ES" sz="2200" dirty="0"/>
              <a:t>por</a:t>
            </a:r>
            <a:r>
              <a:rPr lang="es-ES" sz="2200" dirty="0">
                <a:solidFill>
                  <a:srgbClr val="0070C0"/>
                </a:solidFill>
              </a:rPr>
              <a:t> </a:t>
            </a:r>
            <a:r>
              <a:rPr lang="es-ES" sz="2200" b="1" dirty="0">
                <a:solidFill>
                  <a:srgbClr val="0070C0"/>
                </a:solidFill>
              </a:rPr>
              <a:t>incentivos propios</a:t>
            </a:r>
            <a:r>
              <a:rPr lang="es-ES" sz="2200" b="1" dirty="0" smtClean="0">
                <a:solidFill>
                  <a:srgbClr val="0070C0"/>
                </a:solidFill>
              </a:rPr>
              <a:t>.</a:t>
            </a:r>
          </a:p>
          <a:p>
            <a:pPr algn="just">
              <a:buNone/>
            </a:pPr>
            <a:endParaRPr lang="es-ES" sz="2200" b="1" dirty="0">
              <a:solidFill>
                <a:srgbClr val="0070C0"/>
              </a:solidFill>
            </a:endParaRPr>
          </a:p>
          <a:p>
            <a:pPr algn="just">
              <a:buNone/>
            </a:pPr>
            <a:endParaRPr lang="es-ES" sz="2200" dirty="0" smtClean="0"/>
          </a:p>
          <a:p>
            <a:pPr algn="just">
              <a:buNone/>
            </a:pPr>
            <a:endParaRPr lang="es-ES" sz="2200" dirty="0"/>
          </a:p>
          <a:p>
            <a:pPr algn="just">
              <a:buNone/>
            </a:pPr>
            <a:r>
              <a:rPr lang="es-ES" sz="2200" b="1" dirty="0"/>
              <a:t>	EXTRINSECA: </a:t>
            </a:r>
            <a:r>
              <a:rPr lang="es-ES" sz="2200" dirty="0"/>
              <a:t>La extrínseca es aquella que se deriva de la influencia de algún </a:t>
            </a:r>
            <a:r>
              <a:rPr lang="es-ES" sz="2200" b="1" dirty="0">
                <a:solidFill>
                  <a:srgbClr val="0070C0"/>
                </a:solidFill>
              </a:rPr>
              <a:t>incentivo externo  </a:t>
            </a:r>
            <a:r>
              <a:rPr lang="es-ES" sz="2200" dirty="0"/>
              <a:t>como  recompensas y castigos, siendo así muestra el  sujeto de aprender por incentivos propios o interesarse por sus tareas.</a:t>
            </a:r>
          </a:p>
          <a:p>
            <a:pPr algn="just"/>
            <a:endParaRPr lang="es-EC" sz="2800" dirty="0"/>
          </a:p>
        </p:txBody>
      </p:sp>
      <p:pic>
        <p:nvPicPr>
          <p:cNvPr id="4098" name="Picture 2"/>
          <p:cNvPicPr>
            <a:picLocks noChangeAspect="1" noChangeArrowheads="1"/>
          </p:cNvPicPr>
          <p:nvPr/>
        </p:nvPicPr>
        <p:blipFill>
          <a:blip r:embed="rId2"/>
          <a:srcRect r="7030"/>
          <a:stretch>
            <a:fillRect/>
          </a:stretch>
        </p:blipFill>
        <p:spPr bwMode="auto">
          <a:xfrm>
            <a:off x="6895274" y="4373655"/>
            <a:ext cx="2547966" cy="2000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9" name="Picture 3"/>
          <p:cNvPicPr>
            <a:picLocks noChangeAspect="1" noChangeArrowheads="1"/>
          </p:cNvPicPr>
          <p:nvPr/>
        </p:nvPicPr>
        <p:blipFill>
          <a:blip r:embed="rId3"/>
          <a:srcRect/>
          <a:stretch>
            <a:fillRect/>
          </a:stretch>
        </p:blipFill>
        <p:spPr bwMode="auto">
          <a:xfrm>
            <a:off x="7421123" y="1617422"/>
            <a:ext cx="1738314" cy="20859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1 Título"/>
          <p:cNvSpPr>
            <a:spLocks noGrp="1"/>
          </p:cNvSpPr>
          <p:nvPr>
            <p:ph type="title"/>
          </p:nvPr>
        </p:nvSpPr>
        <p:spPr>
          <a:xfrm>
            <a:off x="1881158" y="477332"/>
            <a:ext cx="6143668" cy="857272"/>
          </a:xfrm>
        </p:spPr>
        <p:txBody>
          <a:bodyPr>
            <a:normAutofit/>
          </a:bodyPr>
          <a:lstStyle/>
          <a:p>
            <a:pPr algn="ctr"/>
            <a:r>
              <a:rPr lang="es-ES" b="1" dirty="0" smtClean="0">
                <a:solidFill>
                  <a:srgbClr val="0070C0"/>
                </a:solidFill>
              </a:rPr>
              <a:t>Tipos de Motivación</a:t>
            </a:r>
            <a:endParaRPr lang="es-EC" dirty="0">
              <a:solidFill>
                <a:srgbClr val="0070C0"/>
              </a:solidFill>
            </a:endParaRPr>
          </a:p>
        </p:txBody>
      </p:sp>
    </p:spTree>
    <p:extLst>
      <p:ext uri="{BB962C8B-B14F-4D97-AF65-F5344CB8AC3E}">
        <p14:creationId xmlns:p14="http://schemas.microsoft.com/office/powerpoint/2010/main" val="70809556"/>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4099"/>
                                        </p:tgtEl>
                                        <p:attrNameLst>
                                          <p:attrName>style.visibility</p:attrName>
                                        </p:attrNameLst>
                                      </p:cBhvr>
                                      <p:to>
                                        <p:strVal val="visible"/>
                                      </p:to>
                                    </p:set>
                                    <p:anim calcmode="lin" valueType="num">
                                      <p:cBhvr>
                                        <p:cTn id="20" dur="500" fill="hold"/>
                                        <p:tgtEl>
                                          <p:spTgt spid="4099"/>
                                        </p:tgtEl>
                                        <p:attrNameLst>
                                          <p:attrName>ppt_w</p:attrName>
                                        </p:attrNameLst>
                                      </p:cBhvr>
                                      <p:tavLst>
                                        <p:tav tm="0">
                                          <p:val>
                                            <p:fltVal val="0"/>
                                          </p:val>
                                        </p:tav>
                                        <p:tav tm="100000">
                                          <p:val>
                                            <p:strVal val="#ppt_w"/>
                                          </p:val>
                                        </p:tav>
                                      </p:tavLst>
                                    </p:anim>
                                    <p:anim calcmode="lin" valueType="num">
                                      <p:cBhvr>
                                        <p:cTn id="21" dur="500" fill="hold"/>
                                        <p:tgtEl>
                                          <p:spTgt spid="4099"/>
                                        </p:tgtEl>
                                        <p:attrNameLst>
                                          <p:attrName>ppt_h</p:attrName>
                                        </p:attrNameLst>
                                      </p:cBhvr>
                                      <p:tavLst>
                                        <p:tav tm="0">
                                          <p:val>
                                            <p:fltVal val="0"/>
                                          </p:val>
                                        </p:tav>
                                        <p:tav tm="100000">
                                          <p:val>
                                            <p:strVal val="#ppt_h"/>
                                          </p:val>
                                        </p:tav>
                                      </p:tavLst>
                                    </p:anim>
                                    <p:animEffect transition="in" filter="fade">
                                      <p:cBhvr>
                                        <p:cTn id="22" dur="500"/>
                                        <p:tgtEl>
                                          <p:spTgt spid="4099"/>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4098"/>
                                        </p:tgtEl>
                                        <p:attrNameLst>
                                          <p:attrName>style.visibility</p:attrName>
                                        </p:attrNameLst>
                                      </p:cBhvr>
                                      <p:to>
                                        <p:strVal val="visible"/>
                                      </p:to>
                                    </p:set>
                                    <p:anim calcmode="lin" valueType="num">
                                      <p:cBhvr>
                                        <p:cTn id="34" dur="500" fill="hold"/>
                                        <p:tgtEl>
                                          <p:spTgt spid="4098"/>
                                        </p:tgtEl>
                                        <p:attrNameLst>
                                          <p:attrName>ppt_w</p:attrName>
                                        </p:attrNameLst>
                                      </p:cBhvr>
                                      <p:tavLst>
                                        <p:tav tm="0">
                                          <p:val>
                                            <p:fltVal val="0"/>
                                          </p:val>
                                        </p:tav>
                                        <p:tav tm="100000">
                                          <p:val>
                                            <p:strVal val="#ppt_w"/>
                                          </p:val>
                                        </p:tav>
                                      </p:tavLst>
                                    </p:anim>
                                    <p:anim calcmode="lin" valueType="num">
                                      <p:cBhvr>
                                        <p:cTn id="35" dur="500" fill="hold"/>
                                        <p:tgtEl>
                                          <p:spTgt spid="4098"/>
                                        </p:tgtEl>
                                        <p:attrNameLst>
                                          <p:attrName>ppt_h</p:attrName>
                                        </p:attrNameLst>
                                      </p:cBhvr>
                                      <p:tavLst>
                                        <p:tav tm="0">
                                          <p:val>
                                            <p:fltVal val="0"/>
                                          </p:val>
                                        </p:tav>
                                        <p:tav tm="100000">
                                          <p:val>
                                            <p:strVal val="#ppt_h"/>
                                          </p:val>
                                        </p:tav>
                                      </p:tavLst>
                                    </p:anim>
                                    <p:animEffect transition="in" filter="fade">
                                      <p:cBhvr>
                                        <p:cTn id="36"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1000" y="825297"/>
            <a:ext cx="9144000" cy="1071570"/>
          </a:xfrm>
        </p:spPr>
        <p:txBody>
          <a:bodyPr>
            <a:noAutofit/>
          </a:bodyPr>
          <a:lstStyle/>
          <a:p>
            <a:pPr algn="just">
              <a:buNone/>
            </a:pPr>
            <a:r>
              <a:rPr lang="es-ES_tradnl" sz="3000" dirty="0"/>
              <a:t>	</a:t>
            </a:r>
            <a:r>
              <a:rPr lang="es-ES_tradnl" sz="2800" dirty="0"/>
              <a:t>Durante toda la vida el ser humano busca la motivación personal y autorrealización en muchos ámbitos:</a:t>
            </a:r>
          </a:p>
        </p:txBody>
      </p:sp>
      <p:pic>
        <p:nvPicPr>
          <p:cNvPr id="5124" name="Picture 4"/>
          <p:cNvPicPr>
            <a:picLocks noChangeAspect="1" noChangeArrowheads="1"/>
          </p:cNvPicPr>
          <p:nvPr/>
        </p:nvPicPr>
        <p:blipFill>
          <a:blip r:embed="rId2"/>
          <a:srcRect t="6601"/>
          <a:stretch>
            <a:fillRect/>
          </a:stretch>
        </p:blipFill>
        <p:spPr bwMode="auto">
          <a:xfrm>
            <a:off x="3681402" y="2951968"/>
            <a:ext cx="3142954" cy="2928958"/>
          </a:xfrm>
          <a:prstGeom prst="rect">
            <a:avLst/>
          </a:prstGeom>
          <a:ln>
            <a:noFill/>
          </a:ln>
          <a:effectLst>
            <a:softEdge rad="112500"/>
          </a:effectLst>
        </p:spPr>
      </p:pic>
      <p:sp>
        <p:nvSpPr>
          <p:cNvPr id="8" name="2 Marcador de contenido"/>
          <p:cNvSpPr txBox="1">
            <a:spLocks/>
          </p:cNvSpPr>
          <p:nvPr/>
        </p:nvSpPr>
        <p:spPr>
          <a:xfrm>
            <a:off x="381000" y="2951968"/>
            <a:ext cx="3143272" cy="3311517"/>
          </a:xfrm>
          <a:prstGeom prst="rect">
            <a:avLst/>
          </a:prstGeom>
        </p:spPr>
        <p:txBody>
          <a:bodyPr vert="horz">
            <a:noAutofit/>
          </a:bodyPr>
          <a:lstStyle/>
          <a:p>
            <a:pPr marL="342900" indent="-342900">
              <a:spcBef>
                <a:spcPct val="20000"/>
              </a:spcBef>
              <a:buClr>
                <a:schemeClr val="accent1"/>
              </a:buClr>
              <a:buSzPct val="70000"/>
              <a:defRPr/>
            </a:pPr>
            <a:r>
              <a:rPr lang="es-ES_tradnl" sz="3000" dirty="0">
                <a:solidFill>
                  <a:schemeClr val="tx2"/>
                </a:solidFill>
              </a:rPr>
              <a:t>	</a:t>
            </a:r>
            <a:r>
              <a:rPr lang="es-ES_tradnl" sz="2800" dirty="0">
                <a:solidFill>
                  <a:schemeClr val="tx2"/>
                </a:solidFill>
              </a:rPr>
              <a:t> </a:t>
            </a:r>
            <a:r>
              <a:rPr lang="es-ES_tradnl" sz="3000" dirty="0">
                <a:solidFill>
                  <a:schemeClr val="tx2"/>
                </a:solidFill>
              </a:rPr>
              <a:t>Profesional	</a:t>
            </a:r>
          </a:p>
          <a:p>
            <a:pPr marL="742950" lvl="1" indent="-285750">
              <a:spcBef>
                <a:spcPct val="20000"/>
              </a:spcBef>
              <a:buClr>
                <a:schemeClr val="accent1"/>
              </a:buClr>
              <a:buSzPct val="70000"/>
              <a:defRPr/>
            </a:pPr>
            <a:r>
              <a:rPr lang="es-ES_tradnl" sz="3000" dirty="0">
                <a:solidFill>
                  <a:schemeClr val="tx2"/>
                </a:solidFill>
              </a:rPr>
              <a:t>Económico	</a:t>
            </a:r>
          </a:p>
          <a:p>
            <a:pPr marL="742950" lvl="1" indent="-285750">
              <a:spcBef>
                <a:spcPct val="20000"/>
              </a:spcBef>
              <a:buClr>
                <a:schemeClr val="accent1"/>
              </a:buClr>
              <a:buSzPct val="70000"/>
              <a:defRPr/>
            </a:pPr>
            <a:r>
              <a:rPr lang="es-ES_tradnl" sz="3000" dirty="0">
                <a:solidFill>
                  <a:schemeClr val="tx2"/>
                </a:solidFill>
              </a:rPr>
              <a:t>Amor		</a:t>
            </a:r>
          </a:p>
          <a:p>
            <a:pPr marL="742950" lvl="1" indent="-285750">
              <a:spcBef>
                <a:spcPct val="20000"/>
              </a:spcBef>
              <a:buClr>
                <a:schemeClr val="accent1"/>
              </a:buClr>
              <a:buSzPct val="70000"/>
              <a:defRPr/>
            </a:pPr>
            <a:r>
              <a:rPr lang="es-ES_tradnl" sz="3000" dirty="0">
                <a:solidFill>
                  <a:schemeClr val="tx2"/>
                </a:solidFill>
              </a:rPr>
              <a:t>Mental	</a:t>
            </a:r>
          </a:p>
          <a:p>
            <a:pPr marL="742950" lvl="1" indent="-285750">
              <a:spcBef>
                <a:spcPct val="20000"/>
              </a:spcBef>
              <a:buClr>
                <a:schemeClr val="accent1"/>
              </a:buClr>
              <a:buSzPct val="70000"/>
              <a:defRPr/>
            </a:pPr>
            <a:r>
              <a:rPr lang="es-ES_tradnl" sz="3000" dirty="0">
                <a:solidFill>
                  <a:schemeClr val="tx2"/>
                </a:solidFill>
              </a:rPr>
              <a:t>Religioso				</a:t>
            </a:r>
          </a:p>
          <a:p>
            <a:pPr marL="342900" indent="-342900">
              <a:spcBef>
                <a:spcPct val="20000"/>
              </a:spcBef>
              <a:buClr>
                <a:schemeClr val="accent1"/>
              </a:buClr>
              <a:buSzPct val="70000"/>
              <a:defRPr/>
            </a:pPr>
            <a:endParaRPr lang="es-ES_tradnl" sz="3000" dirty="0">
              <a:solidFill>
                <a:schemeClr val="tx2"/>
              </a:solidFill>
            </a:endParaRPr>
          </a:p>
        </p:txBody>
      </p:sp>
      <p:sp>
        <p:nvSpPr>
          <p:cNvPr id="9" name="2 Marcador de contenido"/>
          <p:cNvSpPr txBox="1">
            <a:spLocks/>
          </p:cNvSpPr>
          <p:nvPr/>
        </p:nvSpPr>
        <p:spPr>
          <a:xfrm>
            <a:off x="7438197" y="2951968"/>
            <a:ext cx="2428892" cy="3311517"/>
          </a:xfrm>
          <a:prstGeom prst="rect">
            <a:avLst/>
          </a:prstGeom>
        </p:spPr>
        <p:txBody>
          <a:bodyPr vert="horz">
            <a:noAutofit/>
          </a:bodyPr>
          <a:lstStyle/>
          <a:p>
            <a:pPr marL="342900" indent="-342900" algn="r">
              <a:spcBef>
                <a:spcPct val="20000"/>
              </a:spcBef>
              <a:buClr>
                <a:schemeClr val="accent1"/>
              </a:buClr>
              <a:buSzPct val="70000"/>
              <a:defRPr/>
            </a:pPr>
            <a:r>
              <a:rPr lang="es-ES_tradnl" sz="3000" dirty="0">
                <a:solidFill>
                  <a:schemeClr val="tx2"/>
                </a:solidFill>
              </a:rPr>
              <a:t>	Intelectual</a:t>
            </a:r>
          </a:p>
          <a:p>
            <a:pPr marL="342900" indent="-342900" algn="r">
              <a:spcBef>
                <a:spcPct val="20000"/>
              </a:spcBef>
              <a:buClr>
                <a:schemeClr val="accent1"/>
              </a:buClr>
              <a:buSzPct val="70000"/>
              <a:defRPr/>
            </a:pPr>
            <a:r>
              <a:rPr lang="es-ES_tradnl" sz="3000" dirty="0">
                <a:solidFill>
                  <a:schemeClr val="tx2"/>
                </a:solidFill>
              </a:rPr>
              <a:t>Familiar</a:t>
            </a:r>
          </a:p>
          <a:p>
            <a:pPr marL="342900" indent="-342900" algn="r">
              <a:spcBef>
                <a:spcPct val="20000"/>
              </a:spcBef>
              <a:buClr>
                <a:schemeClr val="accent1"/>
              </a:buClr>
              <a:buSzPct val="70000"/>
              <a:defRPr/>
            </a:pPr>
            <a:r>
              <a:rPr lang="es-ES_tradnl" sz="3000" dirty="0">
                <a:solidFill>
                  <a:schemeClr val="tx2"/>
                </a:solidFill>
              </a:rPr>
              <a:t>Social</a:t>
            </a:r>
          </a:p>
          <a:p>
            <a:pPr marL="342900" indent="-342900" algn="r">
              <a:spcBef>
                <a:spcPct val="20000"/>
              </a:spcBef>
              <a:buClr>
                <a:schemeClr val="accent1"/>
              </a:buClr>
              <a:buSzPct val="70000"/>
              <a:defRPr/>
            </a:pPr>
            <a:r>
              <a:rPr lang="es-ES_tradnl" sz="3000" dirty="0">
                <a:solidFill>
                  <a:schemeClr val="tx2"/>
                </a:solidFill>
              </a:rPr>
              <a:t>Sexual</a:t>
            </a:r>
          </a:p>
          <a:p>
            <a:pPr marL="342900" indent="-342900" algn="r">
              <a:spcBef>
                <a:spcPct val="20000"/>
              </a:spcBef>
              <a:buClr>
                <a:schemeClr val="accent1"/>
              </a:buClr>
              <a:buSzPct val="70000"/>
              <a:defRPr/>
            </a:pPr>
            <a:r>
              <a:rPr lang="es-ES_tradnl" sz="3000" dirty="0">
                <a:solidFill>
                  <a:schemeClr val="tx2"/>
                </a:solidFill>
              </a:rPr>
              <a:t>Otros</a:t>
            </a:r>
          </a:p>
          <a:p>
            <a:pPr marL="342900" indent="-342900" algn="r">
              <a:spcBef>
                <a:spcPct val="20000"/>
              </a:spcBef>
              <a:buClr>
                <a:schemeClr val="accent1"/>
              </a:buClr>
              <a:buSzPct val="70000"/>
              <a:defRPr/>
            </a:pPr>
            <a:endParaRPr lang="es-ES_tradnl" sz="3000" dirty="0">
              <a:solidFill>
                <a:schemeClr val="tx2"/>
              </a:solidFill>
            </a:endParaRPr>
          </a:p>
        </p:txBody>
      </p:sp>
    </p:spTree>
    <p:extLst>
      <p:ext uri="{BB962C8B-B14F-4D97-AF65-F5344CB8AC3E}">
        <p14:creationId xmlns:p14="http://schemas.microsoft.com/office/powerpoint/2010/main" val="3614447266"/>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0"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animEffect transition="in" filter="wedge">
                                      <p:cBhvr>
                                        <p:cTn id="11" dur="2000"/>
                                        <p:tgtEl>
                                          <p:spTgt spid="512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90780" y="735201"/>
            <a:ext cx="8883525" cy="2317281"/>
          </a:xfrm>
        </p:spPr>
        <p:txBody>
          <a:bodyPr>
            <a:normAutofit/>
          </a:bodyPr>
          <a:lstStyle/>
          <a:p>
            <a:pPr marL="0" indent="0" algn="just">
              <a:buNone/>
            </a:pPr>
            <a:r>
              <a:rPr lang="es-EC" sz="2400" dirty="0"/>
              <a:t>La motivación es un tema de inmensa relevancia para lo concerniente a la temática del adulto mayor, específicamente en lo que se refiere al desarrollo de un envejecimiento activo, enfocado en el mantenimiento de una vida dinámica y saludable tanto en los ámbitos fisiológicos como en los </a:t>
            </a:r>
            <a:r>
              <a:rPr lang="es-EC" sz="2400" dirty="0" smtClean="0"/>
              <a:t>afectivos.</a:t>
            </a:r>
            <a:endParaRPr lang="es-EC" sz="2400" dirty="0"/>
          </a:p>
        </p:txBody>
      </p:sp>
      <p:pic>
        <p:nvPicPr>
          <p:cNvPr id="1026" name="Picture 2" descr="https://expertosenaccion.files.wordpress.com/2011/02/motivad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8926" y="3254188"/>
            <a:ext cx="3236003" cy="3120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62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4911" y="797859"/>
            <a:ext cx="8596668" cy="1320800"/>
          </a:xfrm>
        </p:spPr>
        <p:txBody>
          <a:bodyPr>
            <a:noAutofit/>
          </a:bodyPr>
          <a:lstStyle/>
          <a:p>
            <a:pPr algn="just"/>
            <a:r>
              <a:rPr lang="es-EC" sz="2400" dirty="0" smtClean="0">
                <a:solidFill>
                  <a:schemeClr val="tx1"/>
                </a:solidFill>
              </a:rPr>
              <a:t>El </a:t>
            </a:r>
            <a:r>
              <a:rPr lang="es-EC" sz="2400" dirty="0">
                <a:solidFill>
                  <a:schemeClr val="tx1"/>
                </a:solidFill>
              </a:rPr>
              <a:t>adulto mayor optará por una vida con hábitos más saludables y con mayor </a:t>
            </a:r>
            <a:r>
              <a:rPr lang="es-EC" sz="2400" dirty="0" smtClean="0">
                <a:solidFill>
                  <a:schemeClr val="tx1"/>
                </a:solidFill>
              </a:rPr>
              <a:t>pro actividad </a:t>
            </a:r>
            <a:r>
              <a:rPr lang="es-EC" sz="2400" dirty="0">
                <a:solidFill>
                  <a:schemeClr val="tx1"/>
                </a:solidFill>
              </a:rPr>
              <a:t>en la medida que se vea más incentivado para ello; esto es un tema que tanto a profesionales de la salud física y mental, como a los mismos adultos mayores, no se le puede perder de vista.</a:t>
            </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4332" y="3231964"/>
            <a:ext cx="4937825" cy="3105770"/>
          </a:xfrm>
        </p:spPr>
      </p:pic>
    </p:spTree>
    <p:extLst>
      <p:ext uri="{BB962C8B-B14F-4D97-AF65-F5344CB8AC3E}">
        <p14:creationId xmlns:p14="http://schemas.microsoft.com/office/powerpoint/2010/main" val="127125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5628" y="4486931"/>
            <a:ext cx="8870078" cy="2102128"/>
          </a:xfrm>
        </p:spPr>
        <p:txBody>
          <a:bodyPr>
            <a:normAutofit/>
          </a:bodyPr>
          <a:lstStyle/>
          <a:p>
            <a:pPr marL="0" indent="0" algn="just">
              <a:buNone/>
            </a:pPr>
            <a:r>
              <a:rPr lang="es-EC" sz="2000" dirty="0"/>
              <a:t>Según Palmero F. y García </a:t>
            </a:r>
            <a:r>
              <a:rPr lang="es-EC" sz="2000" dirty="0" err="1"/>
              <a:t>Meilán</a:t>
            </a:r>
            <a:r>
              <a:rPr lang="es-EC" sz="2000" dirty="0"/>
              <a:t> J.J. (2003), en su obra </a:t>
            </a:r>
            <a:r>
              <a:rPr lang="es-EC" sz="2000" i="1" dirty="0"/>
              <a:t>"La Motivación en Personas Mayores"</a:t>
            </a:r>
            <a:r>
              <a:rPr lang="es-EC" sz="2000" dirty="0"/>
              <a:t>, estos describen a la motivación como </a:t>
            </a:r>
            <a:r>
              <a:rPr lang="es-EC" sz="2000" b="1" i="1" dirty="0"/>
              <a:t>"un concepto que usamos cuando queremos describir las fuerzas que actúan sobre, o dentro de, un organismo, para iniciar y dirigir la conducta de éste"</a:t>
            </a:r>
            <a:endParaRPr lang="es-EC" sz="2000" dirty="0"/>
          </a:p>
        </p:txBody>
      </p:sp>
      <p:pic>
        <p:nvPicPr>
          <p:cNvPr id="2050" name="Picture 2" descr="http://2.bp.blogspot.com/-9NGY1wtnnPo/T-nwXraExHI/AAAAAAAAAJ0/H_9WtkX9Y-I/s1600/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6080" y="861638"/>
            <a:ext cx="4921420" cy="3347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23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524</TotalTime>
  <Words>673</Words>
  <Application>Microsoft Office PowerPoint</Application>
  <PresentationFormat>Panorámica</PresentationFormat>
  <Paragraphs>77</Paragraphs>
  <Slides>21</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21</vt:i4>
      </vt:variant>
    </vt:vector>
  </HeadingPairs>
  <TitlesOfParts>
    <vt:vector size="30" baseType="lpstr">
      <vt:lpstr>Adobe Caslon Pro Bold</vt:lpstr>
      <vt:lpstr>Arial</vt:lpstr>
      <vt:lpstr>Arial Black</vt:lpstr>
      <vt:lpstr>Baskerville Old Face</vt:lpstr>
      <vt:lpstr>Georgia</vt:lpstr>
      <vt:lpstr>Trebuchet MS</vt:lpstr>
      <vt:lpstr>Wingdings</vt:lpstr>
      <vt:lpstr>Wingdings 3</vt:lpstr>
      <vt:lpstr>Faceta</vt:lpstr>
      <vt:lpstr>I ENCUENTRO NACIONAL “Futuro del Envejecimiento” 16-17 de abril del 2015</vt:lpstr>
      <vt:lpstr>LA MOTIVACIÓN EN EL ADULTO MAYOR </vt:lpstr>
      <vt:lpstr>Presentación de PowerPoint</vt:lpstr>
      <vt:lpstr>“motivación”</vt:lpstr>
      <vt:lpstr>Tipos de Motivación</vt:lpstr>
      <vt:lpstr>Presentación de PowerPoint</vt:lpstr>
      <vt:lpstr>Presentación de PowerPoint</vt:lpstr>
      <vt:lpstr>El adulto mayor optará por una vida con hábitos más saludables y con mayor pro actividad en la medida que se vea más incentivado para ello; esto es un tema que tanto a profesionales de la salud física y mental, como a los mismos adultos mayores, no se le puede perder de vista.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No olvides…</vt:lpstr>
      <vt:lpstr>No olvides…</vt:lpstr>
      <vt:lpstr>Presentación de PowerPoint</vt:lpstr>
      <vt:lpstr>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CYBERLU</cp:lastModifiedBy>
  <cp:revision>33</cp:revision>
  <dcterms:created xsi:type="dcterms:W3CDTF">2015-03-30T18:35:45Z</dcterms:created>
  <dcterms:modified xsi:type="dcterms:W3CDTF">2015-04-16T01:27:23Z</dcterms:modified>
</cp:coreProperties>
</file>