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56" r:id="rId4"/>
    <p:sldId id="264" r:id="rId5"/>
    <p:sldId id="265" r:id="rId6"/>
    <p:sldId id="266" r:id="rId7"/>
    <p:sldId id="267" r:id="rId8"/>
    <p:sldId id="268" r:id="rId9"/>
    <p:sldId id="292" r:id="rId10"/>
    <p:sldId id="269" r:id="rId11"/>
    <p:sldId id="293" r:id="rId12"/>
    <p:sldId id="275" r:id="rId13"/>
    <p:sldId id="276" r:id="rId14"/>
    <p:sldId id="261" r:id="rId15"/>
    <p:sldId id="259" r:id="rId16"/>
    <p:sldId id="270" r:id="rId17"/>
    <p:sldId id="277" r:id="rId18"/>
    <p:sldId id="278" r:id="rId19"/>
    <p:sldId id="271"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5" r:id="rId3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08" y="-19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15/04/2015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15/04/2015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15/04/2015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15/04/2015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15/04/2015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15/04/2015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15/04/2015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15/04/2015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15/04/2015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15/04/2015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15/04/2015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15/04/2015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mayoresdehoy.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obserava desde lejos"/>
          <p:cNvPicPr>
            <a:picLocks noChangeAspect="1" noChangeArrowheads="1"/>
          </p:cNvPicPr>
          <p:nvPr/>
        </p:nvPicPr>
        <p:blipFill>
          <a:blip r:embed="rId2"/>
          <a:srcRect/>
          <a:stretch>
            <a:fillRect/>
          </a:stretch>
        </p:blipFill>
        <p:spPr bwMode="auto">
          <a:xfrm>
            <a:off x="0" y="0"/>
            <a:ext cx="9144000" cy="6859588"/>
          </a:xfrm>
          <a:prstGeom prst="rect">
            <a:avLst/>
          </a:prstGeom>
          <a:noFill/>
        </p:spPr>
      </p:pic>
      <p:sp>
        <p:nvSpPr>
          <p:cNvPr id="9219" name="Rectangle 3"/>
          <p:cNvSpPr>
            <a:spLocks noChangeArrowheads="1"/>
          </p:cNvSpPr>
          <p:nvPr/>
        </p:nvSpPr>
        <p:spPr bwMode="auto">
          <a:xfrm>
            <a:off x="381000" y="2286000"/>
            <a:ext cx="8763000" cy="762000"/>
          </a:xfrm>
          <a:prstGeom prst="rect">
            <a:avLst/>
          </a:prstGeom>
          <a:noFill/>
          <a:ln w="9525">
            <a:noFill/>
            <a:miter lim="800000"/>
            <a:headEnd/>
            <a:tailEnd/>
          </a:ln>
          <a:effectLst/>
        </p:spPr>
        <p:txBody>
          <a:bodyPr>
            <a:spAutoFit/>
          </a:bodyPr>
          <a:lstStyle/>
          <a:p>
            <a:pPr algn="ctr">
              <a:spcBef>
                <a:spcPct val="50000"/>
              </a:spcBef>
            </a:pPr>
            <a:endParaRPr lang="es-ES_tradnl" sz="4400">
              <a:solidFill>
                <a:srgbClr val="FF0000"/>
              </a:solidFill>
              <a:latin typeface="Monotype Corsiva" pitchFamily="66" charset="0"/>
            </a:endParaRPr>
          </a:p>
        </p:txBody>
      </p:sp>
      <p:sp>
        <p:nvSpPr>
          <p:cNvPr id="9220" name="Rectangle 4"/>
          <p:cNvSpPr>
            <a:spLocks noChangeArrowheads="1"/>
          </p:cNvSpPr>
          <p:nvPr/>
        </p:nvSpPr>
        <p:spPr bwMode="auto">
          <a:xfrm>
            <a:off x="2143108" y="5929330"/>
            <a:ext cx="4724400" cy="711200"/>
          </a:xfrm>
          <a:prstGeom prst="rect">
            <a:avLst/>
          </a:prstGeom>
          <a:noFill/>
          <a:ln w="9525">
            <a:solidFill>
              <a:schemeClr val="tx1"/>
            </a:solidFill>
            <a:miter lim="800000"/>
            <a:headEnd/>
            <a:tailEnd/>
          </a:ln>
          <a:effectLst/>
        </p:spPr>
        <p:txBody>
          <a:bodyPr>
            <a:spAutoFit/>
          </a:bodyPr>
          <a:lstStyle/>
          <a:p>
            <a:pPr algn="ctr"/>
            <a:r>
              <a:rPr lang="es-MX" sz="2000" b="1" dirty="0">
                <a:latin typeface="Times New Roman" pitchFamily="18" charset="0"/>
              </a:rPr>
              <a:t>Dra. M.V. </a:t>
            </a:r>
            <a:r>
              <a:rPr lang="es-MX" sz="2000" b="1" dirty="0" err="1">
                <a:latin typeface="Times New Roman" pitchFamily="18" charset="0"/>
              </a:rPr>
              <a:t>MSc.</a:t>
            </a:r>
            <a:r>
              <a:rPr lang="es-MX" sz="2000" b="1" dirty="0">
                <a:latin typeface="Times New Roman" pitchFamily="18" charset="0"/>
              </a:rPr>
              <a:t> </a:t>
            </a:r>
            <a:r>
              <a:rPr lang="es-MX" sz="2000" b="1" dirty="0" err="1">
                <a:latin typeface="Times New Roman" pitchFamily="18" charset="0"/>
              </a:rPr>
              <a:t>Vitalia</a:t>
            </a:r>
            <a:r>
              <a:rPr lang="es-MX" sz="2000" b="1" dirty="0">
                <a:latin typeface="Times New Roman" pitchFamily="18" charset="0"/>
              </a:rPr>
              <a:t> Ma. Pérez </a:t>
            </a:r>
            <a:r>
              <a:rPr lang="es-MX" sz="2000" b="1" dirty="0" err="1">
                <a:latin typeface="Times New Roman" pitchFamily="18" charset="0"/>
              </a:rPr>
              <a:t>Lojos</a:t>
            </a:r>
            <a:r>
              <a:rPr lang="es-MX" sz="2000" b="1" dirty="0">
                <a:latin typeface="Times New Roman" pitchFamily="18" charset="0"/>
              </a:rPr>
              <a:t>.</a:t>
            </a:r>
          </a:p>
          <a:p>
            <a:pPr algn="ctr"/>
            <a:r>
              <a:rPr lang="es-ES" sz="2000" b="1" dirty="0">
                <a:latin typeface="Times New Roman" pitchFamily="18" charset="0"/>
              </a:rPr>
              <a:t>CUBA</a:t>
            </a:r>
            <a:endParaRPr lang="es-ES" sz="2000" b="1" dirty="0">
              <a:solidFill>
                <a:srgbClr val="FF0000"/>
              </a:solidFill>
              <a:latin typeface="Times New Roman" pitchFamily="18" charset="0"/>
            </a:endParaRPr>
          </a:p>
        </p:txBody>
      </p:sp>
      <p:sp>
        <p:nvSpPr>
          <p:cNvPr id="9221" name="Rectangle 5"/>
          <p:cNvSpPr>
            <a:spLocks noChangeArrowheads="1"/>
          </p:cNvSpPr>
          <p:nvPr/>
        </p:nvSpPr>
        <p:spPr bwMode="auto">
          <a:xfrm>
            <a:off x="0" y="2500306"/>
            <a:ext cx="9144000" cy="2800767"/>
          </a:xfrm>
          <a:prstGeom prst="rect">
            <a:avLst/>
          </a:prstGeom>
          <a:noFill/>
          <a:ln w="9525">
            <a:noFill/>
            <a:miter lim="800000"/>
            <a:headEnd/>
            <a:tailEnd/>
          </a:ln>
          <a:effectLst/>
        </p:spPr>
        <p:txBody>
          <a:bodyPr wrap="square">
            <a:spAutoFit/>
          </a:bodyPr>
          <a:lstStyle/>
          <a:p>
            <a:pPr algn="ctr">
              <a:spcBef>
                <a:spcPct val="50000"/>
              </a:spcBef>
            </a:pPr>
            <a:r>
              <a:rPr lang="es-MX" sz="4400" dirty="0" smtClean="0">
                <a:solidFill>
                  <a:srgbClr val="FF0000"/>
                </a:solidFill>
                <a:latin typeface="Times New Roman" pitchFamily="18" charset="0"/>
              </a:rPr>
              <a:t>I ENCUENTRO NACIONAL</a:t>
            </a:r>
            <a:endParaRPr lang="es-MX" sz="4400" dirty="0">
              <a:solidFill>
                <a:srgbClr val="FF0000"/>
              </a:solidFill>
              <a:latin typeface="Times New Roman" pitchFamily="18" charset="0"/>
            </a:endParaRPr>
          </a:p>
          <a:p>
            <a:pPr algn="ctr">
              <a:spcBef>
                <a:spcPct val="50000"/>
              </a:spcBef>
            </a:pPr>
            <a:r>
              <a:rPr lang="es-MX" sz="4400" dirty="0" smtClean="0">
                <a:solidFill>
                  <a:srgbClr val="FF0000"/>
                </a:solidFill>
                <a:latin typeface="Times New Roman" pitchFamily="18" charset="0"/>
              </a:rPr>
              <a:t>FUTURO DEL ENVEJECIMIENTO.</a:t>
            </a:r>
            <a:endParaRPr lang="es-MX" sz="4400" dirty="0">
              <a:solidFill>
                <a:srgbClr val="FF0000"/>
              </a:solidFill>
              <a:latin typeface="Times New Roman" pitchFamily="18" charset="0"/>
            </a:endParaRPr>
          </a:p>
          <a:p>
            <a:pPr algn="ctr">
              <a:spcBef>
                <a:spcPct val="50000"/>
              </a:spcBef>
            </a:pPr>
            <a:r>
              <a:rPr lang="es-ES" sz="3600" b="1" dirty="0"/>
              <a:t>La influencia del entorno</a:t>
            </a:r>
            <a:r>
              <a:rPr lang="es-ES" sz="2400" b="1" dirty="0"/>
              <a:t>. </a:t>
            </a:r>
            <a:r>
              <a:rPr lang="es-MX" sz="4400" dirty="0">
                <a:solidFill>
                  <a:srgbClr val="FF0000"/>
                </a:solidFill>
                <a:latin typeface="Times New Roman" pitchFamily="18" charset="0"/>
              </a:rPr>
              <a:t>                                             </a:t>
            </a:r>
            <a:r>
              <a:rPr lang="es-MX" sz="4400" dirty="0">
                <a:solidFill>
                  <a:srgbClr val="FF0000"/>
                </a:solidFill>
                <a:latin typeface="Monotype Corsiva" pitchFamily="66" charset="0"/>
              </a:rPr>
              <a:t>  </a:t>
            </a:r>
          </a:p>
        </p:txBody>
      </p:sp>
      <p:pic>
        <p:nvPicPr>
          <p:cNvPr id="6" name="Picture 6" descr="BANDERA CUBANA"/>
          <p:cNvPicPr>
            <a:picLocks noChangeAspect="1" noChangeArrowheads="1" noCrop="1"/>
          </p:cNvPicPr>
          <p:nvPr/>
        </p:nvPicPr>
        <p:blipFill>
          <a:blip r:embed="rId3" cstate="print"/>
          <a:srcRect/>
          <a:stretch>
            <a:fillRect/>
          </a:stretch>
        </p:blipFill>
        <p:spPr bwMode="auto">
          <a:xfrm>
            <a:off x="6948264" y="5715000"/>
            <a:ext cx="1828800" cy="1143000"/>
          </a:xfrm>
          <a:prstGeom prst="rect">
            <a:avLst/>
          </a:prstGeom>
          <a:noFill/>
          <a:ln w="9525">
            <a:noFill/>
            <a:miter lim="800000"/>
            <a:headEnd/>
            <a:tailEnd/>
          </a:ln>
        </p:spPr>
      </p:pic>
      <p:pic>
        <p:nvPicPr>
          <p:cNvPr id="33794" name="Picture 2" descr="https://encrypted-tbn3.gstatic.com/images?q=tbn:ANd9GcTO2av9yAl6ktfbIRAwGPF1m_xic1FSi87URZIIr4UGagLDYwsOC56Ze_3wMQ"/>
          <p:cNvPicPr>
            <a:picLocks noChangeAspect="1" noChangeArrowheads="1"/>
          </p:cNvPicPr>
          <p:nvPr/>
        </p:nvPicPr>
        <p:blipFill>
          <a:blip r:embed="rId4"/>
          <a:srcRect/>
          <a:stretch>
            <a:fillRect/>
          </a:stretch>
        </p:blipFill>
        <p:spPr bwMode="auto">
          <a:xfrm>
            <a:off x="285720" y="5257800"/>
            <a:ext cx="1600200" cy="1600200"/>
          </a:xfrm>
          <a:prstGeom prst="rect">
            <a:avLst/>
          </a:prstGeom>
          <a:noFill/>
        </p:spPr>
      </p:pic>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ppt_x"/>
                                          </p:val>
                                        </p:tav>
                                        <p:tav tm="100000">
                                          <p:val>
                                            <p:strVal val="#ppt_x"/>
                                          </p:val>
                                        </p:tav>
                                      </p:tavLst>
                                    </p:anim>
                                    <p:anim calcmode="lin" valueType="num">
                                      <p:cBhvr additive="base">
                                        <p:cTn id="8"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20"/>
                                        </p:tgtEl>
                                        <p:attrNameLst>
                                          <p:attrName>style.visibility</p:attrName>
                                        </p:attrNameLst>
                                      </p:cBhvr>
                                      <p:to>
                                        <p:strVal val="visible"/>
                                      </p:to>
                                    </p:set>
                                    <p:anim calcmode="lin" valueType="num">
                                      <p:cBhvr additive="base">
                                        <p:cTn id="13" dur="500" fill="hold"/>
                                        <p:tgtEl>
                                          <p:spTgt spid="9220"/>
                                        </p:tgtEl>
                                        <p:attrNameLst>
                                          <p:attrName>ppt_x</p:attrName>
                                        </p:attrNameLst>
                                      </p:cBhvr>
                                      <p:tavLst>
                                        <p:tav tm="0">
                                          <p:val>
                                            <p:strVal val="#ppt_x"/>
                                          </p:val>
                                        </p:tav>
                                        <p:tav tm="100000">
                                          <p:val>
                                            <p:strVal val="#ppt_x"/>
                                          </p:val>
                                        </p:tav>
                                      </p:tavLst>
                                    </p:anim>
                                    <p:anim calcmode="lin" valueType="num">
                                      <p:cBhvr additive="base">
                                        <p:cTn id="14"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3794"/>
                                        </p:tgtEl>
                                        <p:attrNameLst>
                                          <p:attrName>style.visibility</p:attrName>
                                        </p:attrNameLst>
                                      </p:cBhvr>
                                      <p:to>
                                        <p:strVal val="visible"/>
                                      </p:to>
                                    </p:set>
                                    <p:anim calcmode="lin" valueType="num">
                                      <p:cBhvr additive="base">
                                        <p:cTn id="31" dur="500" fill="hold"/>
                                        <p:tgtEl>
                                          <p:spTgt spid="33794"/>
                                        </p:tgtEl>
                                        <p:attrNameLst>
                                          <p:attrName>ppt_x</p:attrName>
                                        </p:attrNameLst>
                                      </p:cBhvr>
                                      <p:tavLst>
                                        <p:tav tm="0">
                                          <p:val>
                                            <p:strVal val="#ppt_x"/>
                                          </p:val>
                                        </p:tav>
                                        <p:tav tm="100000">
                                          <p:val>
                                            <p:strVal val="#ppt_x"/>
                                          </p:val>
                                        </p:tav>
                                      </p:tavLst>
                                    </p:anim>
                                    <p:anim calcmode="lin" valueType="num">
                                      <p:cBhvr additive="base">
                                        <p:cTn id="32" dur="500" fill="hold"/>
                                        <p:tgtEl>
                                          <p:spTgt spid="337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92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1214422"/>
            <a:ext cx="9144000" cy="2308324"/>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rgbClr val="414141"/>
                </a:solidFill>
                <a:effectLst/>
                <a:latin typeface="DroidRegular"/>
              </a:rPr>
              <a:t>Como primera medida, arregla lo que está dañado, deshazte de lo que no usas y despréndete de recuerdos que te mantienen aferrado al pasado. </a:t>
            </a:r>
            <a:r>
              <a:rPr kumimoji="0" lang="es-ES" b="0" i="0" u="none" strike="noStrike" cap="none" normalizeH="0" baseline="0" dirty="0" smtClean="0">
                <a:ln>
                  <a:noFill/>
                </a:ln>
                <a:solidFill>
                  <a:srgbClr val="C00000"/>
                </a:solidFill>
                <a:effectLst/>
                <a:latin typeface="DroidRegular"/>
              </a:rPr>
              <a:t>Por ejemplo:</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b="0" i="0" u="none" strike="noStrike" cap="none" normalizeH="0" baseline="0" dirty="0" smtClean="0">
                <a:ln>
                  <a:noFill/>
                </a:ln>
                <a:solidFill>
                  <a:srgbClr val="414141"/>
                </a:solidFill>
                <a:effectLst/>
                <a:latin typeface="DroidRegular"/>
              </a:rPr>
              <a:t>Si yo guardo como mi mayor tesoro  la flor que me dio un gran amor y vivo apegada a su recuerdo, estoy llena de eso y por más que quiera encontrar otra persona, ésta no llega porque la energía que viene a ocupar ese lugar lo encuentra lleno”. </a:t>
            </a:r>
            <a:endParaRPr kumimoji="0" lang="es-ES"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b="0" i="0" u="none" strike="noStrike" cap="none" normalizeH="0" baseline="0" dirty="0" smtClean="0">
                <a:ln>
                  <a:noFill/>
                </a:ln>
                <a:solidFill>
                  <a:srgbClr val="414141"/>
                </a:solidFill>
                <a:effectLst/>
                <a:latin typeface="DroidRegular"/>
              </a:rPr>
              <a:t>Tampoco conserves aquellos elementos que te transmiten un mensaje negativo: pinturas violentas, imágenes de pobreza, esculturas, porcelanas o figuras monstruosas.  </a:t>
            </a:r>
            <a:endParaRPr kumimoji="0" lang="es-ES" b="0" i="0" u="none" strike="noStrike" cap="none" normalizeH="0" baseline="0" dirty="0" smtClean="0">
              <a:ln>
                <a:noFill/>
              </a:ln>
              <a:solidFill>
                <a:schemeClr val="tx1"/>
              </a:solidFill>
              <a:effectLst/>
              <a:latin typeface="Arial" pitchFamily="34" charset="0"/>
            </a:endParaRPr>
          </a:p>
        </p:txBody>
      </p:sp>
      <p:sp>
        <p:nvSpPr>
          <p:cNvPr id="6" name="5 Rectángulo"/>
          <p:cNvSpPr/>
          <p:nvPr/>
        </p:nvSpPr>
        <p:spPr>
          <a:xfrm>
            <a:off x="0" y="714356"/>
            <a:ext cx="9144000" cy="400110"/>
          </a:xfrm>
          <a:prstGeom prst="rect">
            <a:avLst/>
          </a:prstGeom>
          <a:solidFill>
            <a:schemeClr val="accent6">
              <a:lumMod val="75000"/>
            </a:schemeClr>
          </a:solidFill>
          <a:ln w="38100">
            <a:solidFill>
              <a:schemeClr val="tx1"/>
            </a:solidFill>
          </a:ln>
        </p:spPr>
        <p:txBody>
          <a:bodyPr wrap="square">
            <a:spAutoFit/>
          </a:bodyPr>
          <a:lstStyle/>
          <a:p>
            <a:r>
              <a:rPr lang="es-ES" sz="2000" dirty="0" smtClean="0"/>
              <a:t>El Feng Shui enseña a las  personas el significado de los objetos que posees y/o usas.</a:t>
            </a:r>
            <a:endParaRPr lang="es-ES" sz="2000" dirty="0"/>
          </a:p>
        </p:txBody>
      </p:sp>
      <p:sp>
        <p:nvSpPr>
          <p:cNvPr id="8" name="7 Rectángulo"/>
          <p:cNvSpPr/>
          <p:nvPr/>
        </p:nvSpPr>
        <p:spPr>
          <a:xfrm>
            <a:off x="0" y="3714752"/>
            <a:ext cx="4429124" cy="3046988"/>
          </a:xfrm>
          <a:prstGeom prst="rect">
            <a:avLst/>
          </a:prstGeom>
        </p:spPr>
        <p:txBody>
          <a:bodyPr wrap="square">
            <a:spAutoFit/>
          </a:bodyPr>
          <a:lstStyle/>
          <a:p>
            <a:r>
              <a:rPr lang="es-ES" sz="2400" dirty="0" smtClean="0"/>
              <a:t>Habita lugares iluminados y ventilados, no dejes que el deterioro se apodere de la casa; arregla grietas y vidrios vencidos. “El mensaje del entorno me retroalimenta y si me emite una señal de abandono y miseria, yo me voy convenciendo de eso”, </a:t>
            </a:r>
            <a:endParaRPr lang="es-ES" sz="2400" dirty="0"/>
          </a:p>
        </p:txBody>
      </p:sp>
      <p:sp>
        <p:nvSpPr>
          <p:cNvPr id="5" name="4 Rectángulo"/>
          <p:cNvSpPr/>
          <p:nvPr/>
        </p:nvSpPr>
        <p:spPr>
          <a:xfrm>
            <a:off x="2857488" y="214290"/>
            <a:ext cx="4637808" cy="400110"/>
          </a:xfrm>
          <a:prstGeom prst="rect">
            <a:avLst/>
          </a:prstGeom>
          <a:solidFill>
            <a:srgbClr val="FFFF00"/>
          </a:solidFill>
          <a:ln w="38100">
            <a:solidFill>
              <a:srgbClr val="FF0000"/>
            </a:solidFill>
          </a:ln>
        </p:spPr>
        <p:txBody>
          <a:bodyPr wrap="none">
            <a:spAutoFit/>
          </a:bodyPr>
          <a:lstStyle/>
          <a:p>
            <a:r>
              <a:rPr lang="es-ES" sz="2000" dirty="0" smtClean="0">
                <a:solidFill>
                  <a:srgbClr val="414141"/>
                </a:solidFill>
                <a:latin typeface="DroidBold"/>
              </a:rPr>
              <a:t>Aplica el sentido común todo el tiempo</a:t>
            </a:r>
            <a:r>
              <a:rPr lang="es-ES" dirty="0" smtClean="0">
                <a:solidFill>
                  <a:srgbClr val="414141"/>
                </a:solidFill>
                <a:latin typeface="DroidRegular"/>
              </a:rPr>
              <a:t>.</a:t>
            </a:r>
            <a:endParaRPr lang="es-ES" dirty="0"/>
          </a:p>
        </p:txBody>
      </p:sp>
      <p:pic>
        <p:nvPicPr>
          <p:cNvPr id="23554" name="Picture 2" descr="https://encrypted-tbn2.gstatic.com/images?q=tbn:ANd9GcS6vjx1JwWTnSJW5vxNNMSGMLmLgs87ORqrvq_baYlhX_fMxwlOYg"/>
          <p:cNvPicPr>
            <a:picLocks noChangeAspect="1" noChangeArrowheads="1"/>
          </p:cNvPicPr>
          <p:nvPr/>
        </p:nvPicPr>
        <p:blipFill>
          <a:blip r:embed="rId2"/>
          <a:srcRect/>
          <a:stretch>
            <a:fillRect/>
          </a:stretch>
        </p:blipFill>
        <p:spPr bwMode="auto">
          <a:xfrm>
            <a:off x="4929190" y="3558296"/>
            <a:ext cx="4000528" cy="3299704"/>
          </a:xfrm>
          <a:prstGeom prst="rect">
            <a:avLst/>
          </a:prstGeom>
          <a:noFill/>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529"/>
                                        </p:tgtEl>
                                        <p:attrNameLst>
                                          <p:attrName>style.visibility</p:attrName>
                                        </p:attrNameLst>
                                      </p:cBhvr>
                                      <p:to>
                                        <p:strVal val="visible"/>
                                      </p:to>
                                    </p:set>
                                    <p:animEffect transition="in" filter="blinds(horizontal)">
                                      <p:cBhvr>
                                        <p:cTn id="17" dur="500"/>
                                        <p:tgtEl>
                                          <p:spTgt spid="2252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3554"/>
                                        </p:tgtEl>
                                        <p:attrNameLst>
                                          <p:attrName>style.visibility</p:attrName>
                                        </p:attrNameLst>
                                      </p:cBhvr>
                                      <p:to>
                                        <p:strVal val="visible"/>
                                      </p:to>
                                    </p:set>
                                    <p:anim calcmode="lin" valueType="num">
                                      <p:cBhvr additive="base">
                                        <p:cTn id="22" dur="500" fill="hold"/>
                                        <p:tgtEl>
                                          <p:spTgt spid="23554"/>
                                        </p:tgtEl>
                                        <p:attrNameLst>
                                          <p:attrName>ppt_x</p:attrName>
                                        </p:attrNameLst>
                                      </p:cBhvr>
                                      <p:tavLst>
                                        <p:tav tm="0">
                                          <p:val>
                                            <p:strVal val="#ppt_x"/>
                                          </p:val>
                                        </p:tav>
                                        <p:tav tm="100000">
                                          <p:val>
                                            <p:strVal val="#ppt_x"/>
                                          </p:val>
                                        </p:tav>
                                      </p:tavLst>
                                    </p:anim>
                                    <p:anim calcmode="lin" valueType="num">
                                      <p:cBhvr additive="base">
                                        <p:cTn id="23"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animBg="1"/>
      <p:bldP spid="6" grpId="0" animBg="1"/>
      <p:bldP spid="8"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roceso predefinido"/>
          <p:cNvSpPr/>
          <p:nvPr/>
        </p:nvSpPr>
        <p:spPr>
          <a:xfrm>
            <a:off x="0" y="4245112"/>
            <a:ext cx="9144000" cy="2612888"/>
          </a:xfrm>
          <a:prstGeom prst="flowChartPredefinedProcess">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dirty="0" smtClean="0">
                <a:solidFill>
                  <a:schemeClr val="tx1"/>
                </a:solidFill>
              </a:rPr>
              <a:t>Habita lugares iluminados y ventilados, no dejes que el deterioro se apodere de la casa; arregla grietas y vidrios vencidos. “El mensaje del entorno me retroalimenta y si me emite una señal de abandono y miseria, yo me voy convenciendo de eso”, </a:t>
            </a:r>
            <a:endParaRPr lang="es-ES" sz="2400" dirty="0">
              <a:solidFill>
                <a:schemeClr val="tx1"/>
              </a:solidFill>
            </a:endParaRPr>
          </a:p>
        </p:txBody>
      </p:sp>
      <p:pic>
        <p:nvPicPr>
          <p:cNvPr id="46082" name="Picture 2" descr="http://3.bp.blogspot.com/-fdSpl3kCy-w/UopY9vYqDRI/AAAAAAAAANE/rxr4d1csZwc/s1600/FELICIDAD.jpg"/>
          <p:cNvPicPr>
            <a:picLocks noChangeAspect="1" noChangeArrowheads="1"/>
          </p:cNvPicPr>
          <p:nvPr/>
        </p:nvPicPr>
        <p:blipFill>
          <a:blip r:embed="rId2"/>
          <a:srcRect/>
          <a:stretch>
            <a:fillRect/>
          </a:stretch>
        </p:blipFill>
        <p:spPr bwMode="auto">
          <a:xfrm>
            <a:off x="4153036" y="76489"/>
            <a:ext cx="4776682" cy="3924015"/>
          </a:xfrm>
          <a:prstGeom prst="rect">
            <a:avLst/>
          </a:prstGeom>
          <a:noFill/>
        </p:spPr>
      </p:pic>
      <p:pic>
        <p:nvPicPr>
          <p:cNvPr id="46084" name="Picture 4" descr="http://4.bp.blogspot.com/-ULYiYBmL12k/Ti6meuArWyI/AAAAAAAABKo/DBjiO9Zrk54/s1600/Hans+Thoma+La+madre.jpg"/>
          <p:cNvPicPr>
            <a:picLocks noChangeAspect="1" noChangeArrowheads="1"/>
          </p:cNvPicPr>
          <p:nvPr/>
        </p:nvPicPr>
        <p:blipFill>
          <a:blip r:embed="rId3"/>
          <a:srcRect/>
          <a:stretch>
            <a:fillRect/>
          </a:stretch>
        </p:blipFill>
        <p:spPr bwMode="auto">
          <a:xfrm>
            <a:off x="0" y="0"/>
            <a:ext cx="4071934" cy="4214818"/>
          </a:xfrm>
          <a:prstGeom prst="rect">
            <a:avLst/>
          </a:prstGeom>
          <a:noFill/>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additive="base">
                                        <p:cTn id="7" dur="500" fill="hold"/>
                                        <p:tgtEl>
                                          <p:spTgt spid="46082"/>
                                        </p:tgtEl>
                                        <p:attrNameLst>
                                          <p:attrName>ppt_x</p:attrName>
                                        </p:attrNameLst>
                                      </p:cBhvr>
                                      <p:tavLst>
                                        <p:tav tm="0">
                                          <p:val>
                                            <p:strVal val="#ppt_x"/>
                                          </p:val>
                                        </p:tav>
                                        <p:tav tm="100000">
                                          <p:val>
                                            <p:strVal val="#ppt_x"/>
                                          </p:val>
                                        </p:tav>
                                      </p:tavLst>
                                    </p:anim>
                                    <p:anim calcmode="lin" valueType="num">
                                      <p:cBhvr additive="base">
                                        <p:cTn id="8" dur="500" fill="hold"/>
                                        <p:tgtEl>
                                          <p:spTgt spid="460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46084"/>
                                        </p:tgtEl>
                                        <p:attrNameLst>
                                          <p:attrName>style.visibility</p:attrName>
                                        </p:attrNameLst>
                                      </p:cBhvr>
                                      <p:to>
                                        <p:strVal val="visible"/>
                                      </p:to>
                                    </p:set>
                                    <p:animEffect transition="in" filter="box(in)">
                                      <p:cBhvr>
                                        <p:cTn id="13" dur="500"/>
                                        <p:tgtEl>
                                          <p:spTgt spid="46084"/>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14744" y="0"/>
            <a:ext cx="5429256" cy="407194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a:noAutofit/>
          </a:bodyPr>
          <a:lstStyle/>
          <a:p>
            <a:pPr algn="l"/>
            <a:r>
              <a:rPr lang="es-ES" sz="2000" dirty="0" smtClean="0"/>
              <a:t>Evite la contaminación electromagnética,</a:t>
            </a:r>
            <a:br>
              <a:rPr lang="es-ES" sz="2000" dirty="0" smtClean="0"/>
            </a:br>
            <a:r>
              <a:rPr lang="es-ES" sz="2000" dirty="0" smtClean="0"/>
              <a:t>especialmente en su cuarto: no tenga el  televisor muy cerca de su cama,  ni computador y otros aparatos, si lo haces, desconéctalos antes de dormir y nunca pongas a cargar el celular en el dormitorio, ya que conlleva a padecer diversas patologías que pueden afectar  nuestra fisiología más elemental propiciando dolencias musculares, desequilibrios nerviosos, etc. Al fin y al cabo, nuestra biología funciona con impulsos eléctricos. Empezando por nuestras células y terminando en órganos vitales como el corazón y el cerebro.</a:t>
            </a:r>
            <a:endParaRPr lang="es-ES" sz="2000" dirty="0"/>
          </a:p>
        </p:txBody>
      </p:sp>
      <p:sp>
        <p:nvSpPr>
          <p:cNvPr id="3" name="2 Marcador de contenido"/>
          <p:cNvSpPr>
            <a:spLocks noGrp="1"/>
          </p:cNvSpPr>
          <p:nvPr>
            <p:ph idx="1"/>
          </p:nvPr>
        </p:nvSpPr>
        <p:spPr>
          <a:xfrm>
            <a:off x="0" y="4100506"/>
            <a:ext cx="9144000" cy="2757494"/>
          </a:xfrm>
          <a:gradFill>
            <a:gsLst>
              <a:gs pos="0">
                <a:srgbClr val="FBEAC7"/>
              </a:gs>
              <a:gs pos="17999">
                <a:srgbClr val="FEE7F2"/>
              </a:gs>
              <a:gs pos="36000">
                <a:srgbClr val="FAC77D"/>
              </a:gs>
              <a:gs pos="61000">
                <a:srgbClr val="FBA97D"/>
              </a:gs>
              <a:gs pos="82001">
                <a:srgbClr val="FBD49C"/>
              </a:gs>
              <a:gs pos="100000">
                <a:srgbClr val="FEE7F2"/>
              </a:gs>
            </a:gsLst>
            <a:lin ang="16200000" scaled="0"/>
          </a:gradFill>
        </p:spPr>
        <p:txBody>
          <a:bodyPr>
            <a:normAutofit fontScale="92500" lnSpcReduction="20000"/>
          </a:bodyPr>
          <a:lstStyle/>
          <a:p>
            <a:r>
              <a:rPr lang="es-ES" b="1" dirty="0" smtClean="0"/>
              <a:t>La persona de la tercera edad se siente mas a gusto en un ambiente armonizado con la aplicación de los saberes y técnicas del Feng Shui que modificará en </a:t>
            </a:r>
            <a:r>
              <a:rPr lang="es-ES" dirty="0" smtClean="0"/>
              <a:t>su entorno los malos hábitos en cuanto a la contaminación electromagnética y otros elementos de nuestro hogar, agresivos a la salud física y emocional de la persona adulta mayor.</a:t>
            </a:r>
          </a:p>
          <a:p>
            <a:endParaRPr lang="es-ES" dirty="0"/>
          </a:p>
        </p:txBody>
      </p:sp>
      <p:pic>
        <p:nvPicPr>
          <p:cNvPr id="22532" name="Picture 4" descr="http://www.electromagneticos.es/product_images/uploaded_images/dormitorio-con-radiaciones.jpg"/>
          <p:cNvPicPr>
            <a:picLocks noChangeAspect="1" noChangeArrowheads="1"/>
          </p:cNvPicPr>
          <p:nvPr/>
        </p:nvPicPr>
        <p:blipFill>
          <a:blip r:embed="rId2"/>
          <a:srcRect/>
          <a:stretch>
            <a:fillRect/>
          </a:stretch>
        </p:blipFill>
        <p:spPr bwMode="auto">
          <a:xfrm>
            <a:off x="0" y="0"/>
            <a:ext cx="3571868" cy="4000504"/>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532"/>
                                        </p:tgtEl>
                                        <p:attrNameLst>
                                          <p:attrName>style.visibility</p:attrName>
                                        </p:attrNameLst>
                                      </p:cBhvr>
                                      <p:to>
                                        <p:strVal val="visible"/>
                                      </p:to>
                                    </p:set>
                                    <p:anim calcmode="lin" valueType="num">
                                      <p:cBhvr additive="base">
                                        <p:cTn id="12" dur="500" fill="hold"/>
                                        <p:tgtEl>
                                          <p:spTgt spid="22532"/>
                                        </p:tgtEl>
                                        <p:attrNameLst>
                                          <p:attrName>ppt_x</p:attrName>
                                        </p:attrNameLst>
                                      </p:cBhvr>
                                      <p:tavLst>
                                        <p:tav tm="0">
                                          <p:val>
                                            <p:strVal val="#ppt_x"/>
                                          </p:val>
                                        </p:tav>
                                        <p:tav tm="100000">
                                          <p:val>
                                            <p:strVal val="#ppt_x"/>
                                          </p:val>
                                        </p:tav>
                                      </p:tavLst>
                                    </p:anim>
                                    <p:anim calcmode="lin" valueType="num">
                                      <p:cBhvr additive="base">
                                        <p:cTn id="13"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Effect transition="in" filter="checkerboard(across)">
                                      <p:cBhvr>
                                        <p:cTn id="18" dur="500"/>
                                        <p:tgtEl>
                                          <p:spTgt spid="3">
                                            <p:bg/>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checkerboard(across)">
                                      <p:cBhvr>
                                        <p:cTn id="2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58204" cy="1417638"/>
          </a:xfrm>
        </p:spPr>
        <p:style>
          <a:lnRef idx="3">
            <a:schemeClr val="lt1"/>
          </a:lnRef>
          <a:fillRef idx="1">
            <a:schemeClr val="accent6"/>
          </a:fillRef>
          <a:effectRef idx="1">
            <a:schemeClr val="accent6"/>
          </a:effectRef>
          <a:fontRef idx="minor">
            <a:schemeClr val="lt1"/>
          </a:fontRef>
        </p:style>
        <p:txBody>
          <a:bodyPr>
            <a:normAutofit fontScale="90000"/>
          </a:bodyPr>
          <a:lstStyle/>
          <a:p>
            <a:r>
              <a:rPr lang="es-ES" dirty="0" smtClean="0"/>
              <a:t/>
            </a:r>
            <a:br>
              <a:rPr lang="es-ES" dirty="0" smtClean="0"/>
            </a:br>
            <a:r>
              <a:rPr lang="es-ES" b="1" dirty="0" smtClean="0">
                <a:solidFill>
                  <a:schemeClr val="tx1"/>
                </a:solidFill>
              </a:rPr>
              <a:t>Enfermedades que puedes producirse por esta contaminación:</a:t>
            </a:r>
            <a:r>
              <a:rPr lang="es-ES" dirty="0" smtClean="0"/>
              <a:t/>
            </a:r>
            <a:br>
              <a:rPr lang="es-ES" dirty="0" smtClean="0"/>
            </a:br>
            <a:endParaRPr lang="es-ES" dirty="0"/>
          </a:p>
        </p:txBody>
      </p:sp>
      <p:sp>
        <p:nvSpPr>
          <p:cNvPr id="3" name="2 Marcador de contenido"/>
          <p:cNvSpPr>
            <a:spLocks noGrp="1"/>
          </p:cNvSpPr>
          <p:nvPr>
            <p:ph idx="1"/>
          </p:nvPr>
        </p:nvSpPr>
        <p:spPr>
          <a:xfrm>
            <a:off x="0" y="1600200"/>
            <a:ext cx="5072066" cy="5257800"/>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pPr lvl="0"/>
            <a:r>
              <a:rPr lang="es-ES" dirty="0" smtClean="0"/>
              <a:t>Mal de Parkinson</a:t>
            </a:r>
          </a:p>
          <a:p>
            <a:pPr lvl="0"/>
            <a:r>
              <a:rPr lang="es-ES" dirty="0" smtClean="0"/>
              <a:t>Depresión del sistema inmunológico</a:t>
            </a:r>
          </a:p>
          <a:p>
            <a:pPr lvl="0"/>
            <a:r>
              <a:rPr lang="es-ES" dirty="0" smtClean="0"/>
              <a:t>Insomnio y cambios de humor</a:t>
            </a:r>
          </a:p>
          <a:p>
            <a:pPr lvl="0"/>
            <a:r>
              <a:rPr lang="es-ES" dirty="0" smtClean="0"/>
              <a:t>Leucemias</a:t>
            </a:r>
          </a:p>
          <a:p>
            <a:pPr lvl="0"/>
            <a:r>
              <a:rPr lang="es-ES" dirty="0" smtClean="0"/>
              <a:t>Alteraciones del aparato reproductor, cardiovascular, urológico y endocrino.</a:t>
            </a:r>
          </a:p>
          <a:p>
            <a:pPr lvl="0"/>
            <a:r>
              <a:rPr lang="es-ES" dirty="0" smtClean="0"/>
              <a:t> Alergias.</a:t>
            </a:r>
          </a:p>
          <a:p>
            <a:pPr lvl="0"/>
            <a:r>
              <a:rPr lang="es-ES" dirty="0" smtClean="0"/>
              <a:t>Desordenes de la regulación inmunológica y celular.</a:t>
            </a:r>
          </a:p>
          <a:p>
            <a:endParaRPr lang="es-ES" dirty="0"/>
          </a:p>
        </p:txBody>
      </p:sp>
      <p:pic>
        <p:nvPicPr>
          <p:cNvPr id="21506" name="Picture 2" descr="http://1.bp.blogspot.com/-uNIiJja_qNI/UJoP3nIH8cI/AAAAAAAAA6k/aLwGdwf-xF8/s1600/gadgets.jpg"/>
          <p:cNvPicPr>
            <a:picLocks noChangeAspect="1" noChangeArrowheads="1"/>
          </p:cNvPicPr>
          <p:nvPr/>
        </p:nvPicPr>
        <p:blipFill>
          <a:blip r:embed="rId2"/>
          <a:srcRect/>
          <a:stretch>
            <a:fillRect/>
          </a:stretch>
        </p:blipFill>
        <p:spPr bwMode="auto">
          <a:xfrm>
            <a:off x="5143504" y="1500174"/>
            <a:ext cx="4000496" cy="5072098"/>
          </a:xfrm>
          <a:prstGeom prst="rect">
            <a:avLst/>
          </a:prstGeom>
          <a:noFill/>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506"/>
                                        </p:tgtEl>
                                        <p:attrNameLst>
                                          <p:attrName>style.visibility</p:attrName>
                                        </p:attrNameLst>
                                      </p:cBhvr>
                                      <p:to>
                                        <p:strVal val="visible"/>
                                      </p:to>
                                    </p:set>
                                    <p:anim calcmode="lin" valueType="num">
                                      <p:cBhvr additive="base">
                                        <p:cTn id="12" dur="500" fill="hold"/>
                                        <p:tgtEl>
                                          <p:spTgt spid="21506"/>
                                        </p:tgtEl>
                                        <p:attrNameLst>
                                          <p:attrName>ppt_x</p:attrName>
                                        </p:attrNameLst>
                                      </p:cBhvr>
                                      <p:tavLst>
                                        <p:tav tm="0">
                                          <p:val>
                                            <p:strVal val="#ppt_x"/>
                                          </p:val>
                                        </p:tav>
                                        <p:tav tm="100000">
                                          <p:val>
                                            <p:strVal val="#ppt_x"/>
                                          </p:val>
                                        </p:tav>
                                      </p:tavLst>
                                    </p:anim>
                                    <p:anim calcmode="lin" valueType="num">
                                      <p:cBhvr additive="base">
                                        <p:cTn id="13" dur="500" fill="hold"/>
                                        <p:tgtEl>
                                          <p:spTgt spid="2150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Effect transition="in" filter="box(in)">
                                      <p:cBhvr>
                                        <p:cTn id="18" dur="500"/>
                                        <p:tgtEl>
                                          <p:spTgt spid="3">
                                            <p:bg/>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box(in)">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box(in)">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box(in)">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box(in)">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box(in)">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box(in)">
                                      <p:cBhvr>
                                        <p:cTn id="48" dur="500"/>
                                        <p:tgtEl>
                                          <p:spTgt spid="3">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box(in)">
                                      <p:cBhvr>
                                        <p:cTn id="5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282" y="2000240"/>
            <a:ext cx="4286280" cy="1200329"/>
          </a:xfrm>
          <a:prstGeom prst="rect">
            <a:avLst/>
          </a:prstGeom>
          <a:ln w="57150">
            <a:solidFill>
              <a:srgbClr val="FF0000"/>
            </a:solidFill>
          </a:ln>
        </p:spPr>
        <p:txBody>
          <a:bodyPr wrap="square">
            <a:spAutoFit/>
          </a:bodyPr>
          <a:lstStyle/>
          <a:p>
            <a:r>
              <a:rPr lang="es-ES" dirty="0" smtClean="0"/>
              <a:t>Recuerde que podemos modificar el pensamiento, modificar las actitudes y acciones, pero hay algo más: ¡no olvide modificar su casa!</a:t>
            </a:r>
            <a:endParaRPr lang="es-ES" dirty="0"/>
          </a:p>
        </p:txBody>
      </p:sp>
      <p:sp>
        <p:nvSpPr>
          <p:cNvPr id="5" name="4 Rectángulo"/>
          <p:cNvSpPr/>
          <p:nvPr/>
        </p:nvSpPr>
        <p:spPr>
          <a:xfrm>
            <a:off x="0" y="0"/>
            <a:ext cx="4714876" cy="1754326"/>
          </a:xfrm>
          <a:prstGeom prst="rect">
            <a:avLst/>
          </a:prstGeom>
          <a:blipFill>
            <a:blip r:embed="rId2"/>
            <a:tile tx="0" ty="0" sx="100000" sy="100000" flip="none" algn="tl"/>
          </a:blipFill>
        </p:spPr>
        <p:txBody>
          <a:bodyPr wrap="square">
            <a:spAutoFit/>
          </a:bodyPr>
          <a:lstStyle/>
          <a:p>
            <a:r>
              <a:rPr lang="es-ES" dirty="0" smtClean="0"/>
              <a:t>El Feng Shui facilita un camino directo a la modificación consciente de nuestro entorno,  de abrir las percepciones a lo que nos rodea para descubrir sus puntos débiles y fuertes para usarlos en nuestro beneficio, valorando la calidad  de las energías que nos rodean. </a:t>
            </a:r>
            <a:endParaRPr lang="es-ES" dirty="0"/>
          </a:p>
        </p:txBody>
      </p:sp>
      <p:pic>
        <p:nvPicPr>
          <p:cNvPr id="17410" name="Picture 2" descr="http://www.laguiaesoterica.com/img/cms/entorno-feng-shui.png"/>
          <p:cNvPicPr>
            <a:picLocks noChangeAspect="1" noChangeArrowheads="1"/>
          </p:cNvPicPr>
          <p:nvPr/>
        </p:nvPicPr>
        <p:blipFill>
          <a:blip r:embed="rId3"/>
          <a:srcRect/>
          <a:stretch>
            <a:fillRect/>
          </a:stretch>
        </p:blipFill>
        <p:spPr bwMode="auto">
          <a:xfrm>
            <a:off x="4786314" y="0"/>
            <a:ext cx="4357686" cy="2857500"/>
          </a:xfrm>
          <a:prstGeom prst="rect">
            <a:avLst/>
          </a:prstGeom>
          <a:noFill/>
        </p:spPr>
      </p:pic>
      <p:pic>
        <p:nvPicPr>
          <p:cNvPr id="20481" name="Picture 1" descr="D:\Mis Documentos\Feng Shui\Feng Shui\Feng Shui\629px-Feng-Shui-Your-Bedroom-Step-12.jpeg"/>
          <p:cNvPicPr>
            <a:picLocks noChangeAspect="1" noChangeArrowheads="1"/>
          </p:cNvPicPr>
          <p:nvPr/>
        </p:nvPicPr>
        <p:blipFill>
          <a:blip r:embed="rId4"/>
          <a:srcRect/>
          <a:stretch>
            <a:fillRect/>
          </a:stretch>
        </p:blipFill>
        <p:spPr bwMode="auto">
          <a:xfrm>
            <a:off x="315687" y="3500438"/>
            <a:ext cx="4009378" cy="3000396"/>
          </a:xfrm>
          <a:prstGeom prst="rect">
            <a:avLst/>
          </a:prstGeom>
          <a:noFill/>
        </p:spPr>
      </p:pic>
      <p:pic>
        <p:nvPicPr>
          <p:cNvPr id="20482" name="Picture 2" descr="D:\Mis Documentos\Feng Shui\Feng Shui\Feng Shui\objetos guardados.jpeg"/>
          <p:cNvPicPr>
            <a:picLocks noChangeAspect="1" noChangeArrowheads="1"/>
          </p:cNvPicPr>
          <p:nvPr/>
        </p:nvPicPr>
        <p:blipFill>
          <a:blip r:embed="rId5"/>
          <a:srcRect/>
          <a:stretch>
            <a:fillRect/>
          </a:stretch>
        </p:blipFill>
        <p:spPr bwMode="auto">
          <a:xfrm>
            <a:off x="4286248" y="3500438"/>
            <a:ext cx="4857752" cy="3357562"/>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ox(in)">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481"/>
                                        </p:tgtEl>
                                        <p:attrNameLst>
                                          <p:attrName>style.visibility</p:attrName>
                                        </p:attrNameLst>
                                      </p:cBhvr>
                                      <p:to>
                                        <p:strVal val="visible"/>
                                      </p:to>
                                    </p:set>
                                    <p:anim calcmode="lin" valueType="num">
                                      <p:cBhvr additive="base">
                                        <p:cTn id="12" dur="500" fill="hold"/>
                                        <p:tgtEl>
                                          <p:spTgt spid="20481"/>
                                        </p:tgtEl>
                                        <p:attrNameLst>
                                          <p:attrName>ppt_x</p:attrName>
                                        </p:attrNameLst>
                                      </p:cBhvr>
                                      <p:tavLst>
                                        <p:tav tm="0">
                                          <p:val>
                                            <p:strVal val="#ppt_x"/>
                                          </p:val>
                                        </p:tav>
                                        <p:tav tm="100000">
                                          <p:val>
                                            <p:strVal val="#ppt_x"/>
                                          </p:val>
                                        </p:tav>
                                      </p:tavLst>
                                    </p:anim>
                                    <p:anim calcmode="lin" valueType="num">
                                      <p:cBhvr additive="base">
                                        <p:cTn id="13" dur="500" fill="hold"/>
                                        <p:tgtEl>
                                          <p:spTgt spid="2048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20482"/>
                                        </p:tgtEl>
                                        <p:attrNameLst>
                                          <p:attrName>style.visibility</p:attrName>
                                        </p:attrNameLst>
                                      </p:cBhvr>
                                      <p:to>
                                        <p:strVal val="visible"/>
                                      </p:to>
                                    </p:set>
                                    <p:animEffect transition="in" filter="box(in)">
                                      <p:cBhvr>
                                        <p:cTn id="24" dur="500"/>
                                        <p:tgtEl>
                                          <p:spTgt spid="20482"/>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ox(in)">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900" b="1" i="0" u="none" strike="noStrike" cap="none" normalizeH="0" baseline="0" smtClean="0">
                <a:ln>
                  <a:noFill/>
                </a:ln>
                <a:solidFill>
                  <a:srgbClr val="9DA900"/>
                </a:solidFill>
                <a:effectLst/>
                <a:latin typeface="helvetica"/>
              </a:rPr>
              <a:t>Vivimos inmersos en el entorno</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smtClean="0">
                <a:ln>
                  <a:noFill/>
                </a:ln>
                <a:solidFill>
                  <a:srgbClr val="404040"/>
                </a:solidFill>
                <a:effectLst/>
                <a:latin typeface="helvetica"/>
              </a:rPr>
              <a:t>¿Cuántas veces hemos sentido rechazo instintivo por un lugar o por el contrario la sensación de estar en casa en un lugar al que llegamos por primera vez? ¿Qué tal es el trabajo realizado en un entorno hostil o deprimido? Vivimos manejando la influencia del entorno en nuestra vida de forma inconsciente: compramos, nos vestimos y vivimos con ciertos colores de forma sistemática porque "me sienta bien" "me gusta" "me hacen sentir cómodo".</a:t>
            </a:r>
            <a:endParaRPr kumimoji="0" lang="es-ES" sz="11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900" b="0" i="0" u="none" strike="noStrike" cap="none" normalizeH="0" baseline="0" smtClean="0">
                <a:ln>
                  <a:noFill/>
                </a:ln>
                <a:solidFill>
                  <a:srgbClr val="2F2F2F"/>
                </a:solidFill>
                <a:effectLst/>
                <a:latin typeface="helvetica"/>
              </a:rPr>
              <a:t>  </a:t>
            </a:r>
            <a:r>
              <a:rPr kumimoji="0" lang="es-ES" sz="9500" b="0" i="0" u="none" strike="noStrike" cap="none" normalizeH="0" baseline="0" smtClean="0">
                <a:ln>
                  <a:noFill/>
                </a:ln>
                <a:solidFill>
                  <a:srgbClr val="2F2F2F"/>
                </a:solidFill>
                <a:effectLst/>
                <a:latin typeface="helvetica"/>
              </a:rPr>
              <a:t> </a:t>
            </a:r>
            <a:r>
              <a:rPr kumimoji="0" lang="es-ES" sz="900" b="0" i="0" u="none" strike="noStrike" cap="none" normalizeH="0" baseline="0" smtClean="0">
                <a:ln>
                  <a:noFill/>
                </a:ln>
                <a:solidFill>
                  <a:srgbClr val="2F2F2F"/>
                </a:solidFill>
                <a:effectLst/>
                <a:latin typeface="helvetica"/>
              </a:rPr>
              <a:t>                                                                                                       </a:t>
            </a:r>
          </a:p>
        </p:txBody>
      </p:sp>
      <p:pic>
        <p:nvPicPr>
          <p:cNvPr id="16386" name="Picture 2" descr="Beneficios del Feng Shui"/>
          <p:cNvPicPr>
            <a:picLocks noChangeAspect="1" noChangeArrowheads="1"/>
          </p:cNvPicPr>
          <p:nvPr/>
        </p:nvPicPr>
        <p:blipFill>
          <a:blip r:embed="rId2"/>
          <a:srcRect/>
          <a:stretch>
            <a:fillRect/>
          </a:stretch>
        </p:blipFill>
        <p:spPr bwMode="auto">
          <a:xfrm>
            <a:off x="5357818" y="357166"/>
            <a:ext cx="3752514" cy="2786082"/>
          </a:xfrm>
          <a:prstGeom prst="rect">
            <a:avLst/>
          </a:prstGeom>
          <a:noFill/>
        </p:spPr>
      </p:pic>
      <p:sp>
        <p:nvSpPr>
          <p:cNvPr id="6" name="5 Rectángulo"/>
          <p:cNvSpPr/>
          <p:nvPr/>
        </p:nvSpPr>
        <p:spPr>
          <a:xfrm>
            <a:off x="0" y="0"/>
            <a:ext cx="5357818" cy="3477875"/>
          </a:xfrm>
          <a:prstGeom prst="rect">
            <a:avLst/>
          </a:prstGeom>
          <a:ln w="38100"/>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ES" sz="2000" b="1" dirty="0" smtClean="0"/>
              <a:t>Vivimos inmersos en el entorno</a:t>
            </a:r>
          </a:p>
          <a:p>
            <a:r>
              <a:rPr lang="es-ES" sz="2000" dirty="0" smtClean="0"/>
              <a:t>¿Cuántas veces hemos sentido rechazo instintivo por un lugar o por el contrario la sensación de estar en casa en un lugar al que llegamos por primera vez? ¿Qué tal es el trabajo realizado en un entorno hostil o deprimido? Vivimos manejando la influencia del entorno en nuestra vida de forma inconsciente: compramos, nos vestimos y vivimos con ciertos colores de forma sistemática porque "me sienta bien" "me gusta" "me hacen sentir cómodo".</a:t>
            </a:r>
            <a:endParaRPr lang="es-ES" sz="2000" dirty="0"/>
          </a:p>
        </p:txBody>
      </p:sp>
      <p:sp>
        <p:nvSpPr>
          <p:cNvPr id="5" name="4 Rectángulo"/>
          <p:cNvSpPr/>
          <p:nvPr/>
        </p:nvSpPr>
        <p:spPr>
          <a:xfrm>
            <a:off x="285720" y="3643314"/>
            <a:ext cx="8643998" cy="3046988"/>
          </a:xfrm>
          <a:prstGeom prst="rect">
            <a:avLst/>
          </a:prstGeom>
          <a:ln w="38100">
            <a:solidFill>
              <a:srgbClr val="C00000"/>
            </a:solidFill>
          </a:ln>
        </p:spPr>
        <p:txBody>
          <a:bodyPr wrap="square">
            <a:spAutoFit/>
          </a:bodyPr>
          <a:lstStyle/>
          <a:p>
            <a:r>
              <a:rPr lang="es-ES" sz="2400" b="1" dirty="0" smtClean="0"/>
              <a:t>¿Por qué tenemos que tener una casa en armonía?</a:t>
            </a:r>
            <a:r>
              <a:rPr lang="es-ES" sz="2400" dirty="0" smtClean="0"/>
              <a:t/>
            </a:r>
            <a:br>
              <a:rPr lang="es-ES" sz="2400" dirty="0" smtClean="0"/>
            </a:br>
            <a:r>
              <a:rPr lang="es-ES" sz="2400" dirty="0" smtClean="0"/>
              <a:t>Porque nuestro hogar es nuestro refugio. </a:t>
            </a:r>
            <a:br>
              <a:rPr lang="es-ES" sz="2400" dirty="0" smtClean="0"/>
            </a:br>
            <a:r>
              <a:rPr lang="es-ES" sz="2400" dirty="0" smtClean="0"/>
              <a:t>Porque es el lugar donde nos sentimos cómodos y protegidos. </a:t>
            </a:r>
            <a:br>
              <a:rPr lang="es-ES" sz="2400" dirty="0" smtClean="0"/>
            </a:br>
            <a:r>
              <a:rPr lang="es-ES" sz="2400" dirty="0" smtClean="0"/>
              <a:t>Porque es nuestro lugar de reposo y de recargar energías</a:t>
            </a:r>
            <a:br>
              <a:rPr lang="es-ES" sz="2400" dirty="0" smtClean="0"/>
            </a:br>
            <a:r>
              <a:rPr lang="es-ES" sz="2400" dirty="0" smtClean="0"/>
              <a:t>Porque es el lugar donde guardamos nuestros recuerdos y objetos amados.</a:t>
            </a:r>
            <a:br>
              <a:rPr lang="es-ES" sz="2400" dirty="0" smtClean="0"/>
            </a:br>
            <a:r>
              <a:rPr lang="es-ES" sz="2400" dirty="0" smtClean="0"/>
              <a:t>Porque es el lugar de encuentro con nuestra familia, </a:t>
            </a:r>
            <a:br>
              <a:rPr lang="es-ES" sz="2400" dirty="0" smtClean="0"/>
            </a:br>
            <a:r>
              <a:rPr lang="es-ES" sz="2400" dirty="0" smtClean="0"/>
              <a:t>porque es el lugar donde resguardarnos y protegernos...</a:t>
            </a:r>
            <a:endParaRPr lang="es-ES" sz="2400" dirty="0"/>
          </a:p>
        </p:txBody>
      </p:sp>
    </p:spTree>
  </p:cSld>
  <p:clrMapOvr>
    <a:masterClrMapping/>
  </p:clrMapOvr>
  <p:transition>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290"/>
            <a:ext cx="8229600" cy="846134"/>
          </a:xfrm>
        </p:spPr>
        <p:style>
          <a:lnRef idx="3">
            <a:schemeClr val="lt1"/>
          </a:lnRef>
          <a:fillRef idx="1">
            <a:schemeClr val="dk1"/>
          </a:fillRef>
          <a:effectRef idx="1">
            <a:schemeClr val="dk1"/>
          </a:effectRef>
          <a:fontRef idx="minor">
            <a:schemeClr val="lt1"/>
          </a:fontRef>
        </p:style>
        <p:txBody>
          <a:bodyPr/>
          <a:lstStyle/>
          <a:p>
            <a:r>
              <a:rPr lang="es-ES" dirty="0" smtClean="0"/>
              <a:t>Síntomas de la desarmonía</a:t>
            </a:r>
            <a:endParaRPr lang="es-ES" dirty="0"/>
          </a:p>
        </p:txBody>
      </p:sp>
      <p:sp>
        <p:nvSpPr>
          <p:cNvPr id="3" name="2 Marcador de contenido"/>
          <p:cNvSpPr>
            <a:spLocks noGrp="1"/>
          </p:cNvSpPr>
          <p:nvPr>
            <p:ph idx="1"/>
          </p:nvPr>
        </p:nvSpPr>
        <p:spPr>
          <a:xfrm>
            <a:off x="0" y="1142984"/>
            <a:ext cx="4572000" cy="5715016"/>
          </a:xfrm>
        </p:spPr>
        <p:style>
          <a:lnRef idx="1">
            <a:schemeClr val="dk1"/>
          </a:lnRef>
          <a:fillRef idx="2">
            <a:schemeClr val="dk1"/>
          </a:fillRef>
          <a:effectRef idx="1">
            <a:schemeClr val="dk1"/>
          </a:effectRef>
          <a:fontRef idx="minor">
            <a:schemeClr val="dk1"/>
          </a:fontRef>
        </p:style>
        <p:txBody>
          <a:bodyPr>
            <a:normAutofit fontScale="25000" lnSpcReduction="20000"/>
          </a:bodyPr>
          <a:lstStyle/>
          <a:p>
            <a:pPr>
              <a:buNone/>
            </a:pPr>
            <a:r>
              <a:rPr lang="es-ES" dirty="0" smtClean="0"/>
              <a:t/>
            </a:r>
            <a:br>
              <a:rPr lang="es-ES" dirty="0" smtClean="0"/>
            </a:br>
            <a:r>
              <a:rPr lang="es-ES" sz="8000" dirty="0" smtClean="0"/>
              <a:t>No existe una regla básica para saber cuándo  debemos hacer un Feng Shui para  armonizar la casa,  pero si hay varias señales, emocionales, físicas, como por ejemplo:</a:t>
            </a:r>
          </a:p>
          <a:p>
            <a:pPr>
              <a:buNone/>
            </a:pPr>
            <a:r>
              <a:rPr lang="es-ES" sz="8000" dirty="0" smtClean="0"/>
              <a:t>     * Dificultad para dormir </a:t>
            </a:r>
            <a:br>
              <a:rPr lang="es-ES" sz="8000" dirty="0" smtClean="0"/>
            </a:br>
            <a:r>
              <a:rPr lang="es-ES" sz="8000" dirty="0" smtClean="0"/>
              <a:t>*Momentos de ansiedad  </a:t>
            </a:r>
            <a:br>
              <a:rPr lang="es-ES" sz="8000" dirty="0" smtClean="0"/>
            </a:br>
            <a:r>
              <a:rPr lang="es-ES" sz="8000" dirty="0" smtClean="0"/>
              <a:t>*Dolores de cabeza, sobre todo durante la noche o al despertar </a:t>
            </a:r>
            <a:br>
              <a:rPr lang="es-ES" sz="8000" dirty="0" smtClean="0"/>
            </a:br>
            <a:r>
              <a:rPr lang="es-ES" sz="8000" dirty="0" smtClean="0"/>
              <a:t>*Romper o perder cosas en la casa </a:t>
            </a:r>
            <a:br>
              <a:rPr lang="es-ES" sz="8000" dirty="0" smtClean="0"/>
            </a:br>
            <a:r>
              <a:rPr lang="es-ES" sz="8000" dirty="0" smtClean="0"/>
              <a:t>*Accidentes, averías, cortes... </a:t>
            </a:r>
            <a:br>
              <a:rPr lang="es-ES" sz="8000" dirty="0" smtClean="0"/>
            </a:br>
            <a:r>
              <a:rPr lang="es-ES" sz="8000" dirty="0" smtClean="0"/>
              <a:t>*Irritabilidad y mal genio, peleas </a:t>
            </a:r>
            <a:br>
              <a:rPr lang="es-ES" sz="8000" dirty="0" smtClean="0"/>
            </a:br>
            <a:r>
              <a:rPr lang="es-ES" sz="8000" dirty="0" smtClean="0"/>
              <a:t>*Alergias </a:t>
            </a:r>
            <a:br>
              <a:rPr lang="es-ES" sz="8000" dirty="0" smtClean="0"/>
            </a:br>
            <a:r>
              <a:rPr lang="es-ES" sz="8000" dirty="0" smtClean="0"/>
              <a:t>*Tristeza o melancolía frecuente y sin explicación </a:t>
            </a:r>
            <a:br>
              <a:rPr lang="es-ES" sz="8000" dirty="0" smtClean="0"/>
            </a:br>
            <a:r>
              <a:rPr lang="es-ES" sz="8000" dirty="0" smtClean="0"/>
              <a:t>*Malestar especialmente en algunas habitaciones</a:t>
            </a:r>
            <a:br>
              <a:rPr lang="es-ES" sz="8000" dirty="0" smtClean="0"/>
            </a:br>
            <a:r>
              <a:rPr lang="es-ES" sz="8000" dirty="0" smtClean="0"/>
              <a:t>*Habitaciones vacías por la marcha o perdida de algún ser querido, incluyendo mascotas.</a:t>
            </a:r>
          </a:p>
          <a:p>
            <a:pPr>
              <a:buNone/>
            </a:pPr>
            <a:endParaRPr lang="es-ES" sz="8000" dirty="0" smtClean="0"/>
          </a:p>
          <a:p>
            <a:pPr>
              <a:buNone/>
            </a:pPr>
            <a:endParaRPr lang="es-ES" sz="8000" dirty="0" smtClean="0"/>
          </a:p>
          <a:p>
            <a:pPr>
              <a:buNone/>
            </a:pPr>
            <a:endParaRPr lang="es-ES" sz="8000" dirty="0" smtClean="0"/>
          </a:p>
          <a:p>
            <a:pPr>
              <a:buNone/>
            </a:pPr>
            <a:endParaRPr lang="es-ES" sz="8000" dirty="0" smtClean="0"/>
          </a:p>
          <a:p>
            <a:pPr>
              <a:buNone/>
            </a:pPr>
            <a:endParaRPr lang="es-ES" sz="8000" dirty="0" smtClean="0"/>
          </a:p>
          <a:p>
            <a:pPr>
              <a:buNone/>
            </a:pPr>
            <a:endParaRPr lang="es-ES" sz="8000" dirty="0"/>
          </a:p>
        </p:txBody>
      </p:sp>
      <p:sp>
        <p:nvSpPr>
          <p:cNvPr id="4" name="3 Rectángulo"/>
          <p:cNvSpPr/>
          <p:nvPr/>
        </p:nvSpPr>
        <p:spPr>
          <a:xfrm>
            <a:off x="4572000" y="5226784"/>
            <a:ext cx="4572000" cy="1631216"/>
          </a:xfrm>
          <a:prstGeom prst="rect">
            <a:avLst/>
          </a:prstGeom>
        </p:spPr>
        <p:style>
          <a:lnRef idx="3">
            <a:schemeClr val="lt1"/>
          </a:lnRef>
          <a:fillRef idx="1">
            <a:schemeClr val="dk1"/>
          </a:fillRef>
          <a:effectRef idx="1">
            <a:schemeClr val="dk1"/>
          </a:effectRef>
          <a:fontRef idx="minor">
            <a:schemeClr val="lt1"/>
          </a:fontRef>
        </p:style>
        <p:txBody>
          <a:bodyPr wrap="square">
            <a:spAutoFit/>
          </a:bodyPr>
          <a:lstStyle/>
          <a:p>
            <a:r>
              <a:rPr lang="es-ES" sz="2000" dirty="0" smtClean="0"/>
              <a:t>Después de vivencias duras o traumáticas, como la de un robo, accidente...</a:t>
            </a:r>
            <a:br>
              <a:rPr lang="es-ES" sz="2000" dirty="0" smtClean="0"/>
            </a:br>
            <a:r>
              <a:rPr lang="es-ES" sz="2000" dirty="0" smtClean="0"/>
              <a:t> </a:t>
            </a:r>
            <a:br>
              <a:rPr lang="es-ES" sz="2000" dirty="0" smtClean="0"/>
            </a:br>
            <a:r>
              <a:rPr lang="es-ES" sz="2000" dirty="0" smtClean="0"/>
              <a:t>Después y durante una enfermedad necesitamos crear energías positivas</a:t>
            </a:r>
            <a:endParaRPr lang="es-ES" sz="2000" dirty="0"/>
          </a:p>
        </p:txBody>
      </p:sp>
      <p:pic>
        <p:nvPicPr>
          <p:cNvPr id="17410" name="Picture 2" descr="http://i768.photobucket.com/albums/xx325/chrisarmand/COLERA/enfermo.jpg"/>
          <p:cNvPicPr>
            <a:picLocks noChangeAspect="1" noChangeArrowheads="1"/>
          </p:cNvPicPr>
          <p:nvPr/>
        </p:nvPicPr>
        <p:blipFill>
          <a:blip r:embed="rId2"/>
          <a:srcRect/>
          <a:stretch>
            <a:fillRect/>
          </a:stretch>
        </p:blipFill>
        <p:spPr bwMode="auto">
          <a:xfrm>
            <a:off x="4714876" y="1071546"/>
            <a:ext cx="4048125" cy="4000528"/>
          </a:xfrm>
          <a:prstGeom prst="rect">
            <a:avLst/>
          </a:prstGeom>
          <a:noFill/>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 calcmode="lin" valueType="num">
                                      <p:cBhvr additive="base">
                                        <p:cTn id="12" dur="500" fill="hold"/>
                                        <p:tgtEl>
                                          <p:spTgt spid="17410"/>
                                        </p:tgtEl>
                                        <p:attrNameLst>
                                          <p:attrName>ppt_x</p:attrName>
                                        </p:attrNameLst>
                                      </p:cBhvr>
                                      <p:tavLst>
                                        <p:tav tm="0">
                                          <p:val>
                                            <p:strVal val="#ppt_x"/>
                                          </p:val>
                                        </p:tav>
                                        <p:tav tm="100000">
                                          <p:val>
                                            <p:strVal val="#ppt_x"/>
                                          </p:val>
                                        </p:tav>
                                      </p:tavLst>
                                    </p:anim>
                                    <p:anim calcmode="lin" valueType="num">
                                      <p:cBhvr additive="base">
                                        <p:cTn id="13"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Effect transition="in" filter="box(in)">
                                      <p:cBhvr>
                                        <p:cTn id="18" dur="500"/>
                                        <p:tgtEl>
                                          <p:spTgt spid="3">
                                            <p:bg/>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box(in)">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box(in)">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checkerboard(across)">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25470"/>
          </a:xfrm>
          <a:ln w="57150">
            <a:solidFill>
              <a:schemeClr val="tx1"/>
            </a:solidFill>
          </a:ln>
        </p:spPr>
        <p:txBody>
          <a:bodyPr>
            <a:normAutofit fontScale="90000"/>
          </a:bodyPr>
          <a:lstStyle/>
          <a:p>
            <a:r>
              <a:rPr lang="es-ES" b="1" dirty="0" smtClean="0"/>
              <a:t/>
            </a:r>
            <a:br>
              <a:rPr lang="es-ES" b="1" dirty="0" smtClean="0"/>
            </a:br>
            <a:r>
              <a:rPr lang="es-ES" b="1" dirty="0" smtClean="0"/>
              <a:t>GUARDAR COSAS DEL PASADO.</a:t>
            </a:r>
            <a:r>
              <a:rPr lang="es-ES" dirty="0" smtClean="0"/>
              <a:t/>
            </a:r>
            <a:br>
              <a:rPr lang="es-ES" dirty="0" smtClean="0"/>
            </a:br>
            <a:endParaRPr lang="es-ES" dirty="0"/>
          </a:p>
        </p:txBody>
      </p:sp>
      <p:sp>
        <p:nvSpPr>
          <p:cNvPr id="3" name="2 Marcador de contenido"/>
          <p:cNvSpPr>
            <a:spLocks noGrp="1"/>
          </p:cNvSpPr>
          <p:nvPr>
            <p:ph idx="1"/>
          </p:nvPr>
        </p:nvSpPr>
        <p:spPr/>
        <p:style>
          <a:lnRef idx="1">
            <a:schemeClr val="accent2"/>
          </a:lnRef>
          <a:fillRef idx="3">
            <a:schemeClr val="accent2"/>
          </a:fillRef>
          <a:effectRef idx="2">
            <a:schemeClr val="accent2"/>
          </a:effectRef>
          <a:fontRef idx="minor">
            <a:schemeClr val="lt1"/>
          </a:fontRef>
        </p:style>
        <p:txBody>
          <a:bodyPr>
            <a:normAutofit fontScale="77500" lnSpcReduction="20000"/>
          </a:bodyPr>
          <a:lstStyle/>
          <a:p>
            <a:pPr fontAlgn="base">
              <a:buNone/>
            </a:pPr>
            <a:r>
              <a:rPr lang="es-EC" dirty="0" smtClean="0"/>
              <a:t>     Este tema es de mucha importancia para la persona mayor ya que es muy generalizado el gusto o apego que tienen en cosas del pasado, que estanca la energía. Capacitar y reconocer en el medio donde vivimos, la   calidad de la energía que nos rodea para mejorar y alargar la calidad de vida.</a:t>
            </a:r>
            <a:br>
              <a:rPr lang="es-EC" dirty="0" smtClean="0"/>
            </a:br>
            <a:r>
              <a:rPr lang="es-EC" dirty="0" smtClean="0"/>
              <a:t>Hay que reconocer que “solos” vinimos a este mundo y “solo”, partiremos, por lo que debemos aprender a soltar y dejar fluir la vida, a las personas, a los hábitos que nos son nocivos, las ideas rígidas, las posesiones excesivas.</a:t>
            </a:r>
            <a:br>
              <a:rPr lang="es-EC" dirty="0" smtClean="0"/>
            </a:br>
            <a:r>
              <a:rPr lang="es-EC" dirty="0" smtClean="0"/>
              <a:t>Tomo estas reflexiones de Joseph N. para que EL ADULTO MAYOR pueda pensar, analizar y viva positivamente sin preocupaciones:</a:t>
            </a:r>
            <a:endParaRPr lang="es-ES" dirty="0" smtClean="0"/>
          </a:p>
          <a:p>
            <a:endParaRPr lang="es-ES" dirty="0"/>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65248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400"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s-EC" sz="1400" dirty="0" smtClean="0">
              <a:solidFill>
                <a:srgbClr val="444444"/>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effectLst/>
                <a:latin typeface="Calibri" pitchFamily="34" charset="0"/>
                <a:ea typeface="Times New Roman" pitchFamily="18" charset="0"/>
                <a:cs typeface="Times New Roman" pitchFamily="18" charset="0"/>
              </a:rPr>
              <a:t>Si </a:t>
            </a:r>
            <a:r>
              <a:rPr kumimoji="0" lang="es-EC" sz="2000" b="1" i="0" u="none" strike="noStrike" cap="none" normalizeH="0" baseline="0" dirty="0" err="1" smtClean="0">
                <a:ln>
                  <a:noFill/>
                </a:ln>
                <a:effectLst/>
                <a:latin typeface="Calibri" pitchFamily="34" charset="0"/>
                <a:ea typeface="Times New Roman" pitchFamily="18" charset="0"/>
                <a:cs typeface="Times New Roman" pitchFamily="18" charset="0"/>
              </a:rPr>
              <a:t>Ud</a:t>
            </a:r>
            <a:r>
              <a:rPr kumimoji="0" lang="es-EC" sz="2000" b="1" i="0" u="none" strike="noStrike" cap="none" normalizeH="0" baseline="0" dirty="0" smtClean="0">
                <a:ln>
                  <a:noFill/>
                </a:ln>
                <a:effectLst/>
                <a:latin typeface="Calibri" pitchFamily="34" charset="0"/>
                <a:ea typeface="Times New Roman" pitchFamily="18" charset="0"/>
                <a:cs typeface="Times New Roman" pitchFamily="18" charset="0"/>
              </a:rPr>
              <a:t> tiene el hábito de juntar objetos inútiles en este momento, creyendo que un día (no sabe cuando) podrá precisar de ellos…</a:t>
            </a:r>
            <a:br>
              <a:rPr kumimoji="0" lang="es-EC" sz="2000" b="1" i="0" u="none" strike="noStrike" cap="none" normalizeH="0" baseline="0" dirty="0" smtClean="0">
                <a:ln>
                  <a:noFill/>
                </a:ln>
                <a:effectLst/>
                <a:latin typeface="Calibri" pitchFamily="34" charset="0"/>
                <a:ea typeface="Times New Roman" pitchFamily="18" charset="0"/>
                <a:cs typeface="Times New Roman" pitchFamily="18" charset="0"/>
              </a:rPr>
            </a:br>
            <a:r>
              <a:rPr kumimoji="0" lang="es-EC" sz="2000" b="1" i="0" u="none" strike="noStrike" cap="none" normalizeH="0" baseline="0" dirty="0" smtClean="0">
                <a:ln>
                  <a:noFill/>
                </a:ln>
                <a:effectLst/>
                <a:latin typeface="Calibri" pitchFamily="34" charset="0"/>
                <a:ea typeface="Times New Roman" pitchFamily="18" charset="0"/>
                <a:cs typeface="Times New Roman" pitchFamily="18" charset="0"/>
              </a:rPr>
              <a:t>Si </a:t>
            </a:r>
            <a:r>
              <a:rPr kumimoji="0" lang="es-EC" sz="2000" b="1" i="0" u="none" strike="noStrike" cap="none" normalizeH="0" baseline="0" dirty="0" err="1" smtClean="0">
                <a:ln>
                  <a:noFill/>
                </a:ln>
                <a:effectLst/>
                <a:latin typeface="Calibri" pitchFamily="34" charset="0"/>
                <a:ea typeface="Times New Roman" pitchFamily="18" charset="0"/>
                <a:cs typeface="Times New Roman" pitchFamily="18" charset="0"/>
              </a:rPr>
              <a:t>Ud</a:t>
            </a:r>
            <a:r>
              <a:rPr kumimoji="0" lang="es-EC" sz="2000" b="1" i="0" u="none" strike="noStrike" cap="none" normalizeH="0" baseline="0" dirty="0" smtClean="0">
                <a:ln>
                  <a:noFill/>
                </a:ln>
                <a:effectLst/>
                <a:latin typeface="Calibri" pitchFamily="34" charset="0"/>
                <a:ea typeface="Times New Roman" pitchFamily="18" charset="0"/>
                <a:cs typeface="Times New Roman" pitchFamily="18" charset="0"/>
              </a:rPr>
              <a:t> tiene el hábito de juntar dinero solo para no gastarlo, pues piensa que en el futuro podrá hacerle falta…</a:t>
            </a:r>
            <a:br>
              <a:rPr kumimoji="0" lang="es-EC" sz="2000" b="1" i="0" u="none" strike="noStrike" cap="none" normalizeH="0" baseline="0" dirty="0" smtClean="0">
                <a:ln>
                  <a:noFill/>
                </a:ln>
                <a:effectLst/>
                <a:latin typeface="Calibri" pitchFamily="34" charset="0"/>
                <a:ea typeface="Times New Roman" pitchFamily="18" charset="0"/>
                <a:cs typeface="Times New Roman" pitchFamily="18" charset="0"/>
              </a:rPr>
            </a:br>
            <a:r>
              <a:rPr kumimoji="0" lang="es-EC" sz="2000" b="1" i="0" u="none" strike="noStrike" cap="none" normalizeH="0" baseline="0" dirty="0" smtClean="0">
                <a:ln>
                  <a:noFill/>
                </a:ln>
                <a:effectLst/>
                <a:latin typeface="Calibri" pitchFamily="34" charset="0"/>
                <a:ea typeface="Times New Roman" pitchFamily="18" charset="0"/>
                <a:cs typeface="Times New Roman" pitchFamily="18" charset="0"/>
              </a:rPr>
              <a:t>Si </a:t>
            </a:r>
            <a:r>
              <a:rPr kumimoji="0" lang="es-EC" sz="2000" b="1" i="0" u="none" strike="noStrike" cap="none" normalizeH="0" baseline="0" dirty="0" err="1" smtClean="0">
                <a:ln>
                  <a:noFill/>
                </a:ln>
                <a:effectLst/>
                <a:latin typeface="Calibri" pitchFamily="34" charset="0"/>
                <a:ea typeface="Times New Roman" pitchFamily="18" charset="0"/>
                <a:cs typeface="Times New Roman" pitchFamily="18" charset="0"/>
              </a:rPr>
              <a:t>Ud</a:t>
            </a:r>
            <a:r>
              <a:rPr kumimoji="0" lang="es-EC" sz="2000" b="1" i="0" u="none" strike="noStrike" cap="none" normalizeH="0" baseline="0" dirty="0" smtClean="0">
                <a:ln>
                  <a:noFill/>
                </a:ln>
                <a:effectLst/>
                <a:latin typeface="Calibri" pitchFamily="34" charset="0"/>
                <a:ea typeface="Times New Roman" pitchFamily="18" charset="0"/>
                <a:cs typeface="Times New Roman" pitchFamily="18" charset="0"/>
              </a:rPr>
              <a:t> el hábito de guardar ropa, zapatos, muebles, utensilios domésticos y otras cosas del hogar que ya no usa hace bastante tiempo…</a:t>
            </a:r>
            <a:br>
              <a:rPr kumimoji="0" lang="es-EC" sz="2000" b="1" i="0" u="none" strike="noStrike" cap="none" normalizeH="0" baseline="0" dirty="0" smtClean="0">
                <a:ln>
                  <a:noFill/>
                </a:ln>
                <a:effectLst/>
                <a:latin typeface="Calibri" pitchFamily="34" charset="0"/>
                <a:ea typeface="Times New Roman" pitchFamily="18" charset="0"/>
                <a:cs typeface="Times New Roman" pitchFamily="18" charset="0"/>
              </a:rPr>
            </a:br>
            <a:r>
              <a:rPr kumimoji="0" lang="es-EC" sz="2000" b="1" i="0" u="none" strike="noStrike" cap="none" normalizeH="0" baseline="0" dirty="0" smtClean="0">
                <a:ln>
                  <a:noFill/>
                </a:ln>
                <a:effectLst/>
                <a:latin typeface="Calibri" pitchFamily="34" charset="0"/>
                <a:ea typeface="Times New Roman" pitchFamily="18" charset="0"/>
                <a:cs typeface="Times New Roman" pitchFamily="18" charset="0"/>
              </a:rPr>
              <a:t>…Y dentro suyo?…</a:t>
            </a:r>
            <a:r>
              <a:rPr kumimoji="0" lang="es-EC" sz="2000" b="1" i="0" u="none" strike="noStrike" cap="none" normalizeH="0" baseline="0" dirty="0" err="1" smtClean="0">
                <a:ln>
                  <a:noFill/>
                </a:ln>
                <a:effectLst/>
                <a:latin typeface="Calibri" pitchFamily="34" charset="0"/>
                <a:ea typeface="Times New Roman" pitchFamily="18" charset="0"/>
                <a:cs typeface="Times New Roman" pitchFamily="18" charset="0"/>
              </a:rPr>
              <a:t>Ud</a:t>
            </a:r>
            <a:r>
              <a:rPr kumimoji="0" lang="es-EC" sz="2000" b="1" i="0" u="none" strike="noStrike" cap="none" normalizeH="0" baseline="0" dirty="0" smtClean="0">
                <a:ln>
                  <a:noFill/>
                </a:ln>
                <a:effectLst/>
                <a:latin typeface="Calibri" pitchFamily="34" charset="0"/>
                <a:ea typeface="Times New Roman" pitchFamily="18" charset="0"/>
                <a:cs typeface="Times New Roman" pitchFamily="18" charset="0"/>
              </a:rPr>
              <a:t> tiene el hábito de guardar broncas, resentimientos, tristezas, miedos, si calla lo que debe decir, etc.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2800" b="1" i="0" u="none" strike="noStrike" cap="none" normalizeH="0" baseline="0" dirty="0" smtClean="0">
                <a:ln>
                  <a:noFill/>
                </a:ln>
                <a:solidFill>
                  <a:srgbClr val="C00000"/>
                </a:solidFill>
                <a:effectLst/>
                <a:latin typeface="Calibri" pitchFamily="34" charset="0"/>
                <a:ea typeface="Times New Roman" pitchFamily="18" charset="0"/>
                <a:cs typeface="Times New Roman" pitchFamily="18" charset="0"/>
              </a:rPr>
              <a:t>NO HAGA ESO, ES ANTIPROSPERIDAD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sz="2000" b="1" i="0" u="none" strike="noStrike" cap="none" normalizeH="0" baseline="0" dirty="0" smtClean="0">
                <a:ln>
                  <a:noFill/>
                </a:ln>
                <a:effectLst/>
                <a:latin typeface="Calibri" pitchFamily="34" charset="0"/>
                <a:ea typeface="Times New Roman" pitchFamily="18" charset="0"/>
                <a:cs typeface="Times New Roman" pitchFamily="18" charset="0"/>
              </a:rPr>
              <a:t>Mientras usted está material o emocionalmente cargando cosas viejas e inútiles, no habrá espacio abierto para las nuevas oportunidades.</a:t>
            </a:r>
            <a:br>
              <a:rPr kumimoji="0" lang="es-EC" sz="2000" b="1" i="0" u="none" strike="noStrike" cap="none" normalizeH="0" baseline="0" dirty="0" smtClean="0">
                <a:ln>
                  <a:noFill/>
                </a:ln>
                <a:effectLst/>
                <a:latin typeface="Calibri" pitchFamily="34" charset="0"/>
                <a:ea typeface="Times New Roman" pitchFamily="18" charset="0"/>
                <a:cs typeface="Times New Roman" pitchFamily="18" charset="0"/>
              </a:rPr>
            </a:br>
            <a:r>
              <a:rPr kumimoji="0" lang="es-EC" sz="2000" b="1" i="0" u="none" strike="noStrike" cap="none" normalizeH="0" baseline="0" dirty="0" smtClean="0">
                <a:ln>
                  <a:noFill/>
                </a:ln>
                <a:effectLst/>
                <a:latin typeface="Calibri" pitchFamily="34" charset="0"/>
                <a:ea typeface="Times New Roman" pitchFamily="18" charset="0"/>
                <a:cs typeface="Times New Roman" pitchFamily="18" charset="0"/>
              </a:rPr>
              <a:t>Los bienes precisan circular. Limpie los cajones, armarios, el cuarto del fondo, el garaje. Dé lo que usted no usa más.</a:t>
            </a:r>
            <a:br>
              <a:rPr kumimoji="0" lang="es-EC" sz="2000" b="1" i="0" u="none" strike="noStrike" cap="none" normalizeH="0" baseline="0" dirty="0" smtClean="0">
                <a:ln>
                  <a:noFill/>
                </a:ln>
                <a:effectLst/>
                <a:latin typeface="Calibri" pitchFamily="34" charset="0"/>
                <a:ea typeface="Times New Roman" pitchFamily="18" charset="0"/>
                <a:cs typeface="Times New Roman" pitchFamily="18" charset="0"/>
              </a:rPr>
            </a:br>
            <a:r>
              <a:rPr kumimoji="0" lang="es-EC" sz="2000" b="1" i="0" u="none" strike="noStrike" cap="none" normalizeH="0" baseline="0" dirty="0" smtClean="0">
                <a:ln>
                  <a:noFill/>
                </a:ln>
                <a:effectLst/>
                <a:latin typeface="Calibri" pitchFamily="34" charset="0"/>
                <a:ea typeface="Times New Roman" pitchFamily="18" charset="0"/>
                <a:cs typeface="Times New Roman" pitchFamily="18" charset="0"/>
              </a:rPr>
              <a:t>La actitud de guardar un montón de cosas inútiles amarra su vida.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C"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t/>
            </a:r>
            <a:br>
              <a:rPr kumimoji="0" lang="es-EC" b="0" i="0" u="none" strike="noStrike" cap="none" normalizeH="0" baseline="0" dirty="0" smtClean="0">
                <a:ln>
                  <a:noFill/>
                </a:ln>
                <a:solidFill>
                  <a:srgbClr val="444444"/>
                </a:solidFill>
                <a:effectLst/>
                <a:latin typeface="Calibri" pitchFamily="34" charset="0"/>
                <a:ea typeface="Times New Roman" pitchFamily="18" charset="0"/>
                <a:cs typeface="Times New Roman" pitchFamily="18" charset="0"/>
              </a:rPr>
            </a:br>
            <a:r>
              <a:rPr kumimoji="0" lang="es-EC" sz="2400" b="1" i="0" u="none" strike="noStrike" cap="none" normalizeH="0" baseline="0" dirty="0" smtClean="0">
                <a:ln>
                  <a:noFill/>
                </a:ln>
                <a:effectLst/>
                <a:latin typeface="Calibri" pitchFamily="34" charset="0"/>
                <a:ea typeface="Times New Roman" pitchFamily="18" charset="0"/>
                <a:cs typeface="Times New Roman" pitchFamily="18" charset="0"/>
              </a:rPr>
              <a:t>No son los objetos guardados los que estancan su vida,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C" sz="2400" b="1" i="0" u="none" strike="noStrike" cap="none" normalizeH="0" baseline="0" dirty="0" smtClean="0">
                <a:ln>
                  <a:noFill/>
                </a:ln>
                <a:effectLst/>
                <a:latin typeface="Calibri" pitchFamily="34" charset="0"/>
                <a:ea typeface="Times New Roman" pitchFamily="18" charset="0"/>
                <a:cs typeface="Times New Roman" pitchFamily="18" charset="0"/>
              </a:rPr>
              <a:t>sino el significado de la actitud de guardar.</a:t>
            </a:r>
            <a:endParaRPr kumimoji="0" lang="es-EC" sz="2400" b="0" i="0" u="none" strike="noStrike" cap="none" normalizeH="0" baseline="0" dirty="0" smtClean="0">
              <a:ln>
                <a:noFill/>
              </a:ln>
              <a:effectLst/>
              <a:latin typeface="Arial" pitchFamily="34" charset="0"/>
            </a:endParaRPr>
          </a:p>
        </p:txBody>
      </p:sp>
    </p:spTree>
  </p:cSld>
  <p:clrMapOvr>
    <a:masterClrMapping/>
  </p:clrMapOvr>
  <p:transition>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00034" y="2786058"/>
            <a:ext cx="8001056" cy="3139321"/>
          </a:xfrm>
          <a:prstGeom prst="rect">
            <a:avLst/>
          </a:prstGeom>
        </p:spPr>
        <p:txBody>
          <a:bodyPr wrap="square">
            <a:spAutoFit/>
          </a:bodyPr>
          <a:lstStyle/>
          <a:p>
            <a:r>
              <a:rPr lang="es-ES" dirty="0" smtClean="0"/>
              <a:t/>
            </a:r>
            <a:br>
              <a:rPr lang="es-ES" dirty="0" smtClean="0"/>
            </a:br>
            <a:r>
              <a:rPr lang="es-ES" dirty="0" smtClean="0"/>
              <a:t>Primero debemos equilibrar nuestras emociones</a:t>
            </a:r>
            <a:br>
              <a:rPr lang="es-ES" dirty="0" smtClean="0"/>
            </a:br>
            <a:r>
              <a:rPr lang="es-ES" dirty="0" smtClean="0"/>
              <a:t>Debemos actuar desde el amor y la paz. </a:t>
            </a:r>
            <a:br>
              <a:rPr lang="es-ES" dirty="0" smtClean="0"/>
            </a:br>
            <a:r>
              <a:rPr lang="es-ES" dirty="0" smtClean="0"/>
              <a:t>Si no hacemos un cambio interno, no podremos generar un cambio externo.</a:t>
            </a:r>
            <a:br>
              <a:rPr lang="es-ES" dirty="0" smtClean="0"/>
            </a:br>
            <a:r>
              <a:rPr lang="es-ES" dirty="0" smtClean="0"/>
              <a:t>Debemos ser conscientes que vamos a realizar una Armonización de la casa/ habitación y por lo cual no debemos apegarnos a las cosas materiales </a:t>
            </a:r>
            <a:br>
              <a:rPr lang="es-ES" dirty="0" smtClean="0"/>
            </a:br>
            <a:r>
              <a:rPr lang="es-ES" dirty="0" smtClean="0"/>
              <a:t>Una vez somos bien conscientes del trabajo que vamos a realizar, lo que haremos es sacar de nuestra vista los objetos rotos, los que no nos gusten, los que nos traigan malos recuerdos..., dejando solo los que nos transmiten buenas sensaciones. Los objetos rotos tienen mucha energía negativa, por lo cual debemos decidir que haremos con ellos:</a:t>
            </a:r>
            <a:endParaRPr lang="es-ES" dirty="0"/>
          </a:p>
        </p:txBody>
      </p:sp>
      <p:sp>
        <p:nvSpPr>
          <p:cNvPr id="6" name="5 Rectángulo"/>
          <p:cNvSpPr/>
          <p:nvPr/>
        </p:nvSpPr>
        <p:spPr>
          <a:xfrm>
            <a:off x="0" y="1285860"/>
            <a:ext cx="9199185" cy="1754326"/>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¿Qué es lo primero </a:t>
            </a:r>
          </a:p>
          <a:p>
            <a:pPr algn="ctr"/>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que debemos hacer</a:t>
            </a:r>
          </a:p>
          <a:p>
            <a:pPr algn="ctr"/>
            <a:r>
              <a:rPr lang="es-E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para armonizar una casa o habitación?</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6 Rectángulo"/>
          <p:cNvSpPr/>
          <p:nvPr/>
        </p:nvSpPr>
        <p:spPr>
          <a:xfrm>
            <a:off x="500034" y="6000768"/>
            <a:ext cx="1693220" cy="369332"/>
          </a:xfrm>
          <a:prstGeom prst="rect">
            <a:avLst/>
          </a:prstGeom>
          <a:solidFill>
            <a:schemeClr val="bg1"/>
          </a:solidFill>
          <a:ln w="38100">
            <a:solidFill>
              <a:srgbClr val="C00000"/>
            </a:solidFill>
          </a:ln>
        </p:spPr>
        <p:txBody>
          <a:bodyPr wrap="none">
            <a:spAutoFit/>
          </a:bodyPr>
          <a:lstStyle/>
          <a:p>
            <a:r>
              <a:rPr lang="es-ES" dirty="0" smtClean="0"/>
              <a:t>Cosas para tirar </a:t>
            </a:r>
            <a:endParaRPr lang="es-ES" dirty="0"/>
          </a:p>
        </p:txBody>
      </p:sp>
      <p:sp>
        <p:nvSpPr>
          <p:cNvPr id="8" name="7 Rectángulo"/>
          <p:cNvSpPr/>
          <p:nvPr/>
        </p:nvSpPr>
        <p:spPr>
          <a:xfrm>
            <a:off x="2500298" y="6000768"/>
            <a:ext cx="1948739" cy="369332"/>
          </a:xfrm>
          <a:prstGeom prst="rect">
            <a:avLst/>
          </a:prstGeom>
          <a:ln w="38100">
            <a:solidFill>
              <a:srgbClr val="C00000"/>
            </a:solidFill>
          </a:ln>
        </p:spPr>
        <p:txBody>
          <a:bodyPr wrap="none">
            <a:spAutoFit/>
          </a:bodyPr>
          <a:lstStyle/>
          <a:p>
            <a:r>
              <a:rPr lang="es-ES" dirty="0" smtClean="0"/>
              <a:t>Cosas para regalar </a:t>
            </a:r>
            <a:endParaRPr lang="es-ES" dirty="0"/>
          </a:p>
        </p:txBody>
      </p:sp>
      <p:sp>
        <p:nvSpPr>
          <p:cNvPr id="9" name="8 Rectángulo"/>
          <p:cNvSpPr/>
          <p:nvPr/>
        </p:nvSpPr>
        <p:spPr>
          <a:xfrm>
            <a:off x="4643438" y="6000768"/>
            <a:ext cx="1935466" cy="369332"/>
          </a:xfrm>
          <a:prstGeom prst="rect">
            <a:avLst/>
          </a:prstGeom>
          <a:ln w="38100">
            <a:solidFill>
              <a:srgbClr val="C00000"/>
            </a:solidFill>
          </a:ln>
        </p:spPr>
        <p:txBody>
          <a:bodyPr wrap="none">
            <a:spAutoFit/>
          </a:bodyPr>
          <a:lstStyle/>
          <a:p>
            <a:r>
              <a:rPr lang="es-ES" dirty="0" smtClean="0"/>
              <a:t>Cosas para reparar</a:t>
            </a:r>
            <a:endParaRPr lang="es-ES" dirty="0"/>
          </a:p>
        </p:txBody>
      </p:sp>
      <p:sp>
        <p:nvSpPr>
          <p:cNvPr id="10" name="9 Rectángulo"/>
          <p:cNvSpPr/>
          <p:nvPr/>
        </p:nvSpPr>
        <p:spPr>
          <a:xfrm>
            <a:off x="6643702" y="6000768"/>
            <a:ext cx="1975349" cy="369332"/>
          </a:xfrm>
          <a:prstGeom prst="rect">
            <a:avLst/>
          </a:prstGeom>
          <a:ln w="38100">
            <a:solidFill>
              <a:srgbClr val="C00000"/>
            </a:solidFill>
          </a:ln>
        </p:spPr>
        <p:txBody>
          <a:bodyPr wrap="none">
            <a:spAutoFit/>
          </a:bodyPr>
          <a:lstStyle/>
          <a:p>
            <a:r>
              <a:rPr lang="es-ES" dirty="0" smtClean="0"/>
              <a:t>Cosas para guardar</a:t>
            </a:r>
            <a:endParaRPr lang="es-ES" dirty="0"/>
          </a:p>
        </p:txBody>
      </p:sp>
      <p:sp>
        <p:nvSpPr>
          <p:cNvPr id="5121" name="Rectangle 1"/>
          <p:cNvSpPr>
            <a:spLocks noChangeArrowheads="1"/>
          </p:cNvSpPr>
          <p:nvPr/>
        </p:nvSpPr>
        <p:spPr bwMode="auto">
          <a:xfrm>
            <a:off x="0" y="0"/>
            <a:ext cx="9144000" cy="120032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Muchas de las  personas de la tercera edad no confían en el mañana,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C"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y  creen que lo Nuevo y lo Mejor NO son para el o ella,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C"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ya que se alegran con guardar cosas viejas e inútiles.</a:t>
            </a:r>
            <a:endParaRPr kumimoji="0" lang="es-EC" sz="24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58847"/>
            <a:ext cx="9144000" cy="483209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S" sz="3200" b="1" dirty="0" smtClean="0">
                <a:solidFill>
                  <a:schemeClr val="accent1">
                    <a:lumMod val="50000"/>
                  </a:schemeClr>
                </a:solidFill>
              </a:rPr>
              <a:t>La influencia del entorno</a:t>
            </a:r>
          </a:p>
          <a:p>
            <a:endParaRPr lang="es-ES" dirty="0" smtClean="0"/>
          </a:p>
          <a:p>
            <a:r>
              <a:rPr lang="es-ES" dirty="0" smtClean="0"/>
              <a:t>El espacio que nos rodea tiene una influencia directa en nuestra vida. No sólo las personas y sus acciones, sino también los objetos , colores y la distribución del espacio tienen un efecto directo en nuestro estado de ánimo, nuestra capacidad de decisión, de creación y en nuestras relaciones.</a:t>
            </a:r>
          </a:p>
          <a:p>
            <a:endParaRPr lang="es-ES" dirty="0" smtClean="0"/>
          </a:p>
          <a:p>
            <a:pPr algn="ctr"/>
            <a:r>
              <a:rPr lang="es-ES" sz="2400" b="1" dirty="0" smtClean="0"/>
              <a:t>¿Cómo los elementos inanimados pueden influir en los seres vivos? </a:t>
            </a:r>
          </a:p>
          <a:p>
            <a:endParaRPr lang="es-ES" dirty="0" smtClean="0"/>
          </a:p>
          <a:p>
            <a:r>
              <a:rPr lang="es-ES" dirty="0" smtClean="0"/>
              <a:t>No existe ningún elemento material que carezca de vida propia, de su propia energía, que lo caracteriza e individualiza en el entorno, dándonos un mensaje, una sensación. Simultáneamente, nosotros, como observadores proyectamos nuestros recuerdos, deseos y expectativas sobre aquello que nos rodea cargándolo de significados personales. Y estas dos influencias, de los objetos sobre el observador y del observador sobre los objetos están en constante cambio y evolución, manteniendo un flujo vital que alimenta, estimula y refuerza cualquier acción que se realiza en ese espacio físico.</a:t>
            </a:r>
            <a:endParaRPr lang="es-ES" dirty="0"/>
          </a:p>
        </p:txBody>
      </p:sp>
      <p:sp>
        <p:nvSpPr>
          <p:cNvPr id="3" name="2 Rectángulo"/>
          <p:cNvSpPr/>
          <p:nvPr/>
        </p:nvSpPr>
        <p:spPr>
          <a:xfrm>
            <a:off x="571472" y="5072074"/>
            <a:ext cx="8072494" cy="1785926"/>
          </a:xfrm>
          <a:prstGeom prst="rect">
            <a:avLst/>
          </a:prstGeom>
          <a:solidFill>
            <a:schemeClr val="accent1">
              <a:lumMod val="40000"/>
              <a:lumOff val="60000"/>
            </a:schemeClr>
          </a:solidFill>
          <a:ln>
            <a:solidFill>
              <a:schemeClr val="accent5">
                <a:lumMod val="75000"/>
              </a:schemeClr>
            </a:solidFill>
          </a:ln>
        </p:spPr>
        <p:txBody>
          <a:bodyPr wrap="square">
            <a:spAutoFit/>
          </a:bodyPr>
          <a:lstStyle/>
          <a:p>
            <a:r>
              <a:rPr lang="es-ES" b="1" dirty="0" smtClean="0"/>
              <a:t>Todo lo que nos rodea es energía,</a:t>
            </a:r>
            <a:r>
              <a:rPr lang="es-ES" dirty="0" smtClean="0"/>
              <a:t> desde lo más sólido hasta lo más sutil son partículas en vibración constante. Estamos rodeados de un hábitat visible y uno invisible. Nuestro hábitat visible lo percibimos a través de los sentidos, y el hábitat invisible lo percibimos principalmente a través de las emociones… </a:t>
            </a:r>
            <a:r>
              <a:rPr lang="es-ES" b="1" i="1" dirty="0" smtClean="0"/>
              <a:t>¿Como me siento yo aquí? ¿Estoy a gusto verdaderamente? ¿Este lugar me transmite paz? ¿Me siento inquieto/a e incomodo /a en él?</a:t>
            </a:r>
            <a:endParaRPr lang="es-ES" b="1" i="1" dirty="0"/>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fontScale="90000"/>
          </a:bodyPr>
          <a:lstStyle/>
          <a:p>
            <a:r>
              <a:rPr lang="es-EC" b="1" dirty="0" smtClean="0"/>
              <a:t>El uso del color y su impacto en la persona de la tercera edad.</a:t>
            </a:r>
            <a:endParaRPr lang="es-ES" dirty="0" smtClean="0"/>
          </a:p>
        </p:txBody>
      </p:sp>
      <p:sp>
        <p:nvSpPr>
          <p:cNvPr id="3" name="2 Marcador de contenido"/>
          <p:cNvSpPr>
            <a:spLocks noGrp="1"/>
          </p:cNvSpPr>
          <p:nvPr>
            <p:ph idx="1"/>
          </p:nvPr>
        </p:nvSpPr>
        <p:spPr>
          <a:xfrm>
            <a:off x="4643438" y="1785926"/>
            <a:ext cx="4500562" cy="5072074"/>
          </a:xfrm>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pPr>
              <a:buNone/>
            </a:pPr>
            <a:r>
              <a:rPr lang="es-EC" dirty="0" smtClean="0"/>
              <a:t>      </a:t>
            </a:r>
            <a:r>
              <a:rPr lang="es-EC" sz="3400" dirty="0" smtClean="0"/>
              <a:t>Muchos investigadores aseguran que es imprescindible tener en cuenta el significado emocional  que provocan los colores en el organismo a la hora de pintar la habitación, nuestro hogar, y en la ropa conque se viste el adulto mayor, ya que provoca efectos en su psiquis a la vez que el color se encuentra asociado a estados térmicos, con estímulos “calmantes”, “depresivos, o “excitantes”.</a:t>
            </a:r>
            <a:endParaRPr lang="es-ES" sz="3400" dirty="0" smtClean="0"/>
          </a:p>
          <a:p>
            <a:pPr>
              <a:buNone/>
            </a:pPr>
            <a:r>
              <a:rPr lang="es-ES" sz="3400" dirty="0" smtClean="0"/>
              <a:t>  </a:t>
            </a:r>
            <a:endParaRPr lang="es-ES" sz="3400" dirty="0"/>
          </a:p>
        </p:txBody>
      </p:sp>
      <p:pic>
        <p:nvPicPr>
          <p:cNvPr id="13314" name="Picture 2" descr="https://encrypted-tbn0.gstatic.com/images?q=tbn:ANd9GcQaSImQjRaLmwioJJeg8YO3_QoS8pREcCqIug6Qhrh0v1TrtW-Z"/>
          <p:cNvPicPr>
            <a:picLocks noChangeAspect="1" noChangeArrowheads="1"/>
          </p:cNvPicPr>
          <p:nvPr/>
        </p:nvPicPr>
        <p:blipFill>
          <a:blip r:embed="rId2"/>
          <a:srcRect/>
          <a:stretch>
            <a:fillRect/>
          </a:stretch>
        </p:blipFill>
        <p:spPr bwMode="auto">
          <a:xfrm>
            <a:off x="374732" y="1785926"/>
            <a:ext cx="4206444" cy="4429156"/>
          </a:xfrm>
          <a:prstGeom prst="rect">
            <a:avLst/>
          </a:prstGeom>
          <a:noFill/>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2714620"/>
            <a:ext cx="9144000" cy="4143380"/>
          </a:xfrm>
          <a:gradFill>
            <a:gsLst>
              <a:gs pos="0">
                <a:srgbClr val="FF3399"/>
              </a:gs>
              <a:gs pos="25000">
                <a:srgbClr val="FF6633"/>
              </a:gs>
              <a:gs pos="50000">
                <a:srgbClr val="FFFF00"/>
              </a:gs>
              <a:gs pos="75000">
                <a:srgbClr val="01A78F"/>
              </a:gs>
              <a:gs pos="100000">
                <a:srgbClr val="3366FF"/>
              </a:gs>
            </a:gsLst>
            <a:lin ang="16200000" scaled="0"/>
          </a:gradFill>
        </p:spPr>
        <p:txBody>
          <a:bodyPr>
            <a:normAutofit fontScale="92500" lnSpcReduction="20000"/>
          </a:bodyPr>
          <a:lstStyle/>
          <a:p>
            <a:pPr>
              <a:buNone/>
            </a:pPr>
            <a:r>
              <a:rPr lang="es-EC" dirty="0" smtClean="0"/>
              <a:t>    </a:t>
            </a:r>
            <a:r>
              <a:rPr lang="es-EC" dirty="0" smtClean="0">
                <a:solidFill>
                  <a:schemeClr val="bg1"/>
                </a:solidFill>
              </a:rPr>
              <a:t>Con sorprendentes resultados se ha utilizado el efecto del color con el fin de actuar sobre algunas dolencias nerviosas –principalmente estados de depresión, sobreexcitación, ansiedad y angustia. </a:t>
            </a:r>
            <a:r>
              <a:rPr lang="es-EC" dirty="0" smtClean="0"/>
              <a:t>En ocasiones, ha bastado cambiar el color de los objetos con los que el individuo se encuentra en contacto – muebles, ropas, paredes-  para que disminuyeran sus dolencias. Parece ser que la constante incidencia de un color sobre las pupilas de una persona, actúa de algún modo en zonas de la corteza cerebral que inhiben o aumentan las emociones.</a:t>
            </a:r>
            <a:endParaRPr lang="es-ES" dirty="0" smtClean="0"/>
          </a:p>
          <a:p>
            <a:endParaRPr lang="es-ES" dirty="0"/>
          </a:p>
        </p:txBody>
      </p:sp>
      <p:sp>
        <p:nvSpPr>
          <p:cNvPr id="12290" name="AutoShape 2" descr="data:image/jpeg;base64,/9j/4AAQSkZJRgABAQAAAQABAAD/2wCEAAkGBxQTEhUUExQWFRUXFxcYFxcYGBcXHBgXFxcWFxgXFRcYHCggGBolHBQUITEhJSkrLi4uFx8zODMsNygtLiwBCgoKDg0OGxAQGywmICQsLCwsLCwsLCwsLCwsLCwsLCwsLCwsLCwsLCwsLCwsLCwsLCwsLCwsLCwsLCwsLCwsLP/AABEIAOQA3QMBEQACEQEDEQH/xAAcAAACAwEBAQEAAAAAAAAAAAAFBgIDBAcBAAj/xAA7EAABAwIEBAQEAwcEAwEAAAABAAIDBBEFEiExBkFRYRMicZGBobHBBzLRFBUjQlLh8BYzcvFigpJj/8QAGwEAAQUBAQAAAAAAAAAAAAAABAECAwUGAAf/xAA0EQACAgICAgEDAgUDAwUBAAAAAQIDBBESIQUxQRMiUTJhBhQjcZFCgaGxwdEVMzTh8WL/2gAMAwEAAhEDEQA/AAYg6LOcmgY+MGhXKR2gJicbmkPbc5f5e3bp1RtFm1ph2HlSx7FJei6gxJrwLFSy+16ZuMTMrujtPsJxypOaLFHs01gV3NehZei6hd5QpK30RR6QRY7RSnE2vAKcI1tEZJztpY7J0FyloGybY49UrH8II0eyvK4qMUjyfJvlda5ye2wnCbKRA5siclONwpSWFwtYb9VE596JVXtbOacc03hvbIBo/Q+o2PsqfymP93OJPjy30LbaoWVXw7J2CamvyyNO4G/p1RH0U4aLPx1qpt+ow9TYg1w0KAnVKLNxTmQnFNMslrGtBJOyZGtt6JbcmMIcmwNPWukOpIb0CMhWooor8qdz99H1NTEnygk+l/onPsh0kjVVYW9g8zXD1BHodfil4tezlKL9GYTvAsHOHobWUfCLfaEnHa6K2Us81wahxA3Fz9kZVTU+1FAscac+uQW4Mw0Q1JJdmOX6kKzxV972Vflsf6MFp+zqEMmiORQI2QvuF2xT4lO2IKrsJfG0Oc02OxI0+BWDlXJLbRb6BtUy2yiRwNqGXupIvRy96IYb+H8koEjZDES43a5pPl0s5uuvPTspb/L00w4vt/hFpiVWrTXQ4UPAbGjzSvcfgFSWeak39sVr+5f15tkEZsY4IdlPgy69HC49wpsfy65f1ESSz5tMXomPj8sgs4aEd+duyvaboz7iH4trnWt+zbHOjIhDlo8dN3Sjt9bIwyecBE4vcyg/iGzWG2vyMFE5XR5vL2E4HC6QRGgP1TkI2bIqiwIvoU1xWx6k9aEv8SGg0rj/AEkEH0P90PmR5QJcb9ehQ4Y4YknAfIcrDsAPM4dddggqcLfcie++MXqI74Zw7FAXGNli5uVxPmuOhzXRyx4Ja0DrImBa/gOI3MTnRn3Hso7MWMgynPsg+mJOJ0joZTE9+cttflvy+aqrq1XLSLzGvnfFSk+vweR2QrLCPoZeE8UbBK15a1wBGhF/+10Hp7G2xco6R0LifiSmqqUgZQ+xOwFnAcjvqiJ2KSAaqZwkcjrTrtYckMWG9Iz0VRkeDy5+inqlpjFPjPkGmVYjmY/lex+NvuFZUy1LYP5avnQ5D1Q1ocBqrAx+gnDUDqkYqJtmXbO0AazGpHsDC45RsOQWHnY5LRabBM0l1F6ECvDGFiR3iOFwDoOp6qvzchwXBeyywsfl90h3jjsqJtt+y1SS9FwCadshKnRTb0hdpexQ4go453DLcEbuGl+w6+q3nhfCXqHK7qL9L5K63zv8tuNXZk/cEbbb/wD0VqI4NKWkgB/xLm72ml/simfBBbykj5psvHxa+zoIo/ii5P8AqRT/AOP/AALWI56eRhePLmtmG2umvyUFePOi1b+QrP8ALU5+K0umvga6SZWr9mNbb7YVh2TBUjQ2RKmIS8RLs4E19XCZGsmDXNIcAx1rPdlOUWO+pB+CgvfWvz0T46alv9thajprNFhsERxS6B/1dmgwnmkFRGSnTdD9nEuJCTVznn4jvlYfZUGS/wCpI1OBr6Mf7GNr9N0M0HJtIujm0TWiRSLxVdEmh20UyyX3SpDWzM9ykRC2GJ4TI3KATccuqJlZGHbYb9F2x0k3/wBAxw++oY0CRu3cXUkfK1RXbKif8NZU3yil/lDGyvUsPKY0vlg1n8OZ0FtR3/uv/JaK/ujIW1TW4sqLca2qXGcZJ/2F589litBOiszaLuI5LbOicPxBsTB/4hZnLk3ZJmiojqtINxhDwjykkSN6Rulpg0A33Vhk4kaa4vf6gaNrlJoWsdmJIYNG63725ei1P8NeIj/8m3/ZFT5XMlGP04A5ka2y01tGc2WCNKIfFiU5meto2yNLXAEEagpdJiba9C7n8J/huOtvLfmE19EkfuCVNVpjXycvwb2VAITNjtGWvxFrASTYBc5JLbFUZN6Rzqor31VT4rf9uAhw75SCfeyqMnLSsiWEKuFbXyzseD1IfG1w5gFXPLklL8ldrj0EHNXbSFabKZEqQ1s4txxSGKreeTzmHx3+aps2rjLZofGXp16AZN0BrRbctnrXeyTQ5SJsdok0O2RJK5ISUjylZneGDmflzTpNxXISiDusVf5HmkYGNACqJ2Sm9s2lNUa4pL4NscwGtgfVNUtMWUXLrf8Ag11eKNe0Dwo2nq0WP1Uk7dr0QU4kq5N82/7g55umqycfTZPKmuX61sU2Yy08wjXjy/B5h9HfopnxoAaap8cVscquLWzs3D1SHwscObQfcLGZlbjZJfuXsH9q0HI5EEuhzWy2SoIaewU0bJS1FkTgl2KUdSZPMV7DiUqqpJfhGJybXZY2zREUWDo2NbokY5FcrFyYjRncnDWJ/HtKXRZmaPYQQR80PlPjXy/ARiSSnp+mKsGKVcY88bnDqBdVdfkovrYdKiEv0ln+qZzoyJ5P/En6BSvOi/Wv8irFX5LKHAsQxF1nAxx7kuu3TsNyUJbmKXRLCEIehmhoKakZ4PiR3/mu5tyTvfVUV31bJ70dKMpPejLwxxQynkNPI4Fl/wCE8EEWOwJ7bLS4GT/TUZ+wa7Hf6kjptBijC3+VwO39lYuHLtMEUtLTPnOCev7jXoUuN8CFTCcv+4y5aevVvyUeRUpw0yTGulVI4859nFrgQQSCOhCo51uL0aeu9TWyZUeibkjzxO6TTHOaCGEYVJUfl8rObj9uqiutjUtsHtyVFDhhfCkUZuMzndSfsFW3ZkprSA45tsHuD0Hf3M0Db4qBufvQRHy2ZHvm2YqrDco8vzXKaLTG/iO1NfW7QLkeRod1JrZq6cmu+Csre0yAkXaJ+Rbh+AU7BowE9SLn5pluddL5Kerx1Na6RskwmJ28bf8A5Cijk2J75Mnli0yWnFf4C/D9V4bjE71ae3QeiDzK/qL6iKzJo4PobYXgqnktAh5UyeU+iWvpp/uc10KWFSaW6Ej2K9lxLlZRGa/BhcqpwtlH9wvC4XRIOhghdF4W3mQsnLnv4CouHDXyCKmQa2RMQaRjqXg2sLW3SpaY2T2KfF9aGxG/Ozfc2Qmc/wCi0TY0G7EVUb7xhYia7LH02jTHiDYWl7rAN58/QdUlcZSlxQ6MXJ6QrYvxNPPcB5jjP8jDYn/mQbn6K2rrUF+5bUYqiuwE1nZP3sJ4LXo8fCCNk5S0xHUmb8M4iqKewa4vbyab39AUbTlOPsqsnBhLbXR0ihxSZ7GkjISNeduyCzPNv1WitjjJPsjNE5xu5znepKpZZ18/cmTfTgvSBWIYDDILujGbrz910cqyP+pkyk0JeOcPviN4yXN6cwrSjLjPqXQRXa5NIxU2CTOe0OY5rSQCT/nZTTvhFNp9hl+PfVW5zi0jpOGxNjYGtAsAqG6XOfJlTJ8n2FIKoAgiyjjqL6EDf7/HhZDGzUaOAF/dGfzX2cdDuQGlkB33Qcu3sb8gPFIL6jfkpK5Fr4zOljWf/wAv4+ACalFKvZtFkx1tDbAyxVS/ZO5L4NgiNtl2mRclsoqoARvYjUHmD2SxeuvgSXGS7NlDWyNaLkE9lBZjQk9gaxY7JyVrzzK5Y8EiT+WhoXZpHU0hfqY3m5P9Lu/YrWeG8jGOqpmb834fknbWG6XEQ4CxC1UWpdoxU4uL012EmVOm6XSO2yLpVxwMr8RawEkrm9LbOjHk9IT5cLmxLM9pyRM/Kf6nfog7K3b0GQkqV/c04YC0ZHaOboR3WTy6JVTewiual2CeJZ7vbGNgAT6n+31UmJBRjzLPBqX6mC2R9kSWi6JeFcpreh6RCSMjZImK4hnhrDxJLmdqG291Bk2uMdfkrvITUdRXydBhg020VWlvsqPg+kbZN0cZpQlRwLxGDMLKWD12c30QuDTscXDOyXI5vMtyEtd8rfBFSgnDki2y/JTvxo1y+Gv9ybXaX7oTXZV66JOk1um6GlzJEmjiUrhyXJHGWaW9k9LofEH0mENe+VztQSLdtNfqprcjgkjYeJqdlHKTGaB4uLhAFvJPXQz4bFC9pzkt0Nij6I1TjqRTZE7oS3EUqiQOkdlN2gkN790HJKPotatyimyUZUQRpaLmG3dJojktnr4rixFwdx+oTltdpjXprsAV+Bvju+mdb/8AN23/AKnkrnC8vOrUZevyUmb4eq/corTAcnGT4nZJY3NcN1pqs9WR2jI3+MdUnCXs8/1k5+kbHuPQC6n/AJhy9IG/lIr2w5gnCVVWHxKq8cQ1ya5nevQLtt9yYr1Faih9jp2xsEbGhrQLABTIFb77ED8QGOic2eME8ngdN83wVfn40ZrYRivb4iTNVeM/P1A+SqeH048TRYS+0L4FReNI1nUpIrYbKWlsKY7gElO7zjQ3sbEfUJJwaEqtUhbmcm66JuXYxcGzA5x0I+iBzU1plN5H9aOpYBTRyNdmcAQLjuuxaoTX3MCivyCcQaATZCWLTGsHSFMQgMmkUi/AgvY/Lkcx/ex+P+fNGYyc04ipNmynrAWhQuvTYvo0QS3KY4iFr5bHdNSO0RbUpeIplqKjfoE9QbHwRv4bmD4y4a3cflp9kNmwcbNM3Piv/jrRujkAHdQ6ZYae+jRJWkRusdxb30T4LvRDZBbMlPtolkSR6NjG21UY5vZfE3nyXEUn8IYGUURgz5hm/p6o900urlvsqXfcruLXQAkd20Vd8FrFA+LCoJJiZY2uNtLi/P8AutP4GXLlFmW/iaPHhNdDJhuHwx/kjY30AC0vFL0ZHk38jDQ1ga0tIvcKKytyaJYWKK0wFidaxm51PIalPndCtdslxfH5GVLVUf8Af4/5AQxS0jXiIPAvdrjo4OBBBFj1Vffmc1pI0mL/AAtbB8rJrf4Qh8V00bZQ+KDwWOvcNcXNzdgQMvogJvkF2eOnienswYbiLonhzTYjUJi6IZKLWg3xFxhLWZfFsCNyOaVz2R11qPoWZX903RLs38KVuSoynZw09Qosuvde18Fbmrb2dKpa4tGhVRGbS0V2ymeqvukOMr6hdoQwVEieuhQDibRNII/Un20+aNp3VHkWvicT+Yu0/WgZS1LonGN+4U84Ka5oiy8OVNjWgpBWDqhpVsCcC2Sr13TVBDdEH1Vuaeq9na36KIWS1UraeBpL36bbDmSegARFdWuyXTS/+hgq8POHvMTtGkBzL89LO+Yv8UJk1uyW2X/is/6dbhL4BNHXvYbG7m8wdx6I7Iwozj9vss6smUXphOaqBZmB00+qp41OEuLDp2pw2jXTO5qOa0ySLT0bo5eqh0P1v0amSLiNxNLp7N006peT1ohVf3bZjMu6TRPx0Y6KfNUWHJpPzC038Pwf3TMl/FM9RhB+xjp5VpTGI9qq7I0u6cu+wHuQmWz4VuQViY8si5VR+QCLuJc7Vx1P6DsqabcntnqONjV48FCC9f5PTCkCuSMlfQtkYWvGh/wEJrWxk642R4M59ieHPgdZ2x/K7kf0PZR6M5lYs6JfsYhIkaBeW/R5I9ckdKXwZpZy0hzTZzTceqmjDa0wS9poe8Ax9sjQSdRuFT5OM4S6K6UfkOGpBF0HpjNGaaROSO0C62tyg6oiFex8IOT0kD+Hxme6Q+gU2S1GKibfwOL9NcvyT4kgY5ua9nDmkxZtPXwF+Vx65VuT9ivDipGhF+6spUJmJk4+mgnhkr5Tpo3r9gmrHQ+jE+q/2GGGJrRYAX6nVFRqjFei7qxoVrWi+IlpzAkHkQSCPQhLxRO64NdourMSkly+K7xMt8pk8xF97OOvIKGVKbBrMGqb2tr+3/4BXMAGin0PXoG1ta9gLGi+bX0QM6YOfJkVuRZBaiGeGsZD2hrtxoR0KrczG4vaD8HKVkUpe0MbXDqq5xLWMvwXMmsEnERvZLxzuu4nbRmq68MbcmykhU5NIZOaS2wFwrjAdNK5+mawbfTyjp8VsvGxhVXx32YTy8bsiz6ji9DrFVg81Y762UDraKsXkJjvyDm39/8ApAZ90Iw4N9v0i8/hyElnRlr4Z9TAWQa9HoFj7J+GbpRvJHjmpNCpmCrgDgQ5oIO4TWS8VJcWI+O8OFl3Qm3PKfsU1NJ9lHneKaXKpirGJHmwBJ7BTPiu2Zl2S9Nmykwku1f7KCd6XoLownNcpG9uDlvmYS0/5uonfvqQTZ4+DWkzS3E6iLRzQ8dimOmqfoAs8fZD4K5uJn/0EFdHDj+Qf+XcX2mCzUS1Lw1vPl+vZFxqhWgnHqnfL6dY9YLg/hsAJzH5eyhdSnLkzc4eN/LVcG9sMfsQtsPZSqqK9E7mvWgbjODwmMudG3bSwsb8tQnOOmA5FGPOLlKK6MdHRBrQANNh/ZTxXRWRhGK0g3Fhri3NY2A6JwzmtlE8J2353XaJ4sHOTRzNMlCxlP4mYZi6wbztb83Sy5gCs+7Qn4nL/EFu6gsSZFfL71oxvY5rvEj0PTqo9qS4zIZRlCf1K/YWw/ikbSAgoO3A73AOo8svVnQajx+MjQj3QksSaLCGXXL0z797l2jAXE9BdLHFfyTKcpfpRbBgskpvNo3+gc/UhH1UKI+NG+5/4CUuHstlyiw+SJ12FuqqUeLj0DhhM5lYyCUgOcA4HXKOZB9E23yEsauU5Pr4M/5LwtWvqVdfk6TiODj9jfG3SzL3PVutz30WLrzLbspWye+/n4Bcdxx2uK9Cpg1YCAfdbaMlLtGlklOG4jQ+jzMztF7DW3JS66KxXuE+DA8zSEhYQaaMshTWTRBGJHQ/FQz6JJ/of9hanqAIw1gAzauI6dPiheL5NyMHj4yldKyXpMtwiFpe0PNm31PQcynLTffouJNxX2BjieSna/LS5jGBu7mevZLZrf2kdH1dNzQtvfdM1+Aj+7Ms+vRSRbRDNKQY4VpGDM5o1v8AJS8nL2WviKaowcorsaGCye7IR9tf5LWTT9hDDZw13mFxz79k+E4y9MEyK3JaiyrjyvikiZ4bMpLhcDbS5+wSyfZV/RtqrlzexbwyT8vr8kQvRG19vQ8YxxE10bGNY1oDdbdgN0oDVRJT2xSkn83xXFhHooqRqms5sCYhiHU3A5cvgkkwKTjFbAlJ/FmvyGg+Kgs9dAMZfUs5fgMVmGujHnaWki4BFtOqFe0GRcX2gBVwZthqiIT0uwS6lTel8sbcHwaNrRmaCbakqNy5M1uH46qutbXehjomNGgAHoE6KQZKCiuh1oMHjdAXlzb8gd/83UvwZ+7NtjdxS6FWpbY27prZe1Pcdm/haIGUk8h9Vn/O2NVqH5AvKT1WofkdHC4I5ELLRb3tFBr5OMYxI6gqXMcP4ZN2nsVuMDI+rWpINx8/6b4z9MYcMx4OHldvyVjGz4Zb/TqtXKPZtkqQRql5IWNTRkmmTJTQRGP5FXinFwyMgHzEEBNiubK/yWXGmp6ffwLtG45Gk7plnUtFDiR1UjbFOVE+gr2XPfpqmEnSMjn3TkiNs04Zhr53ZWaAbu5D9T2TLro0x5Mkqqdr0PuD8Oxwt0u5x3cf0VTbmWWvroOr1StIKfstuXyQzcv9TH/V5emVPhCWFko+mSKbFniinIaCNg659irjFzHN6kdkS5VAyhd6bK+iyrj2bn3dsnnNESPdcORQ/XXX3SHdMQqmpLzYc1G+uzPWWysfFDRwi+OB7XOFwDcoZ2fcFRq4w0FPxA4zbXSM8NthG3KCfnbqlkk2R1JwFNsfO+qY2EJPewhTYnLHzzDodf7pA+ryF9T7e0MeEYw2Q2/K7oefp1To9FzRnVZHXpjIzEnWDb6J+xzxo75NGWV/dcyeKMNPxWyle7ymR1tmkWBF9yqnOwv5prvWin8pbGWlB7ZCb8TKknyRxMHfM4/UIaHg8dfqbKsBcQ8TvrGZZ448w2ey4I+BJujsXChjv+m3r8Eck2tCrFWSQu8p+HJWajGYNXk3Y0vt/wDoeOEZqqr/ACQnKNDITlZ7kG/wBVdmZFWKtzn3+C6x/MzktOI9/wCjnPbZ0uU/+Av7Zv0VG/OLl1Fskt8pNx0kL+IfhGHnM2peT0kAIPa7baKaH8RpPThpFLbU7Zc7JNv9xUxThmoo9JWeS+j2+ZvbXl8VaVZtGT3XLv8AATX9q0CQ6yJ1sepaPjLfS6Tic57PmAkgDdxAHqUr6XL8Cx7lxXydNwWhbFE1g5bnqeZWdyLXZNsuYw4R0NODVUcZu8ZugRGJZXXLc1srsuqyxagzPjNe2R1w0D06pMm6Fk9xJcTHnXH7gdfmhg3RlxCEPY5p5gp0ZOLTHRW+jnkU3hyOY78zTa3XotZj2c4plROSjNxZupqjmDoeSJTHKTLpZAQfqubOcjBJMAbA3Te2MdiQq00eX1Q85bKiqHB7LZZidPdNjHRJOfwexOXMSPo0wzAJjRMpDPgNXRuBZVMdYjSRh1ab7256ApY6+RsuXuIHxGFjHnwnZmg3a62U27jkUz0yaEpe/TDuCYv4jbOPmbv3HIpxpMDLV8NS9oqxzFC3yM/MRqeg/VI2ReQy/px+nH38gKKEnkU1eyi332RcyyQVFTinfAjDvCXDP7bNZ4/hMsXnr0bfv9EFnZ38pXuP6mNnVGf6jt1FRsiY1jGhrWgAAbABYm26dk3KT2xPXSLYKljyQx7XFpsQCDY9DbZLKqcNOSa3+zELiFF2N2Z54mPaQQHNOhG4I+6kTnVNa2mSJnF/xB4Z/ZHiSP8A2XnbfI7p6dFsfF538zFwn+tf8iWNoUfEVroZzRv4dOapjHe/sLhQ5XVMgjBad8UzprHkLNGkaLo3XTWRNaPnlKjkfNfZPQriVzSaJ2vg5dM5Xxi609xobBaTA/8Aa0Znyr1cnEwwYs4CxRutAteXJdM0NxfS2qXkvkk/m99IvpqeokF2Rm3p+qinkwj1tE8MXJtXKK/4YJEiTiA/UPX7A9VyEbPWFIySLJhNY8tjlsmuOx6lxRY6YrtDuZbhVTkmbbY3BTmugjAu+lkLXz7LJJs8jnHr9NAomPutdts5v86HbgyWmEMwmF3FnkPQ73HNPhx12B3KTa0KtcRmIHw/VRMnTMBanfsIdi/Dii8OkYbavu4/Hb5WWO8vdzyGvhDn6G0i4I2uLf3VXF67GNCzwJwe6ilkfJJnz3AAv+UkG7r87391oMvyNeUox1rXsH4uK6GriOh8WmljjcWOexzQ4EggkW3H1TJKimyNkO187I4uT2mK3AGAz0cD453hxLyWgEuDRa2hPXdDeXzKcmxTqWkkT1Q4rs18X4cJ6WWM82kjs4ag+6H8fc6b4v8Afsma3Fo/OBlI0dovRtJ9oqfqOO0zbgdXkqIzfS9vfRQZNfKqSCcG/jkxbOtwTAtHoso466NppvssZLZM0I47PTLfmlSOUdFTpU9IdrRjrKiwOqlhHb0RykD6L8O3YlA+pjms8OLWMI8py6HXqVpMWDjWjG+Qu52vX7ACl4fY0mOVtnsJa7X+YGxQl99kZNIvvH4WPdSpML0WCRA+WME8r6/VQ1zuvmq0/ZYWUYmHW7JR6Q60OBDKM2/0WnxPG01w+9cn+Tz/AMj53IyLdwfGK9Jf92L9LwZTNGsYd3dr9VOqK4oq5ZNkhQ43wZsD2ljQ1jhsNBcILKqUXuIfg3SmtSFlpQbRaRZYwpuiRM9zJNCtnoeu0LyK2hxcA3U30T0iFzakmjW240O6ifsJhJr2a4KghMaJos9dNfUpvEfzRXJLvbolURspLR27gyoDqSEj+gfRYjyNbWRNfuPXoKNxaPx/AzDxMmfL1bci49lB/LT+l9f4Gv3oKxlRRXyRtEnSJ0p76G8fkH4liUUDc0rwwEhoJ5kmwA6ldRjzulxgv7j9pFGJSDw3ehXUwfNf3Jl6Pz5S0JqqlkLDYyyZQd7ZjofmvSKk0kv2Ky+UWuh/n/CiCNha2odJUciAGxsPUgC5Pa6Nhjyn0VcsmNfr2G6LhlzGAOkzEAXNrfdBT8EpNvlouYfxS4RUeO0iU+FyN2s4eyAu8DbFbi9lhj/xLjWPU00CJpMps4WPQqpnjzrepo0EMiu2O4PZQ+pC5ViSmLeP42GtIGp2t+qssTFbe2Uuf5CMFpHbPw0w4wYfC1w8xGY+riT91dRXRmJPb2c2/ESlNLiD3EWjn/iNP/lYB49b2PxQWTRye0Xfis76T4S9GzhMh7i7e1rIvw1GuVkv7A/8V5jkoUxfT7Y6MWh2YzevQImdY6KFCvpgDiigE8Rbz3aehTLK+UdElVrhLZyapgcxxaRYjQqonBxfZf1Wqa5FYumaROmegpNC8j5zkqQ1zNGDNzTMHIG/so73xrbCfHxVmTFP+/8Ag04kzJI4d7hR0vlBBObD6VzWvb2UtlT2iBSRYH27po7fRU96ckRykdH/AAvxwZDA46sOndpN9PQ6LO+axPu+qvT9k1Vm1pjPxPw7+0Fk8EhiqIwcjxsQf5XDpv7qtwc5Y+6rFuDOtqcpcosHM46qKfyVlFKCNPEiGdrrcxtb0Rn/AKTRd92Patfh6IXdKL++JF/4ml3lgoqiRx2u2wv8Lrl4FQ7ttil8nPJT/Sj6iwqqq52VFflYyM5ooByPV/cLrcnHxanVjdt9OQ+MZSacjVxri+WMxsPnf5R8dyh/GYjnanL0g2qqVsuK+QLwlwnHHI2YXBaLN157F3tf3W/w6XN8peio8/KnHmqKP1L9TOgQQgK0WkZbtmv9n01SckO4lMzB0TvYj0gJjOHNlaRax5HmChcnErvWpLsLw/IXYstwf+xyWupKt0rotGgEi/UdfRUNlVOM9S9l5b5ay1LT1/YIYbwk1vmcS51wddrjXbmhJ+Ql/pQBKyUh5g4mrWWtKCBsCxlvkAfmo/8A1C1exvNl2L4pDiEBp65ngkasnZqGO5Eg6tG190dTmws6kPjZpi7+HgDHTR52yZJCA9twHNsLOAKu/HuPF6BfIuTlBye+h+EgVmVYDOqg2P0YqnsnJna/IqcS4EJvM3R459exUF9KmthWPdKD69CDM1zHFrhYjdVcoJMuI2NraCWC4JLUk5BZo3cdr9B1UtOO7CHIylWMI4EsLvkcfQAfqi1hxXyAyz2/ghHgLKd2cOcTcAXtp19UDn43GptMt/CZnLLimvyXYphPjtGUgPG1+fYqkxr+DSfo2PkcL68OS9ijLE5ji14ykHUH/NVZrUltGValW9SR74gTeI/6iRU+YJ8Yv4IpWI24Q2fOJYBqz59R3UV/0uPCx+yCWRwkmjqHDPGjJBleckg3a7Q3+6zGb4qUPuj3Esqroz9DQ3EmO6Kp+jKIRpnhxBrddAl+nOTO1v2BsU4na3RvmdyA5n4I6jx85vslhTOfSAcNM9zzLN+bk3k0fqtRjYiqjpFxTVHFrc37SbHCgZZoC01MeMVH4PKb7HbY5P8ALYVpptU99oYnphWWuDm2AHJQxraeyd2JroGTFTkDMlQdEuxBTxeECUO66eyznnKf02BWNMjG1Z19hRobS3S8fwKV1MQ5rl00ztAumy01QJG6NfZr/XkfnZXvisvjPhL0QXpyS/Yc2VAOy1cfRXb7ARqOiiJF6ZVWTgDqeQUN1yrRY+PwJ5dnGPr5A1QwvuTf7eyprL7Jd70ehY3icbGgoqC3+dAmrw9h3aD6hQKUtk92FS4tOK/wOGAULYoWtaLAD66m/utNTFRgkeU5k+V0mvWwjJtaye0iBSYDxehzsIG+47EbKK2tWQcQjHulVZGxfDAdHUddCNCOhCxl9LrlxZ6rgZUcilSRZX0scw84BPXmPimQulB9MlvxK7196AM/DTb6PI+aLWb+UVM/Bw/0yKv9PNAJLifZO/nG/SIZ+IhXFyb9Jsb8GoQyFoaOSrr5uc9mSl29grHcGZJ5vyvH8w0Px6qfHyXDr2vwLGTi9oC0n7YHiMSut1vcI6Ucea3xRbYH1cixQixkpsKkd/uTvPYaKOFFb9RRrKvGqH6n2HcJw5jD5Wi55nU+5RMYJE84xgug5ieEujjzkEC1/UKSPUkVORlxtqshH3pl1K/QK9Xvo80ZtZInHExMu0ds+klSHbMr5UoifYs41VAytb6n2FvuFReaf9OKCcdfJ7TO1WYC0NHD8kIJMmtth3RmM4J/cPj7BWOOYZHFuguVHdx5/aJIWMUZeNw6gptTakmhoCwjjgxMyTAkt0BHMd1r6cn7FsZPD29oYDV25o3YIl2Rhf4jifgPuqbKlzmz0L+HsVU4qn8y7LXiyEfo0PtGGpGi75/uMt9NfsNOBuzRj0WlhLcUzx/IhqyS/DZsnYE/ZA0YZB7JDkxW4jpix3jMH/MDp1VZn4as+5ezQeH8pLGlxk/tf/APp8Ra4XBBWbnS4vtG8pza5raZJ1T3TVAldsTJPWC4F9SQpoVP2VXkcpfRlFP2h5weRggff81hk9b63QelqW/Zi9oFVrwd0la7HIEg2eDyv9UXU9Fx4Wz6eZH90Had+iOizfvv0bqWosQU9SB7K9oM4ljzpYPCcdLEX56iye5FXV4yELHJfIDwDGMzcjyA5hsfgrXFtU4L8nn/AJTDeNc466bYwxVAKKKwk+YLtiMqfMlGmSqqA0EkpByXYnwVXiTPfyHlb8Dr87eyzHlrlOzSD648YhNk1iqbRKjUyo7pBSueUlLs4EYnNZpupaY7kjl2Ibmh2pCu47S0XEK4uK2E5OIDbZWbySpWOhq4aqhZjjqDYn7qrk9zkzf4K1iQivwgliRGdxb+W9x6JjDqdqvi/YMmKbvbHyZv4RxUB2QnVhBF+YvcK8w7edfE8z83ifRynNemxqr5mucXAWB1t0RUYtLspZtOTaBNU9SaIwbWSaJstMkjs57xBSZH5mAjNe4F/dVWTWt+i2xLp61sHRySu0BcUI41r2HfzVmvYUpcCfYySyMYGi/5g9xI5BoKb9WH6UQys5e2N2CVodGNdbKmvhqTIH+xKtO6ZBHAKvqLNNt9wi6o7ZLCbg1JewjhGKCRo68+3ZTtOL0ei+PzIZNafyFmTJ6kH+0WGdLz0Jx0A8agcHeLEbPG4/qHdPrslXIpPL+OWRDa9kML4s1yv0PNW1WVyPPMjCcBrpsXa4aEIxSTK91tEarGGtBu4BdyS7Zyrk+kJnEnFecZIjvoXIK/IT6iWOPhtdsvwOoaGBvb5rM5MXKeyRoKtl1QzQ0sdUJOJxUaxO+mcDKrNO4RtOrtL9BzP1+SIg1Uuf4D8DFnkWcV6NkfBMQGr3n2H2UMvKT31E1C8TBLTkWVEFI114KNluTpi59//S9h8VdO0Dx/AuX/ALjM8FUTI64a0kg2a0NaBbk0bbKFy7LnFrVUeGzfLNdK2GJ6McsibsVvoCV8ro3iVm7dx1Cmx7vpyM/5nE+tDaGvBOIWytGuvMdFf12xmjAXY8oS9BCaqBUgPrYPq3KOckSRiwbhWMOiqHOYxrjkc0ZhcNLtLkc9L6KnzMhRXQfR9sds8fHmc5z9XONybfoqSdspjtkpaYEEdUxTcXs5PTF+hmdC9zDsD9dijrIKyKkibW1sLOrhbqhfptMaosEVrkRWuyXi0BYqxzHlzPiORRzgpR0wrGyrKJcoPX/cYaLiRtvN5T/nNDOmS9Gox/PUzX39M2HHo/6gu4TDP/V8dr9Rm/fDpXZIWGRx6fc8k7g13N9FZleeglqC2Sx7gidkbJRI2R7hd8bRYsPQOJ8/yToZFaekZe3Ids+UhX/aJYzbM5p6XKKjNv8AS/8AkZqMvZOBksxsMzyfUpltqitzYVj48p9QQ98NcJNitJOA53JuhA9eqo8vyLl1U9Gkw/FxrW5+zJj+BugcZIQTGdSBuz4dFLj5MbVxn0/+oD5Hxf8AqggbT4qOZU0sf8GcnVOD7RokxYcz80xY7+BvDfwUx1bpXZIxcnp9ynutVrlNhmLg2XvpDjgOEiEXPmeRqfsOyqMnI+q/t9Gyw8KONDS9/kNlt0KFJ69iqGLThD0DcSYWkPHLf0SP2DZCcfuRa+a2W5GoBBBB09QlfXsZVkxsW0VumCYyZT2Y59dN03fYPclJOKA37vmjdnZp6FF15UV6Zmb/ABd2310bG8UTM0e3UI+GW2ilswoxlp9FNVxFI8WGl0k73L9hqxUgvhDbNF9SdSe6osiXKYySDdNDc+qG12I+2HqvhqWFjZHizXbehUkqZRW2OcdISuJcIz+Zmj27dx0UmNfx+2XoWM+IuwVjw7I5hzXta32Rs6otckwyqKlLig/Dw3LMLvIYOm59kDLNrqfS2XEPD2TW5dG1nCTWNAbq+5Lnn+YHZuXYWTJ+TUlrRLL+H+S+2ejNPw2y/nZ8QbJYZ0vhlVl+MyMdcn2l8osp+G4BqW39SUssyz4ZW82G6JjIgAxob6CyGlZKT22MbZZUVV9ym+xBdx4xuADgNSB31ICLxnNNtMJxo8ppP1sZsOpI42ARNDRztv8AFV19k5v7mbzGqrgtJG9rghekFNMm0hLHv0Rzkl1IA4nwvBKSbZHHm2w+SOqzrqun/wAgd2BRct/9AFVcDWBIl07hGw8ot9or5+HjpuMg5gNGyFgDR6nqUDk2ysltlti48KoKMQy1yCfsLa6LSUmxujFjWGup35HWvYHTXdamS10D42TG+PKIDlF91GGPTWmAKvD3NN4zp/T+icn+SoyMKcJcq3/sYH1Ujd2lPUYv5AJX5EOnH/kswesLpDfoo8itKG0Owcqyy3jIZAy4Vf0X6WwbiGHBw2CIqukivysONiezZwpwhDNFUPfITJFG9zYRpezSWvvuRforGElNGVyceVTMtG/QKtsXZXsOUE9rFQLp7GB7HuKZJ2BjiLNA0A000upbLpTWmOcuhbe8u/zdRNbQkU29L2a6GiF8xAzdeiGtul6RtPFeOhRBSf6mF2hBl2vwSY264WT17Izxct0u3FiLUlp/4BNUPDPb6Iyp8jH+X8a6ZOyH6X7Mr51MolAZqisDBcnVPhW5PSFS2UcL4M7E6lzdRHG1zi4f1WOQe/0VrRTwRPHcNP8AcM4BUPe3wyD4jTlcOhGhv8QVWvx9ltuoro1C8pVRj/Um/wDb8jdQYKXWvdx6BaDG8XTQty7Zls3zmVl/bH7Y/hf9zY6hazSwVnFRS6KWcpt/ezHPTNPJMsx65rUkmPpyLanuuTQCxhhYxxGosb9f7qgzvExiuVf+DWeL8/OT+ne+38g/D5gW+oVDbF7NVXNtJhGNwFrFDNBDlsmagpuhySBeI4o+Z2aR2Z211ppS2weimNUUorQPfImMI3oocUg1tmOpcLLkDXceL2EqXDG/us1AYM4mJLralgu0i/T9ERKG6zMK5Qytr0UYdUAqrsho1GPapI3VdNYA6WcLgjX/AKPZN00TbUvQMZK+J4kjNnC/xB0LT1BHJE02uJVZ2MpxMOH1GpB7i3ROtj8mQtrcJaYUM9tkPxYPokX3SM5LslTauA6aplnSLXw+Orbtv47/APAchQE/Zuo69m6M8lHobsOYBHFmtKNDpfp3RmKq5PUyvzp28d1v18FeN0zGPOQ3adio8muMZfa+h+FbZOH9T2LeJxXaR2TKZcZIIyalbW4y9M53+8pcxbbUEgn0Wh+jDSZgnjPm469Mi9jpPzEn6eyVNR/SGQxYr2EcIxGemv4Er4rkXDTYE7C42KXlJtJE30qorbWzpGA0xa0vkOaWQ5pHWALnWAubC3IK+x6+EU/kymTap2PXoPRVhb+U+ynaT9kClrpf5KJagncpel6Ebb9mZ8lkghgq3CybP1/clrensT6eoDZXx/0nQdjqFkc7H4WPRv8AxOV9SlJvsJx1KrHEvE9o1NkBUejuWhcEyvjlLo8MiaLyKJJUo2U9A6sn/lGpOgHUqWuvbKjOzFCLSOqQsp2Yd+y+MzN4Zvr/ADuu4/Mo50ya6MrK2LlvfZyenqMriNrGxHQ/ogr6drZb4Wa4SQepasFtlWzg0zU1XKS2iM40SREtSaF6uJY4OHxVhVqceLMr5GlJ8i+CtumSq0VEoG2Kr7qB1kfE2YXUAvPoor4aiaLwOuUv7IPQSKukjVJ9G+OXRMY0vNRb0SLoRR5bR9NU353XPY6MEvRgq5NCnQQk3o5/LbxHnlmP1WhW+KMvJask/wBwjTV7Y2HK0FzgBc2NhvcDqlSGmaglzzsvsXj9VNQtzQLlTcapP8HUWTgc+S0P7GSl7PnVOqUbsrkn7rtHbKXzJdCmKpqe6ZIfDt6ALMCM2aZjiH5iAORA5FZPPztXuEl0brxeD/QU4vsq8ZzDlkBa7v8AbqhOCktwLdWuPUzS2uFt1C6iVWilFjA56K6dT+Cmq8tFr7iz97N6pPpMmflK/grbXF5ysFyf81U1VDk9AWR5WMY9DVgmHNZq7V53P2Cuqao1rRlcnKldLbDscQI2RCAmwRjvDwkGeMWkHs4dChrqVLsJoyHB9+hSjnLCQQQQbFp3B/TuqS/HezTYefxXZvjrQ4IF1OLL6ObGcQhwxBHJVxtlALHZmuB55mkD43sp6PfbK3P24m/iD8MJWOLqRwlZyaSA4dgdnfVE+/TKRP4aFibhmuYbGmm+DHH5hI0vwdpMuosNnpngzxujDxpm0O+htuNeqiyanOt6+Azx2RGq1RfyMsMnlvfVUUovZsoS5aNLZ9FG4jtkhISk0OT0S8WyTj2I38oE49iIjYTz2Hqi8WlzkA5mQqq237Exr1dOP4M6pb22Tc9IkK2fQVGRzXdHA/BS1PU0wa9coNHRaeruAbq+jLaMvOLTLv2hP2MPhVJGzkiuesFk3Y/QDr6z+UakmwHqhMm9VwbD8LGlZYkhowmnLWNb8T6nUrB3zdljkemUVRpqUUHq3AozCC4teDy6KZVOuH1IvtgX8y7LHCUehPn4XiJOUuaOgP6p0c2a99hDxK5d+hNqKNjt2hWsbJL0YBNgOugDXWGyMrk2uySIZ4ajFr21JVnipaBMlvehspUYgBhKByeM9B7AaVsjsrtrHb0UVrcVtD60pS7EvjfCoy10lrPbs4aH49VBdCLjy+SfHslGXFPo5/Tzm6qpxTL2uySfQ+/h9Ttkc57hct26C/P1VD5WyVfUOi1pfKPZ0AQgatu09QSPoqKrLurf2yYsq4tdoMYHWPka7Mb2Nr7X9Vr8C+dsNyKnIrjH0JXF8YlmqA/UBrQOwDb6fEkq8rinV/cqL5uNu18CVhdQ4s1N+Xss1k1qM2kbjx107K05BWJ5QTRbRZe12ibpCSZRNIU9RQjfQnY5UOdLlJ0GwVzjQUa9oy+fbKdvF+kYydFIiD4JtOq4ds+lSoSXoP8ADVa8ssTe2gVrRN6KPJqjsYGPJRe+wFx0VyyFc2NRiqJja6hnJpBNcE2yvhdgfKXu1LbW6a81mPK3T1rZs/CUQX3a7HQOP+fBUCRpPaL2yHqU7bG8V+CLSuF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292" name="AutoShape 4" descr="data:image/jpeg;base64,/9j/4AAQSkZJRgABAQAAAQABAAD/2wCEAAkGBxQTEhUUExQWFRUXFxcYFxcYGBcXHBgXFxcWFxgXFRcYHCggGBolHBQUITEhJSkrLi4uFx8zODMsNygtLiwBCgoKDg0OGxAQGywmICQsLCwsLCwsLCwsLCwsLCwsLCwsLCwsLCwsLCwsLCwsLCwsLCwsLCwsLCwsLCwsLCwsLP/AABEIAOQA3QMBEQACEQEDEQH/xAAcAAACAwEBAQEAAAAAAAAAAAAFBgIDBAcBAAj/xAA7EAABAwIEBAQEAwcEAwEAAAABAAIDBBEFEiExBkFRYRMicZGBobHBBzLRFBUjQlLh8BYzcvFigpJj/8QAGwEAAQUBAQAAAAAAAAAAAAAABAECAwUGAAf/xAA0EQACAgICAgEDAgUDAwUBAAAAAQIDBBESIQUxQRMiUTJhBhQjcZFCgaGxwdEVMzTh8WL/2gAMAwEAAhEDEQA/AAYg6LOcmgY+MGhXKR2gJicbmkPbc5f5e3bp1RtFm1ph2HlSx7FJei6gxJrwLFSy+16ZuMTMrujtPsJxypOaLFHs01gV3NehZei6hd5QpK30RR6QRY7RSnE2vAKcI1tEZJztpY7J0FyloGybY49UrH8II0eyvK4qMUjyfJvlda5ye2wnCbKRA5siclONwpSWFwtYb9VE596JVXtbOacc03hvbIBo/Q+o2PsqfymP93OJPjy30LbaoWVXw7J2CamvyyNO4G/p1RH0U4aLPx1qpt+ow9TYg1w0KAnVKLNxTmQnFNMslrGtBJOyZGtt6JbcmMIcmwNPWukOpIb0CMhWooor8qdz99H1NTEnygk+l/onPsh0kjVVYW9g8zXD1BHodfil4tezlKL9GYTvAsHOHobWUfCLfaEnHa6K2Us81wahxA3Fz9kZVTU+1FAscac+uQW4Mw0Q1JJdmOX6kKzxV972Vflsf6MFp+zqEMmiORQI2QvuF2xT4lO2IKrsJfG0Oc02OxI0+BWDlXJLbRb6BtUy2yiRwNqGXupIvRy96IYb+H8koEjZDES43a5pPl0s5uuvPTspb/L00w4vt/hFpiVWrTXQ4UPAbGjzSvcfgFSWeak39sVr+5f15tkEZsY4IdlPgy69HC49wpsfy65f1ESSz5tMXomPj8sgs4aEd+duyvaboz7iH4trnWt+zbHOjIhDlo8dN3Sjt9bIwyecBE4vcyg/iGzWG2vyMFE5XR5vL2E4HC6QRGgP1TkI2bIqiwIvoU1xWx6k9aEv8SGg0rj/AEkEH0P90PmR5QJcb9ehQ4Y4YknAfIcrDsAPM4dddggqcLfcie++MXqI74Zw7FAXGNli5uVxPmuOhzXRyx4Ja0DrImBa/gOI3MTnRn3Hso7MWMgynPsg+mJOJ0joZTE9+cttflvy+aqrq1XLSLzGvnfFSk+vweR2QrLCPoZeE8UbBK15a1wBGhF/+10Hp7G2xco6R0LifiSmqqUgZQ+xOwFnAcjvqiJ2KSAaqZwkcjrTrtYckMWG9Iz0VRkeDy5+inqlpjFPjPkGmVYjmY/lex+NvuFZUy1LYP5avnQ5D1Q1ocBqrAx+gnDUDqkYqJtmXbO0AazGpHsDC45RsOQWHnY5LRabBM0l1F6ECvDGFiR3iOFwDoOp6qvzchwXBeyywsfl90h3jjsqJtt+y1SS9FwCadshKnRTb0hdpexQ4go453DLcEbuGl+w6+q3nhfCXqHK7qL9L5K63zv8tuNXZk/cEbbb/wD0VqI4NKWkgB/xLm72ml/simfBBbykj5psvHxa+zoIo/ii5P8AqRT/AOP/AALWI56eRhePLmtmG2umvyUFePOi1b+QrP8ALU5+K0umvga6SZWr9mNbb7YVh2TBUjQ2RKmIS8RLs4E19XCZGsmDXNIcAx1rPdlOUWO+pB+CgvfWvz0T46alv9thajprNFhsERxS6B/1dmgwnmkFRGSnTdD9nEuJCTVznn4jvlYfZUGS/wCpI1OBr6Mf7GNr9N0M0HJtIujm0TWiRSLxVdEmh20UyyX3SpDWzM9ykRC2GJ4TI3KATccuqJlZGHbYb9F2x0k3/wBAxw++oY0CRu3cXUkfK1RXbKif8NZU3yil/lDGyvUsPKY0vlg1n8OZ0FtR3/uv/JaK/ujIW1TW4sqLca2qXGcZJ/2F589litBOiszaLuI5LbOicPxBsTB/4hZnLk3ZJmiojqtINxhDwjykkSN6Rulpg0A33Vhk4kaa4vf6gaNrlJoWsdmJIYNG63725ei1P8NeIj/8m3/ZFT5XMlGP04A5ka2y01tGc2WCNKIfFiU5meto2yNLXAEEagpdJiba9C7n8J/huOtvLfmE19EkfuCVNVpjXycvwb2VAITNjtGWvxFrASTYBc5JLbFUZN6Rzqor31VT4rf9uAhw75SCfeyqMnLSsiWEKuFbXyzseD1IfG1w5gFXPLklL8ldrj0EHNXbSFabKZEqQ1s4txxSGKreeTzmHx3+aps2rjLZofGXp16AZN0BrRbctnrXeyTQ5SJsdok0O2RJK5ISUjylZneGDmflzTpNxXISiDusVf5HmkYGNACqJ2Sm9s2lNUa4pL4NscwGtgfVNUtMWUXLrf8Ag11eKNe0Dwo2nq0WP1Uk7dr0QU4kq5N82/7g55umqycfTZPKmuX61sU2Yy08wjXjy/B5h9HfopnxoAaap8cVscquLWzs3D1SHwscObQfcLGZlbjZJfuXsH9q0HI5EEuhzWy2SoIaewU0bJS1FkTgl2KUdSZPMV7DiUqqpJfhGJybXZY2zREUWDo2NbokY5FcrFyYjRncnDWJ/HtKXRZmaPYQQR80PlPjXy/ARiSSnp+mKsGKVcY88bnDqBdVdfkovrYdKiEv0ln+qZzoyJ5P/En6BSvOi/Wv8irFX5LKHAsQxF1nAxx7kuu3TsNyUJbmKXRLCEIehmhoKakZ4PiR3/mu5tyTvfVUV31bJ70dKMpPejLwxxQynkNPI4Fl/wCE8EEWOwJ7bLS4GT/TUZ+wa7Hf6kjptBijC3+VwO39lYuHLtMEUtLTPnOCev7jXoUuN8CFTCcv+4y5aevVvyUeRUpw0yTGulVI4859nFrgQQSCOhCo51uL0aeu9TWyZUeibkjzxO6TTHOaCGEYVJUfl8rObj9uqiutjUtsHtyVFDhhfCkUZuMzndSfsFW3ZkprSA45tsHuD0Hf3M0Db4qBufvQRHy2ZHvm2YqrDco8vzXKaLTG/iO1NfW7QLkeRod1JrZq6cmu+Csre0yAkXaJ+Rbh+AU7BowE9SLn5pluddL5Kerx1Na6RskwmJ28bf8A5Cijk2J75Mnli0yWnFf4C/D9V4bjE71ae3QeiDzK/qL6iKzJo4PobYXgqnktAh5UyeU+iWvpp/uc10KWFSaW6Ej2K9lxLlZRGa/BhcqpwtlH9wvC4XRIOhghdF4W3mQsnLnv4CouHDXyCKmQa2RMQaRjqXg2sLW3SpaY2T2KfF9aGxG/Ozfc2Qmc/wCi0TY0G7EVUb7xhYia7LH02jTHiDYWl7rAN58/QdUlcZSlxQ6MXJ6QrYvxNPPcB5jjP8jDYn/mQbn6K2rrUF+5bUYqiuwE1nZP3sJ4LXo8fCCNk5S0xHUmb8M4iqKewa4vbyab39AUbTlOPsqsnBhLbXR0ihxSZ7GkjISNeduyCzPNv1WitjjJPsjNE5xu5znepKpZZ18/cmTfTgvSBWIYDDILujGbrz910cqyP+pkyk0JeOcPviN4yXN6cwrSjLjPqXQRXa5NIxU2CTOe0OY5rSQCT/nZTTvhFNp9hl+PfVW5zi0jpOGxNjYGtAsAqG6XOfJlTJ8n2FIKoAgiyjjqL6EDf7/HhZDGzUaOAF/dGfzX2cdDuQGlkB33Qcu3sb8gPFIL6jfkpK5Fr4zOljWf/wAv4+ACalFKvZtFkx1tDbAyxVS/ZO5L4NgiNtl2mRclsoqoARvYjUHmD2SxeuvgSXGS7NlDWyNaLkE9lBZjQk9gaxY7JyVrzzK5Y8EiT+WhoXZpHU0hfqY3m5P9Lu/YrWeG8jGOqpmb834fknbWG6XEQ4CxC1UWpdoxU4uL012EmVOm6XSO2yLpVxwMr8RawEkrm9LbOjHk9IT5cLmxLM9pyRM/Kf6nfog7K3b0GQkqV/c04YC0ZHaOboR3WTy6JVTewiual2CeJZ7vbGNgAT6n+31UmJBRjzLPBqX6mC2R9kSWi6JeFcpreh6RCSMjZImK4hnhrDxJLmdqG291Bk2uMdfkrvITUdRXydBhg020VWlvsqPg+kbZN0cZpQlRwLxGDMLKWD12c30QuDTscXDOyXI5vMtyEtd8rfBFSgnDki2y/JTvxo1y+Gv9ybXaX7oTXZV66JOk1um6GlzJEmjiUrhyXJHGWaW9k9LofEH0mENe+VztQSLdtNfqprcjgkjYeJqdlHKTGaB4uLhAFvJPXQz4bFC9pzkt0Nij6I1TjqRTZE7oS3EUqiQOkdlN2gkN790HJKPotatyimyUZUQRpaLmG3dJojktnr4rixFwdx+oTltdpjXprsAV+Bvju+mdb/8AN23/AKnkrnC8vOrUZevyUmb4eq/corTAcnGT4nZJY3NcN1pqs9WR2jI3+MdUnCXs8/1k5+kbHuPQC6n/AJhy9IG/lIr2w5gnCVVWHxKq8cQ1ya5nevQLtt9yYr1Faih9jp2xsEbGhrQLABTIFb77ED8QGOic2eME8ngdN83wVfn40ZrYRivb4iTNVeM/P1A+SqeH048TRYS+0L4FReNI1nUpIrYbKWlsKY7gElO7zjQ3sbEfUJJwaEqtUhbmcm66JuXYxcGzA5x0I+iBzU1plN5H9aOpYBTRyNdmcAQLjuuxaoTX3MCivyCcQaATZCWLTGsHSFMQgMmkUi/AgvY/Lkcx/ex+P+fNGYyc04ipNmynrAWhQuvTYvo0QS3KY4iFr5bHdNSO0RbUpeIplqKjfoE9QbHwRv4bmD4y4a3cflp9kNmwcbNM3Piv/jrRujkAHdQ6ZYae+jRJWkRusdxb30T4LvRDZBbMlPtolkSR6NjG21UY5vZfE3nyXEUn8IYGUURgz5hm/p6o900urlvsqXfcruLXQAkd20Vd8FrFA+LCoJJiZY2uNtLi/P8AutP4GXLlFmW/iaPHhNdDJhuHwx/kjY30AC0vFL0ZHk38jDQ1ga0tIvcKKytyaJYWKK0wFidaxm51PIalPndCtdslxfH5GVLVUf8Af4/5AQxS0jXiIPAvdrjo4OBBBFj1Vffmc1pI0mL/AAtbB8rJrf4Qh8V00bZQ+KDwWOvcNcXNzdgQMvogJvkF2eOnienswYbiLonhzTYjUJi6IZKLWg3xFxhLWZfFsCNyOaVz2R11qPoWZX903RLs38KVuSoynZw09Qosuvde18Fbmrb2dKpa4tGhVRGbS0V2ymeqvukOMr6hdoQwVEieuhQDibRNII/Un20+aNp3VHkWvicT+Yu0/WgZS1LonGN+4U84Ka5oiy8OVNjWgpBWDqhpVsCcC2Sr13TVBDdEH1Vuaeq9na36KIWS1UraeBpL36bbDmSegARFdWuyXTS/+hgq8POHvMTtGkBzL89LO+Yv8UJk1uyW2X/is/6dbhL4BNHXvYbG7m8wdx6I7Iwozj9vss6smUXphOaqBZmB00+qp41OEuLDp2pw2jXTO5qOa0ySLT0bo5eqh0P1v0amSLiNxNLp7N006peT1ohVf3bZjMu6TRPx0Y6KfNUWHJpPzC038Pwf3TMl/FM9RhB+xjp5VpTGI9qq7I0u6cu+wHuQmWz4VuQViY8si5VR+QCLuJc7Vx1P6DsqabcntnqONjV48FCC9f5PTCkCuSMlfQtkYWvGh/wEJrWxk642R4M59ieHPgdZ2x/K7kf0PZR6M5lYs6JfsYhIkaBeW/R5I9ckdKXwZpZy0hzTZzTceqmjDa0wS9poe8Ax9sjQSdRuFT5OM4S6K6UfkOGpBF0HpjNGaaROSO0C62tyg6oiFex8IOT0kD+Hxme6Q+gU2S1GKibfwOL9NcvyT4kgY5ua9nDmkxZtPXwF+Vx65VuT9ivDipGhF+6spUJmJk4+mgnhkr5Tpo3r9gmrHQ+jE+q/2GGGJrRYAX6nVFRqjFei7qxoVrWi+IlpzAkHkQSCPQhLxRO64NdourMSkly+K7xMt8pk8xF97OOvIKGVKbBrMGqb2tr+3/4BXMAGin0PXoG1ta9gLGi+bX0QM6YOfJkVuRZBaiGeGsZD2hrtxoR0KrczG4vaD8HKVkUpe0MbXDqq5xLWMvwXMmsEnERvZLxzuu4nbRmq68MbcmykhU5NIZOaS2wFwrjAdNK5+mawbfTyjp8VsvGxhVXx32YTy8bsiz6ji9DrFVg81Y762UDraKsXkJjvyDm39/8ApAZ90Iw4N9v0i8/hyElnRlr4Z9TAWQa9HoFj7J+GbpRvJHjmpNCpmCrgDgQ5oIO4TWS8VJcWI+O8OFl3Qm3PKfsU1NJ9lHneKaXKpirGJHmwBJ7BTPiu2Zl2S9Nmykwku1f7KCd6XoLownNcpG9uDlvmYS0/5uonfvqQTZ4+DWkzS3E6iLRzQ8dimOmqfoAs8fZD4K5uJn/0EFdHDj+Qf+XcX2mCzUS1Lw1vPl+vZFxqhWgnHqnfL6dY9YLg/hsAJzH5eyhdSnLkzc4eN/LVcG9sMfsQtsPZSqqK9E7mvWgbjODwmMudG3bSwsb8tQnOOmA5FGPOLlKK6MdHRBrQANNh/ZTxXRWRhGK0g3Fhri3NY2A6JwzmtlE8J2353XaJ4sHOTRzNMlCxlP4mYZi6wbztb83Sy5gCs+7Qn4nL/EFu6gsSZFfL71oxvY5rvEj0PTqo9qS4zIZRlCf1K/YWw/ikbSAgoO3A73AOo8svVnQajx+MjQj3QksSaLCGXXL0z797l2jAXE9BdLHFfyTKcpfpRbBgskpvNo3+gc/UhH1UKI+NG+5/4CUuHstlyiw+SJ12FuqqUeLj0DhhM5lYyCUgOcA4HXKOZB9E23yEsauU5Pr4M/5LwtWvqVdfk6TiODj9jfG3SzL3PVutz30WLrzLbspWye+/n4Bcdxx2uK9Cpg1YCAfdbaMlLtGlklOG4jQ+jzMztF7DW3JS66KxXuE+DA8zSEhYQaaMshTWTRBGJHQ/FQz6JJ/of9hanqAIw1gAzauI6dPiheL5NyMHj4yldKyXpMtwiFpe0PNm31PQcynLTffouJNxX2BjieSna/LS5jGBu7mevZLZrf2kdH1dNzQtvfdM1+Aj+7Ms+vRSRbRDNKQY4VpGDM5o1v8AJS8nL2WviKaowcorsaGCye7IR9tf5LWTT9hDDZw13mFxz79k+E4y9MEyK3JaiyrjyvikiZ4bMpLhcDbS5+wSyfZV/RtqrlzexbwyT8vr8kQvRG19vQ8YxxE10bGNY1oDdbdgN0oDVRJT2xSkn83xXFhHooqRqms5sCYhiHU3A5cvgkkwKTjFbAlJ/FmvyGg+Kgs9dAMZfUs5fgMVmGujHnaWki4BFtOqFe0GRcX2gBVwZthqiIT0uwS6lTel8sbcHwaNrRmaCbakqNy5M1uH46qutbXehjomNGgAHoE6KQZKCiuh1oMHjdAXlzb8gd/83UvwZ+7NtjdxS6FWpbY27prZe1Pcdm/haIGUk8h9Vn/O2NVqH5AvKT1WofkdHC4I5ELLRb3tFBr5OMYxI6gqXMcP4ZN2nsVuMDI+rWpINx8/6b4z9MYcMx4OHldvyVjGz4Zb/TqtXKPZtkqQRql5IWNTRkmmTJTQRGP5FXinFwyMgHzEEBNiubK/yWXGmp6ffwLtG45Gk7plnUtFDiR1UjbFOVE+gr2XPfpqmEnSMjn3TkiNs04Zhr53ZWaAbu5D9T2TLro0x5Mkqqdr0PuD8Oxwt0u5x3cf0VTbmWWvroOr1StIKfstuXyQzcv9TH/V5emVPhCWFko+mSKbFniinIaCNg659irjFzHN6kdkS5VAyhd6bK+iyrj2bn3dsnnNESPdcORQ/XXX3SHdMQqmpLzYc1G+uzPWWysfFDRwi+OB7XOFwDcoZ2fcFRq4w0FPxA4zbXSM8NthG3KCfnbqlkk2R1JwFNsfO+qY2EJPewhTYnLHzzDodf7pA+ryF9T7e0MeEYw2Q2/K7oefp1To9FzRnVZHXpjIzEnWDb6J+xzxo75NGWV/dcyeKMNPxWyle7ymR1tmkWBF9yqnOwv5prvWin8pbGWlB7ZCb8TKknyRxMHfM4/UIaHg8dfqbKsBcQ8TvrGZZ448w2ey4I+BJujsXChjv+m3r8Eck2tCrFWSQu8p+HJWajGYNXk3Y0vt/wDoeOEZqqr/ACQnKNDITlZ7kG/wBVdmZFWKtzn3+C6x/MzktOI9/wCjnPbZ0uU/+Av7Zv0VG/OLl1Fskt8pNx0kL+IfhGHnM2peT0kAIPa7baKaH8RpPThpFLbU7Zc7JNv9xUxThmoo9JWeS+j2+ZvbXl8VaVZtGT3XLv8AATX9q0CQ6yJ1sepaPjLfS6Tic57PmAkgDdxAHqUr6XL8Cx7lxXydNwWhbFE1g5bnqeZWdyLXZNsuYw4R0NODVUcZu8ZugRGJZXXLc1srsuqyxagzPjNe2R1w0D06pMm6Fk9xJcTHnXH7gdfmhg3RlxCEPY5p5gp0ZOLTHRW+jnkU3hyOY78zTa3XotZj2c4plROSjNxZupqjmDoeSJTHKTLpZAQfqubOcjBJMAbA3Te2MdiQq00eX1Q85bKiqHB7LZZidPdNjHRJOfwexOXMSPo0wzAJjRMpDPgNXRuBZVMdYjSRh1ab7256ApY6+RsuXuIHxGFjHnwnZmg3a62U27jkUz0yaEpe/TDuCYv4jbOPmbv3HIpxpMDLV8NS9oqxzFC3yM/MRqeg/VI2ReQy/px+nH38gKKEnkU1eyi332RcyyQVFTinfAjDvCXDP7bNZ4/hMsXnr0bfv9EFnZ38pXuP6mNnVGf6jt1FRsiY1jGhrWgAAbABYm26dk3KT2xPXSLYKljyQx7XFpsQCDY9DbZLKqcNOSa3+zELiFF2N2Z54mPaQQHNOhG4I+6kTnVNa2mSJnF/xB4Z/ZHiSP8A2XnbfI7p6dFsfF538zFwn+tf8iWNoUfEVroZzRv4dOapjHe/sLhQ5XVMgjBad8UzprHkLNGkaLo3XTWRNaPnlKjkfNfZPQriVzSaJ2vg5dM5Xxi609xobBaTA/8Aa0Znyr1cnEwwYs4CxRutAteXJdM0NxfS2qXkvkk/m99IvpqeokF2Rm3p+qinkwj1tE8MXJtXKK/4YJEiTiA/UPX7A9VyEbPWFIySLJhNY8tjlsmuOx6lxRY6YrtDuZbhVTkmbbY3BTmugjAu+lkLXz7LJJs8jnHr9NAomPutdts5v86HbgyWmEMwmF3FnkPQ73HNPhx12B3KTa0KtcRmIHw/VRMnTMBanfsIdi/Dii8OkYbavu4/Hb5WWO8vdzyGvhDn6G0i4I2uLf3VXF67GNCzwJwe6ilkfJJnz3AAv+UkG7r87391oMvyNeUox1rXsH4uK6GriOh8WmljjcWOexzQ4EggkW3H1TJKimyNkO187I4uT2mK3AGAz0cD453hxLyWgEuDRa2hPXdDeXzKcmxTqWkkT1Q4rs18X4cJ6WWM82kjs4ag+6H8fc6b4v8Afsma3Fo/OBlI0dovRtJ9oqfqOO0zbgdXkqIzfS9vfRQZNfKqSCcG/jkxbOtwTAtHoso466NppvssZLZM0I47PTLfmlSOUdFTpU9IdrRjrKiwOqlhHb0RykD6L8O3YlA+pjms8OLWMI8py6HXqVpMWDjWjG+Qu52vX7ACl4fY0mOVtnsJa7X+YGxQl99kZNIvvH4WPdSpML0WCRA+WME8r6/VQ1zuvmq0/ZYWUYmHW7JR6Q60OBDKM2/0WnxPG01w+9cn+Tz/AMj53IyLdwfGK9Jf92L9LwZTNGsYd3dr9VOqK4oq5ZNkhQ43wZsD2ljQ1jhsNBcILKqUXuIfg3SmtSFlpQbRaRZYwpuiRM9zJNCtnoeu0LyK2hxcA3U30T0iFzakmjW240O6ifsJhJr2a4KghMaJos9dNfUpvEfzRXJLvbolURspLR27gyoDqSEj+gfRYjyNbWRNfuPXoKNxaPx/AzDxMmfL1bci49lB/LT+l9f4Gv3oKxlRRXyRtEnSJ0p76G8fkH4liUUDc0rwwEhoJ5kmwA6ldRjzulxgv7j9pFGJSDw3ehXUwfNf3Jl6Pz5S0JqqlkLDYyyZQd7ZjofmvSKk0kv2Ky+UWuh/n/CiCNha2odJUciAGxsPUgC5Pa6Nhjyn0VcsmNfr2G6LhlzGAOkzEAXNrfdBT8EpNvlouYfxS4RUeO0iU+FyN2s4eyAu8DbFbi9lhj/xLjWPU00CJpMps4WPQqpnjzrepo0EMiu2O4PZQ+pC5ViSmLeP42GtIGp2t+qssTFbe2Uuf5CMFpHbPw0w4wYfC1w8xGY+riT91dRXRmJPb2c2/ESlNLiD3EWjn/iNP/lYB49b2PxQWTRye0Xfis76T4S9GzhMh7i7e1rIvw1GuVkv7A/8V5jkoUxfT7Y6MWh2YzevQImdY6KFCvpgDiigE8Rbz3aehTLK+UdElVrhLZyapgcxxaRYjQqonBxfZf1Wqa5FYumaROmegpNC8j5zkqQ1zNGDNzTMHIG/so73xrbCfHxVmTFP+/8Ag04kzJI4d7hR0vlBBObD6VzWvb2UtlT2iBSRYH27po7fRU96ckRykdH/AAvxwZDA46sOndpN9PQ6LO+axPu+qvT9k1Vm1pjPxPw7+0Fk8EhiqIwcjxsQf5XDpv7qtwc5Y+6rFuDOtqcpcosHM46qKfyVlFKCNPEiGdrrcxtb0Rn/AKTRd92Patfh6IXdKL++JF/4ml3lgoqiRx2u2wv8Lrl4FQ7ttil8nPJT/Sj6iwqqq52VFflYyM5ooByPV/cLrcnHxanVjdt9OQ+MZSacjVxri+WMxsPnf5R8dyh/GYjnanL0g2qqVsuK+QLwlwnHHI2YXBaLN157F3tf3W/w6XN8peio8/KnHmqKP1L9TOgQQgK0WkZbtmv9n01SckO4lMzB0TvYj0gJjOHNlaRax5HmChcnErvWpLsLw/IXYstwf+xyWupKt0rotGgEi/UdfRUNlVOM9S9l5b5ay1LT1/YIYbwk1vmcS51wddrjXbmhJ+Ql/pQBKyUh5g4mrWWtKCBsCxlvkAfmo/8A1C1exvNl2L4pDiEBp65ngkasnZqGO5Eg6tG190dTmws6kPjZpi7+HgDHTR52yZJCA9twHNsLOAKu/HuPF6BfIuTlBye+h+EgVmVYDOqg2P0YqnsnJna/IqcS4EJvM3R459exUF9KmthWPdKD69CDM1zHFrhYjdVcoJMuI2NraCWC4JLUk5BZo3cdr9B1UtOO7CHIylWMI4EsLvkcfQAfqi1hxXyAyz2/ghHgLKd2cOcTcAXtp19UDn43GptMt/CZnLLimvyXYphPjtGUgPG1+fYqkxr+DSfo2PkcL68OS9ijLE5ji14ykHUH/NVZrUltGValW9SR74gTeI/6iRU+YJ8Yv4IpWI24Q2fOJYBqz59R3UV/0uPCx+yCWRwkmjqHDPGjJBleckg3a7Q3+6zGb4qUPuj3Esqroz9DQ3EmO6Kp+jKIRpnhxBrddAl+nOTO1v2BsU4na3RvmdyA5n4I6jx85vslhTOfSAcNM9zzLN+bk3k0fqtRjYiqjpFxTVHFrc37SbHCgZZoC01MeMVH4PKb7HbY5P8ALYVpptU99oYnphWWuDm2AHJQxraeyd2JroGTFTkDMlQdEuxBTxeECUO66eyznnKf02BWNMjG1Z19hRobS3S8fwKV1MQ5rl00ztAumy01QJG6NfZr/XkfnZXvisvjPhL0QXpyS/Yc2VAOy1cfRXb7ARqOiiJF6ZVWTgDqeQUN1yrRY+PwJ5dnGPr5A1QwvuTf7eyprL7Jd70ehY3icbGgoqC3+dAmrw9h3aD6hQKUtk92FS4tOK/wOGAULYoWtaLAD66m/utNTFRgkeU5k+V0mvWwjJtaye0iBSYDxehzsIG+47EbKK2tWQcQjHulVZGxfDAdHUddCNCOhCxl9LrlxZ6rgZUcilSRZX0scw84BPXmPimQulB9MlvxK7196AM/DTb6PI+aLWb+UVM/Bw/0yKv9PNAJLifZO/nG/SIZ+IhXFyb9Jsb8GoQyFoaOSrr5uc9mSl29grHcGZJ5vyvH8w0Px6qfHyXDr2vwLGTi9oC0n7YHiMSut1vcI6Ucea3xRbYH1cixQixkpsKkd/uTvPYaKOFFb9RRrKvGqH6n2HcJw5jD5Wi55nU+5RMYJE84xgug5ieEujjzkEC1/UKSPUkVORlxtqshH3pl1K/QK9Xvo80ZtZInHExMu0ds+klSHbMr5UoifYs41VAytb6n2FvuFReaf9OKCcdfJ7TO1WYC0NHD8kIJMmtth3RmM4J/cPj7BWOOYZHFuguVHdx5/aJIWMUZeNw6gptTakmhoCwjjgxMyTAkt0BHMd1r6cn7FsZPD29oYDV25o3YIl2Rhf4jifgPuqbKlzmz0L+HsVU4qn8y7LXiyEfo0PtGGpGi75/uMt9NfsNOBuzRj0WlhLcUzx/IhqyS/DZsnYE/ZA0YZB7JDkxW4jpix3jMH/MDp1VZn4as+5ezQeH8pLGlxk/tf/APp8Ra4XBBWbnS4vtG8pza5raZJ1T3TVAldsTJPWC4F9SQpoVP2VXkcpfRlFP2h5weRggff81hk9b63QelqW/Zi9oFVrwd0la7HIEg2eDyv9UXU9Fx4Wz6eZH90Had+iOizfvv0bqWosQU9SB7K9oM4ljzpYPCcdLEX56iye5FXV4yELHJfIDwDGMzcjyA5hsfgrXFtU4L8nn/AJTDeNc466bYwxVAKKKwk+YLtiMqfMlGmSqqA0EkpByXYnwVXiTPfyHlb8Dr87eyzHlrlOzSD648YhNk1iqbRKjUyo7pBSueUlLs4EYnNZpupaY7kjl2Ibmh2pCu47S0XEK4uK2E5OIDbZWbySpWOhq4aqhZjjqDYn7qrk9zkzf4K1iQivwgliRGdxb+W9x6JjDqdqvi/YMmKbvbHyZv4RxUB2QnVhBF+YvcK8w7edfE8z83ifRynNemxqr5mucXAWB1t0RUYtLspZtOTaBNU9SaIwbWSaJstMkjs57xBSZH5mAjNe4F/dVWTWt+i2xLp61sHRySu0BcUI41r2HfzVmvYUpcCfYySyMYGi/5g9xI5BoKb9WH6UQys5e2N2CVodGNdbKmvhqTIH+xKtO6ZBHAKvqLNNt9wi6o7ZLCbg1JewjhGKCRo68+3ZTtOL0ei+PzIZNafyFmTJ6kH+0WGdLz0Jx0A8agcHeLEbPG4/qHdPrslXIpPL+OWRDa9kML4s1yv0PNW1WVyPPMjCcBrpsXa4aEIxSTK91tEarGGtBu4BdyS7Zyrk+kJnEnFecZIjvoXIK/IT6iWOPhtdsvwOoaGBvb5rM5MXKeyRoKtl1QzQ0sdUJOJxUaxO+mcDKrNO4RtOrtL9BzP1+SIg1Uuf4D8DFnkWcV6NkfBMQGr3n2H2UMvKT31E1C8TBLTkWVEFI114KNluTpi59//S9h8VdO0Dx/AuX/ALjM8FUTI64a0kg2a0NaBbk0bbKFy7LnFrVUeGzfLNdK2GJ6McsibsVvoCV8ro3iVm7dx1Cmx7vpyM/5nE+tDaGvBOIWytGuvMdFf12xmjAXY8oS9BCaqBUgPrYPq3KOckSRiwbhWMOiqHOYxrjkc0ZhcNLtLkc9L6KnzMhRXQfR9sds8fHmc5z9XONybfoqSdspjtkpaYEEdUxTcXs5PTF+hmdC9zDsD9dijrIKyKkibW1sLOrhbqhfptMaosEVrkRWuyXi0BYqxzHlzPiORRzgpR0wrGyrKJcoPX/cYaLiRtvN5T/nNDOmS9Gox/PUzX39M2HHo/6gu4TDP/V8dr9Rm/fDpXZIWGRx6fc8k7g13N9FZleeglqC2Sx7gidkbJRI2R7hd8bRYsPQOJ8/yToZFaekZe3Ids+UhX/aJYzbM5p6XKKjNv8AS/8AkZqMvZOBksxsMzyfUpltqitzYVj48p9QQ98NcJNitJOA53JuhA9eqo8vyLl1U9Gkw/FxrW5+zJj+BugcZIQTGdSBuz4dFLj5MbVxn0/+oD5Hxf8AqggbT4qOZU0sf8GcnVOD7RokxYcz80xY7+BvDfwUx1bpXZIxcnp9ynutVrlNhmLg2XvpDjgOEiEXPmeRqfsOyqMnI+q/t9Gyw8KONDS9/kNlt0KFJ69iqGLThD0DcSYWkPHLf0SP2DZCcfuRa+a2W5GoBBBB09QlfXsZVkxsW0VumCYyZT2Y59dN03fYPclJOKA37vmjdnZp6FF15UV6Zmb/ABd2310bG8UTM0e3UI+GW2ilswoxlp9FNVxFI8WGl0k73L9hqxUgvhDbNF9SdSe6osiXKYySDdNDc+qG12I+2HqvhqWFjZHizXbehUkqZRW2OcdISuJcIz+Zmj27dx0UmNfx+2XoWM+IuwVjw7I5hzXta32Rs6otckwyqKlLig/Dw3LMLvIYOm59kDLNrqfS2XEPD2TW5dG1nCTWNAbq+5Lnn+YHZuXYWTJ+TUlrRLL+H+S+2ejNPw2y/nZ8QbJYZ0vhlVl+MyMdcn2l8osp+G4BqW39SUssyz4ZW82G6JjIgAxob6CyGlZKT22MbZZUVV9ym+xBdx4xuADgNSB31ICLxnNNtMJxo8ppP1sZsOpI42ARNDRztv8AFV19k5v7mbzGqrgtJG9rghekFNMm0hLHv0Rzkl1IA4nwvBKSbZHHm2w+SOqzrqun/wAgd2BRct/9AFVcDWBIl07hGw8ot9or5+HjpuMg5gNGyFgDR6nqUDk2ysltlti48KoKMQy1yCfsLa6LSUmxujFjWGup35HWvYHTXdamS10D42TG+PKIDlF91GGPTWmAKvD3NN4zp/T+icn+SoyMKcJcq3/sYH1Ujd2lPUYv5AJX5EOnH/kswesLpDfoo8itKG0Owcqyy3jIZAy4Vf0X6WwbiGHBw2CIqukivysONiezZwpwhDNFUPfITJFG9zYRpezSWvvuRforGElNGVyceVTMtG/QKtsXZXsOUE9rFQLp7GB7HuKZJ2BjiLNA0A000upbLpTWmOcuhbe8u/zdRNbQkU29L2a6GiF8xAzdeiGtul6RtPFeOhRBSf6mF2hBl2vwSY264WT17Izxct0u3FiLUlp/4BNUPDPb6Iyp8jH+X8a6ZOyH6X7Mr51MolAZqisDBcnVPhW5PSFS2UcL4M7E6lzdRHG1zi4f1WOQe/0VrRTwRPHcNP8AcM4BUPe3wyD4jTlcOhGhv8QVWvx9ltuoro1C8pVRj/Um/wDb8jdQYKXWvdx6BaDG8XTQty7Zls3zmVl/bH7Y/hf9zY6hazSwVnFRS6KWcpt/ezHPTNPJMsx65rUkmPpyLanuuTQCxhhYxxGosb9f7qgzvExiuVf+DWeL8/OT+ne+38g/D5gW+oVDbF7NVXNtJhGNwFrFDNBDlsmagpuhySBeI4o+Z2aR2Z211ppS2weimNUUorQPfImMI3oocUg1tmOpcLLkDXceL2EqXDG/us1AYM4mJLralgu0i/T9ERKG6zMK5Qytr0UYdUAqrsho1GPapI3VdNYA6WcLgjX/AKPZN00TbUvQMZK+J4kjNnC/xB0LT1BHJE02uJVZ2MpxMOH1GpB7i3ROtj8mQtrcJaYUM9tkPxYPokX3SM5LslTauA6aplnSLXw+Orbtv47/APAchQE/Zuo69m6M8lHobsOYBHFmtKNDpfp3RmKq5PUyvzp28d1v18FeN0zGPOQ3adio8muMZfa+h+FbZOH9T2LeJxXaR2TKZcZIIyalbW4y9M53+8pcxbbUEgn0Wh+jDSZgnjPm469Mi9jpPzEn6eyVNR/SGQxYr2EcIxGemv4Er4rkXDTYE7C42KXlJtJE30qorbWzpGA0xa0vkOaWQ5pHWALnWAubC3IK+x6+EU/kymTap2PXoPRVhb+U+ynaT9kClrpf5KJagncpel6Ebb9mZ8lkghgq3CybP1/clrensT6eoDZXx/0nQdjqFkc7H4WPRv8AxOV9SlJvsJx1KrHEvE9o1NkBUejuWhcEyvjlLo8MiaLyKJJUo2U9A6sn/lGpOgHUqWuvbKjOzFCLSOqQsp2Yd+y+MzN4Zvr/ADuu4/Mo50ya6MrK2LlvfZyenqMriNrGxHQ/ogr6drZb4Wa4SQepasFtlWzg0zU1XKS2iM40SREtSaF6uJY4OHxVhVqceLMr5GlJ8i+CtumSq0VEoG2Kr7qB1kfE2YXUAvPoor4aiaLwOuUv7IPQSKukjVJ9G+OXRMY0vNRb0SLoRR5bR9NU353XPY6MEvRgq5NCnQQk3o5/LbxHnlmP1WhW+KMvJask/wBwjTV7Y2HK0FzgBc2NhvcDqlSGmaglzzsvsXj9VNQtzQLlTcapP8HUWTgc+S0P7GSl7PnVOqUbsrkn7rtHbKXzJdCmKpqe6ZIfDt6ALMCM2aZjiH5iAORA5FZPPztXuEl0brxeD/QU4vsq8ZzDlkBa7v8AbqhOCktwLdWuPUzS2uFt1C6iVWilFjA56K6dT+Cmq8tFr7iz97N6pPpMmflK/grbXF5ysFyf81U1VDk9AWR5WMY9DVgmHNZq7V53P2Cuqao1rRlcnKldLbDscQI2RCAmwRjvDwkGeMWkHs4dChrqVLsJoyHB9+hSjnLCQQQQbFp3B/TuqS/HezTYefxXZvjrQ4IF1OLL6ObGcQhwxBHJVxtlALHZmuB55mkD43sp6PfbK3P24m/iD8MJWOLqRwlZyaSA4dgdnfVE+/TKRP4aFibhmuYbGmm+DHH5hI0vwdpMuosNnpngzxujDxpm0O+htuNeqiyanOt6+Azx2RGq1RfyMsMnlvfVUUovZsoS5aNLZ9FG4jtkhISk0OT0S8WyTj2I38oE49iIjYTz2Hqi8WlzkA5mQqq237Exr1dOP4M6pb22Tc9IkK2fQVGRzXdHA/BS1PU0wa9coNHRaeruAbq+jLaMvOLTLv2hP2MPhVJGzkiuesFk3Y/QDr6z+UakmwHqhMm9VwbD8LGlZYkhowmnLWNb8T6nUrB3zdljkemUVRpqUUHq3AozCC4teDy6KZVOuH1IvtgX8y7LHCUehPn4XiJOUuaOgP6p0c2a99hDxK5d+hNqKNjt2hWsbJL0YBNgOugDXWGyMrk2uySIZ4ajFr21JVnipaBMlvehspUYgBhKByeM9B7AaVsjsrtrHb0UVrcVtD60pS7EvjfCoy10lrPbs4aH49VBdCLjy+SfHslGXFPo5/Tzm6qpxTL2uySfQ+/h9Ttkc57hct26C/P1VD5WyVfUOi1pfKPZ0AQgatu09QSPoqKrLurf2yYsq4tdoMYHWPka7Mb2Nr7X9Vr8C+dsNyKnIrjH0JXF8YlmqA/UBrQOwDb6fEkq8rinV/cqL5uNu18CVhdQ4s1N+Xss1k1qM2kbjx107K05BWJ5QTRbRZe12ibpCSZRNIU9RQjfQnY5UOdLlJ0GwVzjQUa9oy+fbKdvF+kYydFIiD4JtOq4ds+lSoSXoP8ADVa8ssTe2gVrRN6KPJqjsYGPJRe+wFx0VyyFc2NRiqJja6hnJpBNcE2yvhdgfKXu1LbW6a81mPK3T1rZs/CUQX3a7HQOP+fBUCRpPaL2yHqU7bG8V+CLSuF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294" name="AutoShape 6" descr="data:image/jpeg;base64,/9j/4AAQSkZJRgABAQAAAQABAAD/2wCEAAkGBxQTEhUUExQWFRUXFxcYFxcYGBcXHBgXFxcWFxgXFRcYHCggGBolHBQUITEhJSkrLi4uFx8zODMsNygtLiwBCgoKDg0OGxAQGywmICQsLCwsLCwsLCwsLCwsLCwsLCwsLCwsLCwsLCwsLCwsLCwsLCwsLCwsLCwsLCwsLCwsLP/AABEIAOQA3QMBEQACEQEDEQH/xAAcAAACAwEBAQEAAAAAAAAAAAAFBgIDBAcBAAj/xAA7EAABAwIEBAQEAwcEAwEAAAABAAIDBBEFEiExBkFRYRMicZGBobHBBzLRFBUjQlLh8BYzcvFigpJj/8QAGwEAAQUBAQAAAAAAAAAAAAAABAECAwUGAAf/xAA0EQACAgICAgEDAgUDAwUBAAAAAQIDBBESIQUxQRMiUTJhBhQjcZFCgaGxwdEVMzTh8WL/2gAMAwEAAhEDEQA/AAYg6LOcmgY+MGhXKR2gJicbmkPbc5f5e3bp1RtFm1ph2HlSx7FJei6gxJrwLFSy+16ZuMTMrujtPsJxypOaLFHs01gV3NehZei6hd5QpK30RR6QRY7RSnE2vAKcI1tEZJztpY7J0FyloGybY49UrH8II0eyvK4qMUjyfJvlda5ye2wnCbKRA5siclONwpSWFwtYb9VE596JVXtbOacc03hvbIBo/Q+o2PsqfymP93OJPjy30LbaoWVXw7J2CamvyyNO4G/p1RH0U4aLPx1qpt+ow9TYg1w0KAnVKLNxTmQnFNMslrGtBJOyZGtt6JbcmMIcmwNPWukOpIb0CMhWooor8qdz99H1NTEnygk+l/onPsh0kjVVYW9g8zXD1BHodfil4tezlKL9GYTvAsHOHobWUfCLfaEnHa6K2Us81wahxA3Fz9kZVTU+1FAscac+uQW4Mw0Q1JJdmOX6kKzxV972Vflsf6MFp+zqEMmiORQI2QvuF2xT4lO2IKrsJfG0Oc02OxI0+BWDlXJLbRb6BtUy2yiRwNqGXupIvRy96IYb+H8koEjZDES43a5pPl0s5uuvPTspb/L00w4vt/hFpiVWrTXQ4UPAbGjzSvcfgFSWeak39sVr+5f15tkEZsY4IdlPgy69HC49wpsfy65f1ESSz5tMXomPj8sgs4aEd+duyvaboz7iH4trnWt+zbHOjIhDlo8dN3Sjt9bIwyecBE4vcyg/iGzWG2vyMFE5XR5vL2E4HC6QRGgP1TkI2bIqiwIvoU1xWx6k9aEv8SGg0rj/AEkEH0P90PmR5QJcb9ehQ4Y4YknAfIcrDsAPM4dddggqcLfcie++MXqI74Zw7FAXGNli5uVxPmuOhzXRyx4Ja0DrImBa/gOI3MTnRn3Hso7MWMgynPsg+mJOJ0joZTE9+cttflvy+aqrq1XLSLzGvnfFSk+vweR2QrLCPoZeE8UbBK15a1wBGhF/+10Hp7G2xco6R0LifiSmqqUgZQ+xOwFnAcjvqiJ2KSAaqZwkcjrTrtYckMWG9Iz0VRkeDy5+inqlpjFPjPkGmVYjmY/lex+NvuFZUy1LYP5avnQ5D1Q1ocBqrAx+gnDUDqkYqJtmXbO0AazGpHsDC45RsOQWHnY5LRabBM0l1F6ECvDGFiR3iOFwDoOp6qvzchwXBeyywsfl90h3jjsqJtt+y1SS9FwCadshKnRTb0hdpexQ4go453DLcEbuGl+w6+q3nhfCXqHK7qL9L5K63zv8tuNXZk/cEbbb/wD0VqI4NKWkgB/xLm72ml/simfBBbykj5psvHxa+zoIo/ii5P8AqRT/AOP/AALWI56eRhePLmtmG2umvyUFePOi1b+QrP8ALU5+K0umvga6SZWr9mNbb7YVh2TBUjQ2RKmIS8RLs4E19XCZGsmDXNIcAx1rPdlOUWO+pB+CgvfWvz0T46alv9thajprNFhsERxS6B/1dmgwnmkFRGSnTdD9nEuJCTVznn4jvlYfZUGS/wCpI1OBr6Mf7GNr9N0M0HJtIujm0TWiRSLxVdEmh20UyyX3SpDWzM9ykRC2GJ4TI3KATccuqJlZGHbYb9F2x0k3/wBAxw++oY0CRu3cXUkfK1RXbKif8NZU3yil/lDGyvUsPKY0vlg1n8OZ0FtR3/uv/JaK/ujIW1TW4sqLca2qXGcZJ/2F589litBOiszaLuI5LbOicPxBsTB/4hZnLk3ZJmiojqtINxhDwjykkSN6Rulpg0A33Vhk4kaa4vf6gaNrlJoWsdmJIYNG63725ei1P8NeIj/8m3/ZFT5XMlGP04A5ka2y01tGc2WCNKIfFiU5meto2yNLXAEEagpdJiba9C7n8J/huOtvLfmE19EkfuCVNVpjXycvwb2VAITNjtGWvxFrASTYBc5JLbFUZN6Rzqor31VT4rf9uAhw75SCfeyqMnLSsiWEKuFbXyzseD1IfG1w5gFXPLklL8ldrj0EHNXbSFabKZEqQ1s4txxSGKreeTzmHx3+aps2rjLZofGXp16AZN0BrRbctnrXeyTQ5SJsdok0O2RJK5ISUjylZneGDmflzTpNxXISiDusVf5HmkYGNACqJ2Sm9s2lNUa4pL4NscwGtgfVNUtMWUXLrf8Ag11eKNe0Dwo2nq0WP1Uk7dr0QU4kq5N82/7g55umqycfTZPKmuX61sU2Yy08wjXjy/B5h9HfopnxoAaap8cVscquLWzs3D1SHwscObQfcLGZlbjZJfuXsH9q0HI5EEuhzWy2SoIaewU0bJS1FkTgl2KUdSZPMV7DiUqqpJfhGJybXZY2zREUWDo2NbokY5FcrFyYjRncnDWJ/HtKXRZmaPYQQR80PlPjXy/ARiSSnp+mKsGKVcY88bnDqBdVdfkovrYdKiEv0ln+qZzoyJ5P/En6BSvOi/Wv8irFX5LKHAsQxF1nAxx7kuu3TsNyUJbmKXRLCEIehmhoKakZ4PiR3/mu5tyTvfVUV31bJ70dKMpPejLwxxQynkNPI4Fl/wCE8EEWOwJ7bLS4GT/TUZ+wa7Hf6kjptBijC3+VwO39lYuHLtMEUtLTPnOCev7jXoUuN8CFTCcv+4y5aevVvyUeRUpw0yTGulVI4859nFrgQQSCOhCo51uL0aeu9TWyZUeibkjzxO6TTHOaCGEYVJUfl8rObj9uqiutjUtsHtyVFDhhfCkUZuMzndSfsFW3ZkprSA45tsHuD0Hf3M0Db4qBufvQRHy2ZHvm2YqrDco8vzXKaLTG/iO1NfW7QLkeRod1JrZq6cmu+Csre0yAkXaJ+Rbh+AU7BowE9SLn5pluddL5Kerx1Na6RskwmJ28bf8A5Cijk2J75Mnli0yWnFf4C/D9V4bjE71ae3QeiDzK/qL6iKzJo4PobYXgqnktAh5UyeU+iWvpp/uc10KWFSaW6Ej2K9lxLlZRGa/BhcqpwtlH9wvC4XRIOhghdF4W3mQsnLnv4CouHDXyCKmQa2RMQaRjqXg2sLW3SpaY2T2KfF9aGxG/Ozfc2Qmc/wCi0TY0G7EVUb7xhYia7LH02jTHiDYWl7rAN58/QdUlcZSlxQ6MXJ6QrYvxNPPcB5jjP8jDYn/mQbn6K2rrUF+5bUYqiuwE1nZP3sJ4LXo8fCCNk5S0xHUmb8M4iqKewa4vbyab39AUbTlOPsqsnBhLbXR0ihxSZ7GkjISNeduyCzPNv1WitjjJPsjNE5xu5znepKpZZ18/cmTfTgvSBWIYDDILujGbrz910cqyP+pkyk0JeOcPviN4yXN6cwrSjLjPqXQRXa5NIxU2CTOe0OY5rSQCT/nZTTvhFNp9hl+PfVW5zi0jpOGxNjYGtAsAqG6XOfJlTJ8n2FIKoAgiyjjqL6EDf7/HhZDGzUaOAF/dGfzX2cdDuQGlkB33Qcu3sb8gPFIL6jfkpK5Fr4zOljWf/wAv4+ACalFKvZtFkx1tDbAyxVS/ZO5L4NgiNtl2mRclsoqoARvYjUHmD2SxeuvgSXGS7NlDWyNaLkE9lBZjQk9gaxY7JyVrzzK5Y8EiT+WhoXZpHU0hfqY3m5P9Lu/YrWeG8jGOqpmb834fknbWG6XEQ4CxC1UWpdoxU4uL012EmVOm6XSO2yLpVxwMr8RawEkrm9LbOjHk9IT5cLmxLM9pyRM/Kf6nfog7K3b0GQkqV/c04YC0ZHaOboR3WTy6JVTewiual2CeJZ7vbGNgAT6n+31UmJBRjzLPBqX6mC2R9kSWi6JeFcpreh6RCSMjZImK4hnhrDxJLmdqG291Bk2uMdfkrvITUdRXydBhg020VWlvsqPg+kbZN0cZpQlRwLxGDMLKWD12c30QuDTscXDOyXI5vMtyEtd8rfBFSgnDki2y/JTvxo1y+Gv9ybXaX7oTXZV66JOk1um6GlzJEmjiUrhyXJHGWaW9k9LofEH0mENe+VztQSLdtNfqprcjgkjYeJqdlHKTGaB4uLhAFvJPXQz4bFC9pzkt0Nij6I1TjqRTZE7oS3EUqiQOkdlN2gkN790HJKPotatyimyUZUQRpaLmG3dJojktnr4rixFwdx+oTltdpjXprsAV+Bvju+mdb/8AN23/AKnkrnC8vOrUZevyUmb4eq/corTAcnGT4nZJY3NcN1pqs9WR2jI3+MdUnCXs8/1k5+kbHuPQC6n/AJhy9IG/lIr2w5gnCVVWHxKq8cQ1ya5nevQLtt9yYr1Faih9jp2xsEbGhrQLABTIFb77ED8QGOic2eME8ngdN83wVfn40ZrYRivb4iTNVeM/P1A+SqeH048TRYS+0L4FReNI1nUpIrYbKWlsKY7gElO7zjQ3sbEfUJJwaEqtUhbmcm66JuXYxcGzA5x0I+iBzU1plN5H9aOpYBTRyNdmcAQLjuuxaoTX3MCivyCcQaATZCWLTGsHSFMQgMmkUi/AgvY/Lkcx/ex+P+fNGYyc04ipNmynrAWhQuvTYvo0QS3KY4iFr5bHdNSO0RbUpeIplqKjfoE9QbHwRv4bmD4y4a3cflp9kNmwcbNM3Piv/jrRujkAHdQ6ZYae+jRJWkRusdxb30T4LvRDZBbMlPtolkSR6NjG21UY5vZfE3nyXEUn8IYGUURgz5hm/p6o900urlvsqXfcruLXQAkd20Vd8FrFA+LCoJJiZY2uNtLi/P8AutP4GXLlFmW/iaPHhNdDJhuHwx/kjY30AC0vFL0ZHk38jDQ1ga0tIvcKKytyaJYWKK0wFidaxm51PIalPndCtdslxfH5GVLVUf8Af4/5AQxS0jXiIPAvdrjo4OBBBFj1Vffmc1pI0mL/AAtbB8rJrf4Qh8V00bZQ+KDwWOvcNcXNzdgQMvogJvkF2eOnienswYbiLonhzTYjUJi6IZKLWg3xFxhLWZfFsCNyOaVz2R11qPoWZX903RLs38KVuSoynZw09Qosuvde18Fbmrb2dKpa4tGhVRGbS0V2ymeqvukOMr6hdoQwVEieuhQDibRNII/Un20+aNp3VHkWvicT+Yu0/WgZS1LonGN+4U84Ka5oiy8OVNjWgpBWDqhpVsCcC2Sr13TVBDdEH1Vuaeq9na36KIWS1UraeBpL36bbDmSegARFdWuyXTS/+hgq8POHvMTtGkBzL89LO+Yv8UJk1uyW2X/is/6dbhL4BNHXvYbG7m8wdx6I7Iwozj9vss6smUXphOaqBZmB00+qp41OEuLDp2pw2jXTO5qOa0ySLT0bo5eqh0P1v0amSLiNxNLp7N006peT1ohVf3bZjMu6TRPx0Y6KfNUWHJpPzC038Pwf3TMl/FM9RhB+xjp5VpTGI9qq7I0u6cu+wHuQmWz4VuQViY8si5VR+QCLuJc7Vx1P6DsqabcntnqONjV48FCC9f5PTCkCuSMlfQtkYWvGh/wEJrWxk642R4M59ieHPgdZ2x/K7kf0PZR6M5lYs6JfsYhIkaBeW/R5I9ckdKXwZpZy0hzTZzTceqmjDa0wS9poe8Ax9sjQSdRuFT5OM4S6K6UfkOGpBF0HpjNGaaROSO0C62tyg6oiFex8IOT0kD+Hxme6Q+gU2S1GKibfwOL9NcvyT4kgY5ua9nDmkxZtPXwF+Vx65VuT9ivDipGhF+6spUJmJk4+mgnhkr5Tpo3r9gmrHQ+jE+q/2GGGJrRYAX6nVFRqjFei7qxoVrWi+IlpzAkHkQSCPQhLxRO64NdourMSkly+K7xMt8pk8xF97OOvIKGVKbBrMGqb2tr+3/4BXMAGin0PXoG1ta9gLGi+bX0QM6YOfJkVuRZBaiGeGsZD2hrtxoR0KrczG4vaD8HKVkUpe0MbXDqq5xLWMvwXMmsEnERvZLxzuu4nbRmq68MbcmykhU5NIZOaS2wFwrjAdNK5+mawbfTyjp8VsvGxhVXx32YTy8bsiz6ji9DrFVg81Y762UDraKsXkJjvyDm39/8ApAZ90Iw4N9v0i8/hyElnRlr4Z9TAWQa9HoFj7J+GbpRvJHjmpNCpmCrgDgQ5oIO4TWS8VJcWI+O8OFl3Qm3PKfsU1NJ9lHneKaXKpirGJHmwBJ7BTPiu2Zl2S9Nmykwku1f7KCd6XoLownNcpG9uDlvmYS0/5uonfvqQTZ4+DWkzS3E6iLRzQ8dimOmqfoAs8fZD4K5uJn/0EFdHDj+Qf+XcX2mCzUS1Lw1vPl+vZFxqhWgnHqnfL6dY9YLg/hsAJzH5eyhdSnLkzc4eN/LVcG9sMfsQtsPZSqqK9E7mvWgbjODwmMudG3bSwsb8tQnOOmA5FGPOLlKK6MdHRBrQANNh/ZTxXRWRhGK0g3Fhri3NY2A6JwzmtlE8J2353XaJ4sHOTRzNMlCxlP4mYZi6wbztb83Sy5gCs+7Qn4nL/EFu6gsSZFfL71oxvY5rvEj0PTqo9qS4zIZRlCf1K/YWw/ikbSAgoO3A73AOo8svVnQajx+MjQj3QksSaLCGXXL0z797l2jAXE9BdLHFfyTKcpfpRbBgskpvNo3+gc/UhH1UKI+NG+5/4CUuHstlyiw+SJ12FuqqUeLj0DhhM5lYyCUgOcA4HXKOZB9E23yEsauU5Pr4M/5LwtWvqVdfk6TiODj9jfG3SzL3PVutz30WLrzLbspWye+/n4Bcdxx2uK9Cpg1YCAfdbaMlLtGlklOG4jQ+jzMztF7DW3JS66KxXuE+DA8zSEhYQaaMshTWTRBGJHQ/FQz6JJ/of9hanqAIw1gAzauI6dPiheL5NyMHj4yldKyXpMtwiFpe0PNm31PQcynLTffouJNxX2BjieSna/LS5jGBu7mevZLZrf2kdH1dNzQtvfdM1+Aj+7Ms+vRSRbRDNKQY4VpGDM5o1v8AJS8nL2WviKaowcorsaGCye7IR9tf5LWTT9hDDZw13mFxz79k+E4y9MEyK3JaiyrjyvikiZ4bMpLhcDbS5+wSyfZV/RtqrlzexbwyT8vr8kQvRG19vQ8YxxE10bGNY1oDdbdgN0oDVRJT2xSkn83xXFhHooqRqms5sCYhiHU3A5cvgkkwKTjFbAlJ/FmvyGg+Kgs9dAMZfUs5fgMVmGujHnaWki4BFtOqFe0GRcX2gBVwZthqiIT0uwS6lTel8sbcHwaNrRmaCbakqNy5M1uH46qutbXehjomNGgAHoE6KQZKCiuh1oMHjdAXlzb8gd/83UvwZ+7NtjdxS6FWpbY27prZe1Pcdm/haIGUk8h9Vn/O2NVqH5AvKT1WofkdHC4I5ELLRb3tFBr5OMYxI6gqXMcP4ZN2nsVuMDI+rWpINx8/6b4z9MYcMx4OHldvyVjGz4Zb/TqtXKPZtkqQRql5IWNTRkmmTJTQRGP5FXinFwyMgHzEEBNiubK/yWXGmp6ffwLtG45Gk7plnUtFDiR1UjbFOVE+gr2XPfpqmEnSMjn3TkiNs04Zhr53ZWaAbu5D9T2TLro0x5Mkqqdr0PuD8Oxwt0u5x3cf0VTbmWWvroOr1StIKfstuXyQzcv9TH/V5emVPhCWFko+mSKbFniinIaCNg659irjFzHN6kdkS5VAyhd6bK+iyrj2bn3dsnnNESPdcORQ/XXX3SHdMQqmpLzYc1G+uzPWWysfFDRwi+OB7XOFwDcoZ2fcFRq4w0FPxA4zbXSM8NthG3KCfnbqlkk2R1JwFNsfO+qY2EJPewhTYnLHzzDodf7pA+ryF9T7e0MeEYw2Q2/K7oefp1To9FzRnVZHXpjIzEnWDb6J+xzxo75NGWV/dcyeKMNPxWyle7ymR1tmkWBF9yqnOwv5prvWin8pbGWlB7ZCb8TKknyRxMHfM4/UIaHg8dfqbKsBcQ8TvrGZZ448w2ey4I+BJujsXChjv+m3r8Eck2tCrFWSQu8p+HJWajGYNXk3Y0vt/wDoeOEZqqr/ACQnKNDITlZ7kG/wBVdmZFWKtzn3+C6x/MzktOI9/wCjnPbZ0uU/+Av7Zv0VG/OLl1Fskt8pNx0kL+IfhGHnM2peT0kAIPa7baKaH8RpPThpFLbU7Zc7JNv9xUxThmoo9JWeS+j2+ZvbXl8VaVZtGT3XLv8AATX9q0CQ6yJ1sepaPjLfS6Tic57PmAkgDdxAHqUr6XL8Cx7lxXydNwWhbFE1g5bnqeZWdyLXZNsuYw4R0NODVUcZu8ZugRGJZXXLc1srsuqyxagzPjNe2R1w0D06pMm6Fk9xJcTHnXH7gdfmhg3RlxCEPY5p5gp0ZOLTHRW+jnkU3hyOY78zTa3XotZj2c4plROSjNxZupqjmDoeSJTHKTLpZAQfqubOcjBJMAbA3Te2MdiQq00eX1Q85bKiqHB7LZZidPdNjHRJOfwexOXMSPo0wzAJjRMpDPgNXRuBZVMdYjSRh1ab7256ApY6+RsuXuIHxGFjHnwnZmg3a62U27jkUz0yaEpe/TDuCYv4jbOPmbv3HIpxpMDLV8NS9oqxzFC3yM/MRqeg/VI2ReQy/px+nH38gKKEnkU1eyi332RcyyQVFTinfAjDvCXDP7bNZ4/hMsXnr0bfv9EFnZ38pXuP6mNnVGf6jt1FRsiY1jGhrWgAAbABYm26dk3KT2xPXSLYKljyQx7XFpsQCDY9DbZLKqcNOSa3+zELiFF2N2Z54mPaQQHNOhG4I+6kTnVNa2mSJnF/xB4Z/ZHiSP8A2XnbfI7p6dFsfF538zFwn+tf8iWNoUfEVroZzRv4dOapjHe/sLhQ5XVMgjBad8UzprHkLNGkaLo3XTWRNaPnlKjkfNfZPQriVzSaJ2vg5dM5Xxi609xobBaTA/8Aa0Znyr1cnEwwYs4CxRutAteXJdM0NxfS2qXkvkk/m99IvpqeokF2Rm3p+qinkwj1tE8MXJtXKK/4YJEiTiA/UPX7A9VyEbPWFIySLJhNY8tjlsmuOx6lxRY6YrtDuZbhVTkmbbY3BTmugjAu+lkLXz7LJJs8jnHr9NAomPutdts5v86HbgyWmEMwmF3FnkPQ73HNPhx12B3KTa0KtcRmIHw/VRMnTMBanfsIdi/Dii8OkYbavu4/Hb5WWO8vdzyGvhDn6G0i4I2uLf3VXF67GNCzwJwe6ilkfJJnz3AAv+UkG7r87391oMvyNeUox1rXsH4uK6GriOh8WmljjcWOexzQ4EggkW3H1TJKimyNkO187I4uT2mK3AGAz0cD453hxLyWgEuDRa2hPXdDeXzKcmxTqWkkT1Q4rs18X4cJ6WWM82kjs4ag+6H8fc6b4v8Afsma3Fo/OBlI0dovRtJ9oqfqOO0zbgdXkqIzfS9vfRQZNfKqSCcG/jkxbOtwTAtHoso466NppvssZLZM0I47PTLfmlSOUdFTpU9IdrRjrKiwOqlhHb0RykD6L8O3YlA+pjms8OLWMI8py6HXqVpMWDjWjG+Qu52vX7ACl4fY0mOVtnsJa7X+YGxQl99kZNIvvH4WPdSpML0WCRA+WME8r6/VQ1zuvmq0/ZYWUYmHW7JR6Q60OBDKM2/0WnxPG01w+9cn+Tz/AMj53IyLdwfGK9Jf92L9LwZTNGsYd3dr9VOqK4oq5ZNkhQ43wZsD2ljQ1jhsNBcILKqUXuIfg3SmtSFlpQbRaRZYwpuiRM9zJNCtnoeu0LyK2hxcA3U30T0iFzakmjW240O6ifsJhJr2a4KghMaJos9dNfUpvEfzRXJLvbolURspLR27gyoDqSEj+gfRYjyNbWRNfuPXoKNxaPx/AzDxMmfL1bci49lB/LT+l9f4Gv3oKxlRRXyRtEnSJ0p76G8fkH4liUUDc0rwwEhoJ5kmwA6ldRjzulxgv7j9pFGJSDw3ehXUwfNf3Jl6Pz5S0JqqlkLDYyyZQd7ZjofmvSKk0kv2Ky+UWuh/n/CiCNha2odJUciAGxsPUgC5Pa6Nhjyn0VcsmNfr2G6LhlzGAOkzEAXNrfdBT8EpNvlouYfxS4RUeO0iU+FyN2s4eyAu8DbFbi9lhj/xLjWPU00CJpMps4WPQqpnjzrepo0EMiu2O4PZQ+pC5ViSmLeP42GtIGp2t+qssTFbe2Uuf5CMFpHbPw0w4wYfC1w8xGY+riT91dRXRmJPb2c2/ESlNLiD3EWjn/iNP/lYB49b2PxQWTRye0Xfis76T4S9GzhMh7i7e1rIvw1GuVkv7A/8V5jkoUxfT7Y6MWh2YzevQImdY6KFCvpgDiigE8Rbz3aehTLK+UdElVrhLZyapgcxxaRYjQqonBxfZf1Wqa5FYumaROmegpNC8j5zkqQ1zNGDNzTMHIG/so73xrbCfHxVmTFP+/8Ag04kzJI4d7hR0vlBBObD6VzWvb2UtlT2iBSRYH27po7fRU96ckRykdH/AAvxwZDA46sOndpN9PQ6LO+axPu+qvT9k1Vm1pjPxPw7+0Fk8EhiqIwcjxsQf5XDpv7qtwc5Y+6rFuDOtqcpcosHM46qKfyVlFKCNPEiGdrrcxtb0Rn/AKTRd92Patfh6IXdKL++JF/4ml3lgoqiRx2u2wv8Lrl4FQ7ttil8nPJT/Sj6iwqqq52VFflYyM5ooByPV/cLrcnHxanVjdt9OQ+MZSacjVxri+WMxsPnf5R8dyh/GYjnanL0g2qqVsuK+QLwlwnHHI2YXBaLN157F3tf3W/w6XN8peio8/KnHmqKP1L9TOgQQgK0WkZbtmv9n01SckO4lMzB0TvYj0gJjOHNlaRax5HmChcnErvWpLsLw/IXYstwf+xyWupKt0rotGgEi/UdfRUNlVOM9S9l5b5ay1LT1/YIYbwk1vmcS51wddrjXbmhJ+Ql/pQBKyUh5g4mrWWtKCBsCxlvkAfmo/8A1C1exvNl2L4pDiEBp65ngkasnZqGO5Eg6tG190dTmws6kPjZpi7+HgDHTR52yZJCA9twHNsLOAKu/HuPF6BfIuTlBye+h+EgVmVYDOqg2P0YqnsnJna/IqcS4EJvM3R459exUF9KmthWPdKD69CDM1zHFrhYjdVcoJMuI2NraCWC4JLUk5BZo3cdr9B1UtOO7CHIylWMI4EsLvkcfQAfqi1hxXyAyz2/ghHgLKd2cOcTcAXtp19UDn43GptMt/CZnLLimvyXYphPjtGUgPG1+fYqkxr+DSfo2PkcL68OS9ijLE5ji14ykHUH/NVZrUltGValW9SR74gTeI/6iRU+YJ8Yv4IpWI24Q2fOJYBqz59R3UV/0uPCx+yCWRwkmjqHDPGjJBleckg3a7Q3+6zGb4qUPuj3Esqroz9DQ3EmO6Kp+jKIRpnhxBrddAl+nOTO1v2BsU4na3RvmdyA5n4I6jx85vslhTOfSAcNM9zzLN+bk3k0fqtRjYiqjpFxTVHFrc37SbHCgZZoC01MeMVH4PKb7HbY5P8ALYVpptU99oYnphWWuDm2AHJQxraeyd2JroGTFTkDMlQdEuxBTxeECUO66eyznnKf02BWNMjG1Z19hRobS3S8fwKV1MQ5rl00ztAumy01QJG6NfZr/XkfnZXvisvjPhL0QXpyS/Yc2VAOy1cfRXb7ARqOiiJF6ZVWTgDqeQUN1yrRY+PwJ5dnGPr5A1QwvuTf7eyprL7Jd70ehY3icbGgoqC3+dAmrw9h3aD6hQKUtk92FS4tOK/wOGAULYoWtaLAD66m/utNTFRgkeU5k+V0mvWwjJtaye0iBSYDxehzsIG+47EbKK2tWQcQjHulVZGxfDAdHUddCNCOhCxl9LrlxZ6rgZUcilSRZX0scw84BPXmPimQulB9MlvxK7196AM/DTb6PI+aLWb+UVM/Bw/0yKv9PNAJLifZO/nG/SIZ+IhXFyb9Jsb8GoQyFoaOSrr5uc9mSl29grHcGZJ5vyvH8w0Px6qfHyXDr2vwLGTi9oC0n7YHiMSut1vcI6Ucea3xRbYH1cixQixkpsKkd/uTvPYaKOFFb9RRrKvGqH6n2HcJw5jD5Wi55nU+5RMYJE84xgug5ieEujjzkEC1/UKSPUkVORlxtqshH3pl1K/QK9Xvo80ZtZInHExMu0ds+klSHbMr5UoifYs41VAytb6n2FvuFReaf9OKCcdfJ7TO1WYC0NHD8kIJMmtth3RmM4J/cPj7BWOOYZHFuguVHdx5/aJIWMUZeNw6gptTakmhoCwjjgxMyTAkt0BHMd1r6cn7FsZPD29oYDV25o3YIl2Rhf4jifgPuqbKlzmz0L+HsVU4qn8y7LXiyEfo0PtGGpGi75/uMt9NfsNOBuzRj0WlhLcUzx/IhqyS/DZsnYE/ZA0YZB7JDkxW4jpix3jMH/MDp1VZn4as+5ezQeH8pLGlxk/tf/APp8Ra4XBBWbnS4vtG8pza5raZJ1T3TVAldsTJPWC4F9SQpoVP2VXkcpfRlFP2h5weRggff81hk9b63QelqW/Zi9oFVrwd0la7HIEg2eDyv9UXU9Fx4Wz6eZH90Had+iOizfvv0bqWosQU9SB7K9oM4ljzpYPCcdLEX56iye5FXV4yELHJfIDwDGMzcjyA5hsfgrXFtU4L8nn/AJTDeNc466bYwxVAKKKwk+YLtiMqfMlGmSqqA0EkpByXYnwVXiTPfyHlb8Dr87eyzHlrlOzSD648YhNk1iqbRKjUyo7pBSueUlLs4EYnNZpupaY7kjl2Ibmh2pCu47S0XEK4uK2E5OIDbZWbySpWOhq4aqhZjjqDYn7qrk9zkzf4K1iQivwgliRGdxb+W9x6JjDqdqvi/YMmKbvbHyZv4RxUB2QnVhBF+YvcK8w7edfE8z83ifRynNemxqr5mucXAWB1t0RUYtLspZtOTaBNU9SaIwbWSaJstMkjs57xBSZH5mAjNe4F/dVWTWt+i2xLp61sHRySu0BcUI41r2HfzVmvYUpcCfYySyMYGi/5g9xI5BoKb9WH6UQys5e2N2CVodGNdbKmvhqTIH+xKtO6ZBHAKvqLNNt9wi6o7ZLCbg1JewjhGKCRo68+3ZTtOL0ei+PzIZNafyFmTJ6kH+0WGdLz0Jx0A8agcHeLEbPG4/qHdPrslXIpPL+OWRDa9kML4s1yv0PNW1WVyPPMjCcBrpsXa4aEIxSTK91tEarGGtBu4BdyS7Zyrk+kJnEnFecZIjvoXIK/IT6iWOPhtdsvwOoaGBvb5rM5MXKeyRoKtl1QzQ0sdUJOJxUaxO+mcDKrNO4RtOrtL9BzP1+SIg1Uuf4D8DFnkWcV6NkfBMQGr3n2H2UMvKT31E1C8TBLTkWVEFI114KNluTpi59//S9h8VdO0Dx/AuX/ALjM8FUTI64a0kg2a0NaBbk0bbKFy7LnFrVUeGzfLNdK2GJ6McsibsVvoCV8ro3iVm7dx1Cmx7vpyM/5nE+tDaGvBOIWytGuvMdFf12xmjAXY8oS9BCaqBUgPrYPq3KOckSRiwbhWMOiqHOYxrjkc0ZhcNLtLkc9L6KnzMhRXQfR9sds8fHmc5z9XONybfoqSdspjtkpaYEEdUxTcXs5PTF+hmdC9zDsD9dijrIKyKkibW1sLOrhbqhfptMaosEVrkRWuyXi0BYqxzHlzPiORRzgpR0wrGyrKJcoPX/cYaLiRtvN5T/nNDOmS9Gox/PUzX39M2HHo/6gu4TDP/V8dr9Rm/fDpXZIWGRx6fc8k7g13N9FZleeglqC2Sx7gidkbJRI2R7hd8bRYsPQOJ8/yToZFaekZe3Ids+UhX/aJYzbM5p6XKKjNv8AS/8AkZqMvZOBksxsMzyfUpltqitzYVj48p9QQ98NcJNitJOA53JuhA9eqo8vyLl1U9Gkw/FxrW5+zJj+BugcZIQTGdSBuz4dFLj5MbVxn0/+oD5Hxf8AqggbT4qOZU0sf8GcnVOD7RokxYcz80xY7+BvDfwUx1bpXZIxcnp9ynutVrlNhmLg2XvpDjgOEiEXPmeRqfsOyqMnI+q/t9Gyw8KONDS9/kNlt0KFJ69iqGLThD0DcSYWkPHLf0SP2DZCcfuRa+a2W5GoBBBB09QlfXsZVkxsW0VumCYyZT2Y59dN03fYPclJOKA37vmjdnZp6FF15UV6Zmb/ABd2310bG8UTM0e3UI+GW2ilswoxlp9FNVxFI8WGl0k73L9hqxUgvhDbNF9SdSe6osiXKYySDdNDc+qG12I+2HqvhqWFjZHizXbehUkqZRW2OcdISuJcIz+Zmj27dx0UmNfx+2XoWM+IuwVjw7I5hzXta32Rs6otckwyqKlLig/Dw3LMLvIYOm59kDLNrqfS2XEPD2TW5dG1nCTWNAbq+5Lnn+YHZuXYWTJ+TUlrRLL+H+S+2ejNPw2y/nZ8QbJYZ0vhlVl+MyMdcn2l8osp+G4BqW39SUssyz4ZW82G6JjIgAxob6CyGlZKT22MbZZUVV9ym+xBdx4xuADgNSB31ICLxnNNtMJxo8ppP1sZsOpI42ARNDRztv8AFV19k5v7mbzGqrgtJG9rghekFNMm0hLHv0Rzkl1IA4nwvBKSbZHHm2w+SOqzrqun/wAgd2BRct/9AFVcDWBIl07hGw8ot9or5+HjpuMg5gNGyFgDR6nqUDk2ysltlti48KoKMQy1yCfsLa6LSUmxujFjWGup35HWvYHTXdamS10D42TG+PKIDlF91GGPTWmAKvD3NN4zp/T+icn+SoyMKcJcq3/sYH1Ujd2lPUYv5AJX5EOnH/kswesLpDfoo8itKG0Owcqyy3jIZAy4Vf0X6WwbiGHBw2CIqukivysONiezZwpwhDNFUPfITJFG9zYRpezSWvvuRforGElNGVyceVTMtG/QKtsXZXsOUE9rFQLp7GB7HuKZJ2BjiLNA0A000upbLpTWmOcuhbe8u/zdRNbQkU29L2a6GiF8xAzdeiGtul6RtPFeOhRBSf6mF2hBl2vwSY264WT17Izxct0u3FiLUlp/4BNUPDPb6Iyp8jH+X8a6ZOyH6X7Mr51MolAZqisDBcnVPhW5PSFS2UcL4M7E6lzdRHG1zi4f1WOQe/0VrRTwRPHcNP8AcM4BUPe3wyD4jTlcOhGhv8QVWvx9ltuoro1C8pVRj/Um/wDb8jdQYKXWvdx6BaDG8XTQty7Zls3zmVl/bH7Y/hf9zY6hazSwVnFRS6KWcpt/ezHPTNPJMsx65rUkmPpyLanuuTQCxhhYxxGosb9f7qgzvExiuVf+DWeL8/OT+ne+38g/D5gW+oVDbF7NVXNtJhGNwFrFDNBDlsmagpuhySBeI4o+Z2aR2Z211ppS2weimNUUorQPfImMI3oocUg1tmOpcLLkDXceL2EqXDG/us1AYM4mJLralgu0i/T9ERKG6zMK5Qytr0UYdUAqrsho1GPapI3VdNYA6WcLgjX/AKPZN00TbUvQMZK+J4kjNnC/xB0LT1BHJE02uJVZ2MpxMOH1GpB7i3ROtj8mQtrcJaYUM9tkPxYPokX3SM5LslTauA6aplnSLXw+Orbtv47/APAchQE/Zuo69m6M8lHobsOYBHFmtKNDpfp3RmKq5PUyvzp28d1v18FeN0zGPOQ3adio8muMZfa+h+FbZOH9T2LeJxXaR2TKZcZIIyalbW4y9M53+8pcxbbUEgn0Wh+jDSZgnjPm469Mi9jpPzEn6eyVNR/SGQxYr2EcIxGemv4Er4rkXDTYE7C42KXlJtJE30qorbWzpGA0xa0vkOaWQ5pHWALnWAubC3IK+x6+EU/kymTap2PXoPRVhb+U+ynaT9kClrpf5KJagncpel6Ebb9mZ8lkghgq3CybP1/clrensT6eoDZXx/0nQdjqFkc7H4WPRv8AxOV9SlJvsJx1KrHEvE9o1NkBUejuWhcEyvjlLo8MiaLyKJJUo2U9A6sn/lGpOgHUqWuvbKjOzFCLSOqQsp2Yd+y+MzN4Zvr/ADuu4/Mo50ya6MrK2LlvfZyenqMriNrGxHQ/ogr6drZb4Wa4SQepasFtlWzg0zU1XKS2iM40SREtSaF6uJY4OHxVhVqceLMr5GlJ8i+CtumSq0VEoG2Kr7qB1kfE2YXUAvPoor4aiaLwOuUv7IPQSKukjVJ9G+OXRMY0vNRb0SLoRR5bR9NU353XPY6MEvRgq5NCnQQk3o5/LbxHnlmP1WhW+KMvJask/wBwjTV7Y2HK0FzgBc2NhvcDqlSGmaglzzsvsXj9VNQtzQLlTcapP8HUWTgc+S0P7GSl7PnVOqUbsrkn7rtHbKXzJdCmKpqe6ZIfDt6ALMCM2aZjiH5iAORA5FZPPztXuEl0brxeD/QU4vsq8ZzDlkBa7v8AbqhOCktwLdWuPUzS2uFt1C6iVWilFjA56K6dT+Cmq8tFr7iz97N6pPpMmflK/grbXF5ysFyf81U1VDk9AWR5WMY9DVgmHNZq7V53P2Cuqao1rRlcnKldLbDscQI2RCAmwRjvDwkGeMWkHs4dChrqVLsJoyHB9+hSjnLCQQQQbFp3B/TuqS/HezTYefxXZvjrQ4IF1OLL6ObGcQhwxBHJVxtlALHZmuB55mkD43sp6PfbK3P24m/iD8MJWOLqRwlZyaSA4dgdnfVE+/TKRP4aFibhmuYbGmm+DHH5hI0vwdpMuosNnpngzxujDxpm0O+htuNeqiyanOt6+Azx2RGq1RfyMsMnlvfVUUovZsoS5aNLZ9FG4jtkhISk0OT0S8WyTj2I38oE49iIjYTz2Hqi8WlzkA5mQqq237Exr1dOP4M6pb22Tc9IkK2fQVGRzXdHA/BS1PU0wa9coNHRaeruAbq+jLaMvOLTLv2hP2MPhVJGzkiuesFk3Y/QDr6z+UakmwHqhMm9VwbD8LGlZYkhowmnLWNb8T6nUrB3zdljkemUVRpqUUHq3AozCC4teDy6KZVOuH1IvtgX8y7LHCUehPn4XiJOUuaOgP6p0c2a99hDxK5d+hNqKNjt2hWsbJL0YBNgOugDXWGyMrk2uySIZ4ajFr21JVnipaBMlvehspUYgBhKByeM9B7AaVsjsrtrHb0UVrcVtD60pS7EvjfCoy10lrPbs4aH49VBdCLjy+SfHslGXFPo5/Tzm6qpxTL2uySfQ+/h9Ttkc57hct26C/P1VD5WyVfUOi1pfKPZ0AQgatu09QSPoqKrLurf2yYsq4tdoMYHWPka7Mb2Nr7X9Vr8C+dsNyKnIrjH0JXF8YlmqA/UBrQOwDb6fEkq8rinV/cqL5uNu18CVhdQ4s1N+Xss1k1qM2kbjx107K05BWJ5QTRbRZe12ibpCSZRNIU9RQjfQnY5UOdLlJ0GwVzjQUa9oy+fbKdvF+kYydFIiD4JtOq4ds+lSoSXoP8ADVa8ssTe2gVrRN6KPJqjsYGPJRe+wFx0VyyFc2NRiqJja6hnJpBNcE2yvhdgfKXu1LbW6a81mPK3T1rZs/CUQX3a7HQOP+fBUCRpPaL2yHqU7bG8V+CLSuF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296" name="AutoShape 8" descr="data:image/jpeg;base64,/9j/4AAQSkZJRgABAQAAAQABAAD/2wCEAAkGBxQTEhUUEhIWFRUXFRcYGBcVFx0cFRsdFRUXFxcaGBgaHSghHBslGxcaITEtJSorLi4uFyAzODMsOCgtLi0BCgoKDg0OGxAQGy8mICYwLCwsNCwsLjQsLC8sNCwsLDQ0LCwsLCw0LCw0LCwsLCw0LCwsLCwsLCwsLCwsLCwsLP/AABEIAL4BCQMBEQACEQEDEQH/xAAcAAEAAQUBAQAAAAAAAAAAAAAABgIDBAUHAQj/xABIEAACAQIEAwUEBwQHBQkAAAABAgMAEQQSITEFQVEGEyJhcQcygZEjM0JSYqGxFHJzgiRDU5KiweEVRGOTowgWF4OEstHw8f/EABsBAQACAwEBAAAAAAAAAAAAAAAEBQEDBgIH/8QAPBEAAgEDAQQHCAEDAgYDAAAAAAECAwQRMQUSIUFRYXGBobHBBhMiMpHR4fAUI0JSkvEVFiQzU2I0cuL/2gAMAwEAAhEDEQA/AO40AoBQCgFAKAUAoBQCgFAKAUAoBQCgFAKAUAoBQCgFAKAUAoBQCgFAKAUAoBQCgFAKAUAoBQCgFAKAUAoBQCgFAKAUAoBQCgFAKAUAoBQCgFAKAUAoBQCgFAKAUAoBQCgFAKAUAoBQCgFAKAUAoBQCgFAKAUAoBQCgFAKAUAoBQCgFAKAUAoBQCgFAKAUAoBQCgFAKAUAoBQCgFAKAUAoBQCgFAKAUAoBQCgFAKAUAoBQCgFAKAUAoBQCgFAKAUAoBQCgFAKAUAoBQFmfFInvuq8/EwH60BjRcbwzGy4mFj0EqE/kaAzUcEXBBB5jUUBVQCgFAKAUAoDV4/tFhYWyS4mJX5R5wZDvtGPEdjsOVHwWWDGPa3DcjKw6rh5iPgRHY1q99T/yX1RnDKo+1uCLBTio0ZjZRIe7LE2FlElsx1G3WvcZRksxeewxg3SsCLg3B2I2r0D2gFAKAUAoBQCgFAKAUAoBQCgFAKAUAoBQCgI32l7YRYUmMDvZ7X7tSAFvaxlc6INb82IvYGvE6kYLLNVWtClHem8I57xXtTipyc8zIhH1cBMaf3x9KT55lH4RUOd1J/LwKKvtqT4UlhdL1+n+5ojGt75Vve9yoLX65iL3+NaHOT1bK2pfXE/mm/LywVucws2o6HUfI1jL6TW7ms/75fVlWFlMbZoyY26xMYz8chAYeRuPKvcas46Mk09p3MH82e39ySvgnbzERZVn/AKSl9T4UnHpYCOT0IQ25sakwul/eXFttenU+Got1+H4/cs6Lwji0WJjEkLh12PJlNgSrqdVYX1B1qUnnQt08mdWQKA1HG+PJhysYVpZ3BKQx2zEAgF2JNkjFxdm01sLkgHTXuKdCDqVZYS/fqZSb4I0cuEnxGuLmOU/1GHZkhH70gtJKetyqn7m9cde+09WTcbZYXS+L+mnmSY0F/cZeCwUcK5Yo0jHRFCjpyFc3Wuq1Z5qTb7Wb1FLQyL1oMlMqBgVYBgRYhhcEHcEGvcKk4PMW12PBhpM1i8FEZzYR2wrXvaPWE638cDeA35lQrfiFha8s/aK7o8JvfXXr9fvk1SoxehsuG9o2EiQYxVjkc5Y5Uv3Ep1OVSdY5LC+RvPKz2NdnYbSoXsc0nxWqeq/HXoRpwcdSR1YHgUAoBQCgFAKAUAoBQCgFAKAUAoBQCgIX277VGH+j4d7TEXkcC5iVtrX071tct9AAWIOgbVVqqmusi3d1C3hvS15LpOZk7+ZLG5JJJ3ZidWY8ydTVbKTk8s5GvXnXnvzfHwXYeVg0lWQ2vY2oe/dz3d7Dx044fUpoeCoIelD3GnOScknha8OBTQ8GZwricuHl72Fgr6A5r5JAuySgbix0O6HUXF1bdSrOnw5FpYbRlQe5PjHy7OrqOx9n+Mx4qFZY7jdWU+8jj3kYdR8iCCLgg1YpprKOpTTWU8osdpOMGBVSIBsRNmWFT7osPFJJqPokBBbrcKNWFabm4p29J1aj4L98T1FNvCNXw3hywhjcvI5zSyt9ZI3Vj0A0AGigACvmu0tpVb2pvT0Wi5L89JOhBRRmVXHsx8djooUzzSJGlwM0jBVudhc86329rWuJblGLk+oxKSjqX1NxcG4OoI212rTKLi3GSw0ZyWcbjI4UMksixoN2dgFF9tTW2hb1a89ylFt9CMOSXFleHnWRVdGDIwBVlN1IOxBG4rzVpTpTcKiw1qmZTTWUeYrDpIjRyIHRhZlYXUg8iKzQrTozVSm8NGGk1hlHZ/iDQSDCTuzq1zhpnNywUXaGRr3aVQCQSPEnUqxP0jZO1IX1LOk18y9V1Pw+hCqQcWSmrU1igFAKAUAoBQCgFAKAUAoBQCgFAa7tDxUYbDyTEXKgBVvbM7ELGl+WZyB8aw2kssw2lxZxOeVmZmdszsxZ2+8ze8R0HIDkoUcqqpzc5bzONvbp3FVy5cuwt15IgoCC4vHyf7Tvm9yfuh0yK+S1r7EXv+8asYxXucdR2tKlH+MqfLdx1cVxfqTtxYmq5HFtYeCA8dxztxAWJHdyIiAHbKQNPU3PxqxoxSpLrOxsIx/iwwuDXHv1OgTAZjba5t86rVocfPG88aFFZPJIexXGzhsQuY2ilKxyXOgJ8MMnS4YiM9Q4+4BUq1qYe4zodj3Tf9GXavVev1JZwmUzs+Lb+t0h55YFJ7u38T602++o1yiuQ9pL51a/uIv4Y69v40+p1FCGFk2dc0bxQHG/+0DK2fCJc5MsrW5ZroL+Ztb0v513HsrGPuaklrleCItxqic+yudn4VhS5uQrqCfupK6L8lAHwqi9ooRjfzxz3W+3C89e820fkIb/ANoDFMFwkQPgJlcjqyhFX5Bj86ufZOK3asscfhWfrwNVxqiV+yFWHCoM195St/u961vhv86qvaVx/nPHQs9v+2DZQ+UmVUBuMTiuB76IpmKNo0cg95HQ5kcejAabEXB0Jqbs+8laV41Y8tetc0eZx3lg3XZ7if7Rh0kICvqsig3CyRsUlW/Ozqw+FfU4SUoqUdHxK82VegKAUAoBQCgFAKAUAoBQCgFAKA577VMac0EI2AeVvMi0cY9PG7ctUXzqNdSxDHSV21K3u7dpavh9yAVAOSFAKAxH4XCZhOY7yixBubXUWViu1xYfKtqrTUNzkWUNqVo0fdcOjPPH7oZdaitMN+FQmYTlPpRaxv4bqLK2X7wsPletvvpbm5yLKO1KsaHuUlpjPPBmVqK0UB6MN3n0dr94Vit/GdYibeQfMfJTWVPc+P8AxTf0WfwWOyqbndRxy4/vl2HXUQKAqiwAAA6AaAfKvm1SbnJylq+L7zv0scCqvIFAa3jvAMPjECYqESqputyQQedmUgi/PXWptltCvZybovGdeaZ5lBS1M3DYdY0WONQqIoVVGwAFgBUatWnWm6k3lvizKSSwjA7QdnsPjUVMVF3iq2ZfEykG1jYqQbEaf/gqVY7Rr2Um6L11ysoxOClqZ+Gw6xoqRqFRFCqo2AAsAKi1as6s3Um8t8WekklhF2tYFAWezbZMXiorWV1ixA82YNDKAPLuYyf4m3X6N7PV3Vskn/a3H1XnghVliRJ6vDUKAUAoBQCgFAKAUAoBQCgFAKA5N7SDfHNrp3EC281adr/9S3wqFd6x7/QotuP4aa7fT8kXqIc8eMwAJJAABJJ2AG5NZSbeEbKVKVWahBcWeRSBlVlN1YAqRsQeeutGmnhma1GVGbhPVFVYNQoBQFjHSSLE7RKGkC3VWvY2sToNza9hzNe6ai5JS0JlhCnOvGNTR/q8SzwfiiYmMOhAYAZ05qf81PI/Des1aTpvq5G2/sJW8t6Py8urqf7xN/2cS+JgB/tQf7qSMPzUVCvV/wBLV/8AqyVsGKdw2+S9Tp1fPjtRQGn4L2kgxUuIigYs2HZVc28JLZh4TzF1I+FWV5sutaUoVKmPi5c12niNRSeEbiq09igFABQHM+C9upMNj8RguKSKPpLxS2ARQ+qqxGyFSpBO2tz07K82NSu7WFexSzjRf3f/AKXHt840ajjJqR0yuNJJj4I2x8f4sNMD/LLAR/7jXb+yn/Zqdq8iLcaolNdWRxQCgFAKAUAoBQCgFAKAUAoBQHKPaVERjidlbDwkeZV51f5Ax/3hUK7/ALe/0KPbibhB9Dfjj7eJFlW5AHM2qIc8k28IiPabiMkwEUSMsBkVWmdSEZr6C5GiA6+dr+VT6NHceZa+R11hYRtuL4yfh2fclccAjVY1uFQBRfey6a+fM+tQXLee90nLXNd1qrm+ZVWDSKAUBi8UxJjiJX6xiI4hzLyaL8tW+FbKUN6XHRcWWOy7f3tbMtI8X6FWE4dFDYRxqCq5M4FmYaXJPO5F6xOrKer4GLraFWtvQz8LfDsNnwqfJNEx2E0V7b+KQRn4APc+QNR7im6lGcFzjLyz44N+xam7dJdKf3/J1WvnR3JBvaHxfHa4Th+FlZ3jLPOosqqbjLG2gz2G97i+mu3U7DsbWMVd3E1riKbWudWufUu9kerOXyosexPhkcfDxKti8zsXPMd2xRU9BqfVzXn2orzlcqi/lisrter8MdxmgljJ0CuYN4oBQFnG4pIo3lkOVEUux6BRc1ut6Eq9SNKGreDEnhZIf2H4UmKhlxmLgSR8ZKZAsqK2WJDlgWzC1gouPUV0O176pa1YW1tNxVNJPD1b/e550NNOKkm3zJtXMG8xuEnNxFv+FhFv/wComa1vhhzf1Fd57L0nG1lN85eS18fAiV38RKq6Y0CgFAKAUAoBQCgFAKAUAoBQCgIJ7U+HkpDOPsMYn/dnKhD8JVjHkHb4aLiO9Ds4kO/o++t5RWuq7jnNVxxpZ4nhjPFJGTcuhAv94eJNTt4gK905bk1InWNw4XMZyfU+8tcIx/fwrJ9r3ZAdw6jxaee/x8jWasNyeD3tO1dGs3yfFeqMutZXCgPQKHqEZSkoxWWzTYGX9pxBmH1MGZIfxu3vyegFrfyedSJr3VPd5vX9/eZfXGLK090vmlr6/ZG4qOc+eSIWUqASWGRQNy0n0aAeZdlHxr3STc0l+9JN2dCUrmG729y1Op8ExpmhVmsJBmjlA2WWJjHKvoHVrdRY1wW1LR2t1Onyzldj4r7dx9Apy3o5M69V57Oe9msYMDxTE4CTwx4l/wBpwx5FpB41+OUgecfmK63aFJ7Q2fTu4cZQWJdPDX6Pj2PPSR4Pcm4nQq5IkCgFAc27acSPEcUnCsK14wwfGSDZVjYEoD1B/wAWUcjXY7KtVs63lfXC+LHwrt9ZeCy+ZGqS33uo6NBCqKqIAqqoVQNgFFgB6AVyVWrKrNzm8tvL7yQlhYK714im3hamWUdiELxSYk/7zJ3ifwlUJB/eRQ/rIa+q2Fr/ABbaFLmlx7eZXzlvSbJJUw8igFAKAUAoBQCgFAKAUAoC3POqAs7BVG5YgAW11JoDSt2ywPLFRv8AwiZL+mQG/wAKyot6GHJReG+Ji8Q7TcPnikilmASRSjZ0dLhgRoWUa+Y20rO5LoMb8ek5RLlDuizRzFDYvGysHGuWTwmwzAXI+ywYcqqqtPclw05HLbUs3Qq7yXwy8Or7FNaisNJxHBTRSticKM2f66D79tcygbnnpqDci4JFSqc4zjuT7mdHaXVK6pe4r6+ff0+Yw/avDnSQvCw3V1Jseeqi/wAwKxK1mtOJoq7Emn/Tl9S7J2nwgF++zeSxvf8AxAD868q2qGuGxazfxNL6/Ywmmmx3hRGgwp9529+QDWw6g9Bp1Jraowo8XxZYRpW2zo78nmXi+xckSHD4dUVY41sqiyqOm5J6k7k9SaiSk5PLOeuK87io5y1YMq6+IEi91S7vobHwoCbj0r3GlUl8sWbqezbqosxg+/h54Nx2SxsEeIWWfvMkQzIBE92kYFblSAQEUm1xqz3+wCZtvazj8UlxOh2ds2dvFymvifkSDFdqsGmJM0cpEU5UTCSKSLJIFypMO8RboVUI51y5UOgzGqrb2ypXVHfgvjjp1rmvt9OZb05OD4rgSiOQMAykMp1BBuD6Eb188nTnB7s00+tYJaedCN9u+yS8QhChu7njOaKW3unS6m2uU2G2xAPKxttj7WdjUalxg9V0da9elGqpT3lw1IZh+3nEOHWi4ng3kVdBOpsWA0uXsUc/EHrXQVti2V//AFbWeG+PDiv9PBry6jSqkocGjYf+NGCtfucRe+2VP1z1C/5Trf8Alj9H9j3/ACF0GuxHbDiXFLw8OwrYeNrhp3JuB/EsFT+W7dKnUtlWGzV765nvNaZ9I8W34Hh1Jz4InHYnsjFw6HIhzyNYyykWLEbAdFGth5k865za21Z31TOkVovV9Zvp01FEiAqoNhpOLzpNJ+x94qIQDiXLBQsZv9EGJ+sksV01C5joct+s9ntlSlP+TVXBfLnm+nsXZxfYR61ThuomWGxcTACOSMgaDIykachY12xFMqgFAKAUAoBQCgFAKAUBS7gAkkADUk7ADcmgOf8AHe3rPdcFYKf94cXvra8MZ94b2ZvDsQriptvYzq8XwRWXm1KVv8K+KXQvV/rIbi2MrZ5maVr3zSnOQRsVB8KfyBatqVlRp8s9v7g52vtS5qv5sLojw8dQXPU1KXDQr229QGI2JrJjQtTRZtdA42a1/VW5sh5i/mLEA1CvLGncQ3dH0k62vZU/gqfFB6rPiuh+fMxwdSLZWF/CTfQW8Sn7SajUDnYhTpXG3NtUt57s0ba9rux95Te9B6P0a5MVoIhTPEr/AFiI/wC+isfmRevUZyjo2S6d9cU1iM3+9pbiwUSm6wxA9RGt/gbV6dWb/uZ7ltK6fDf8i9JJrb3ntcC9gBewLNrlU620JNjYGxt7oW86z+H6m+y2bWvJb0nw6Xq+w97i/vnN+HaP0yX8X85byttVzRs6dPjjLOutdnULdfDHj08y6NBYaAbAbD0FSicKA9BrIPcJK0RLQu0TG5Jj0BJN7shBRz+8CdTrqah3Vhb3Ud2tBM8OmuXDsJhwLtYHKx4kKjk2WRdIXPQ3JMbk7Akg8mJNhwO1/ZmpbJ1bf4o9HNffzPO848JEoPQ/KuWjOUXmLx2Gx4Zjf7PhvfuY79e7W/ztUn+fdYx72X+p/c87kegyb2HQD5CozcpvjlszwRDOO9vY0uuGAkP9q31X8gBBl9bquujGxFdNZezspfFc8P8A1Wve+XZxZLtLGvdcaaxHpend0kH4l2ixE31kzka6ZsqWPLIllI2tmDHQa3uT0tCxoUFinBLu4/V5Zf0NhW8ONTM318F9F65NWJLEkWUncqAt/Ww1qU1nUsIWFrFYVOP+lep4XuwYgMw2LKGI9CQbUx0CdhazWHTj/pXobnhPanFYc/RTyKNPCWLx6cu7e6gb3y5SbnW9iPSnJc/qVlz7P21Rf08xfVxX0fo0dH7Ne0yOSyYsLEf7UH6HT74JvFz1JK6asCQK2xqJ8Gcze7Kr2nGSzHpWnf0HQAa2Fae0AoBQCgFAKAUByntf2j/a3MaH+jIbAW0mZT756xAgZR9ogtqMt7Kxs9/+pPTl1/gpNqbT9z/Sp/NzfR+fI0BNXZyrZ5WTADA3sQSDYgEEjyIGx9a8RqQk2ovODdUt6tOKlOLSemT2vZpKQ4uVDAsACVBGYX2uNxWtVYOTimsm+VtVjBVJRai+eOAkQMLMLi9+YIPUEaqfMEGsVaMKsd2ayhQuKlCW9TePJ9q0ZZeJuXj8msrnnYOBlPQXUebVQXGwtXRfcycq1rWf9SO4+mPGP01Xdkv4Lhc8sayphpsjbHKrbaMCI2YqQwIIazXG1UrtqiZLnsWsvlafh++JYxUTRsEKMHYEgOjqAoIBch1FwCQLDUkgbXI90bSc54ehutNiVJVUquN3qZ6iACw9STuSdyTzP/3QACr2EIwW7E7GEIwjux0Pa9HotYnEpGLyOqAmwLEAX6a1iUlHUxKSjqy7WTJbxOISNc0jBVHNjYa1iUlHizEpKPFlasCAQQQRcEbEHYg1lPPFGU88UGUEEEAggggi4IO4I5igaT4MkXZjjuIzphsscoIPdNLMUkOUX7q+Rg7AXILEEqDuVJrkNqezNGtVdWnLdb5Y4Z9PUjyk6fDVEtL4ob4JtNys0RX4FmU/MCqj/lOf/lX+n8mP5HUc27U9r2xKmNQFi1BVWzCTW2ZmsLxnkuzbm4sKstn7Hp2Tznel0407F09L7ljiXuytmO5xWrL4OS/y6+zz7CKMxJuTc1bpY4I65JJYRTWTJ6y23rAPKyCoqelYyArEbaUwYaT4MnfYDtt+zFYZ2/o+igt/U6WBX/hbAjZNxZbhdlObzhnF7Y2P7jNaivg5r/H8eR2UGt5zx7QCgFAKAUBEfaPxUxwrBGbPOWDEEhliUDvWW2tzmSMHSxlB5WO63o+9qKJFvLhW9GVT6dvI5x6AAbAAWAA2AHIV06SSwjhZScm5PVisnkpdiASNwpI9QCR+daq8nGlJroZKsoqVxBS0yvM577Ppm/amFyQ0b5tehBBPXX9aorBtV446/I6zasVK0nnlh9+UdFXer+o2oNroZx9vFSrQi9G0vE5x2Hld8dnJuWWRnPW4ub/Eiues8+/jg7PaWP4tTPR9sHRq6Q4YUBJOwXGBBO0btaKcM2uyyxoWJH78SsT5w33Y1R7Robs/eLR+f5Or2Ld+8pulLWOnZ+PsR3iPEWxMrzve8hBUH7MY0iTyspzH8TvWqjDdj2nU0Ybse0x62m0UBCPaMTnh+7ka3S+bX42C/lUS4+Yh3HzEp4CxOGhLb92v6aflapFL5ESKXyIjftGc/QD7P0h8r+Efp+vnWi41RpuNUSDsyhXCQht8l9ejMzL/AISK3UV8CNtD5EbKthtGv2WKMCGVhurKbow9CAbc9udYlHeWDzOKksEq7Y9te9wEKx6POrd8BfwiJjHLHf8AFIrL5qrkcqq6rcVjmNm2LurhU3ouMuxffT/Y5e7Em51JqPjB9ESSWEU1kyGkyq7jdI3YeoU5fzsfhWNWkV+1K0qVpOcODxw6s8DU9mMa8nerIzPZQ4LEkg51U6nkQ3+EVsqxSw0cz7O15RuXT5STfeuZuFfKC1r5VZrcjlUsAfK4rXrwOqv60qNtUqR1SeDSdmMbJI83eOzAx5zc38QkQAjpoxGnWtlVJJYOR2BOf8zh/cnnr6zdV4O6PUcg3G9YayeZRUk4yWUzs3sp4+ZoDh3N2hC5CTcmNrhRc6koQV5+HISbmt9OW8uJ862lZ/xLh018usez8aE7rYQBQCgFAKA5L22xhkx03SIRwr00QSuR6tKFPnHVxsuHCU+45vb1V5hT7/ReppKtjnRQAGsGU2uKMTB8MhiZmiiVGf3iL9b2AJsovyFq0UrWlSlvRXEm3G0a9eChN8OzXtMsGt5CTaeUYmC4ZDEztFGEZ/eIJ11vYXJsL62Fh8hUela0qUnKK4k652jXuIKE3w8+0y6kkEUMGPj4w0ZQi4ZkUi9tM4LevgDEjmARUO+w6WHza/fMuNhQcrxJdDz2f74Kyarz6CeUAoC1icMkgtIiuAbgMAdfK9YlFS1PMoqWpdrJ6LOJwiSACRFcA3AYXsfKvMoKWp5lBS1L1ej0KAUBp+KRWZiPtFWOv4Smg6DIT6yGqu7jirnpRe7AcVOrHHH4X5o19RzphQHqnqLgggg7EEWI+INYNVejCtTlTno1hlnB4OOIMIlYZtyzXNhqFFgLC+vwHSstuWpW7P2RTs5uabbfDjyL6HqLgggjqCLEfEGsMsq9GNanKnPRrBYwWDjhDCIN4iLlyCdNgLAafrpWW5SfErdnbIp2cnPe3m+HYi7QtxQEl9n/ABLuMdA19GcRH0nIjsB/E7onbRPKvUHiXac77R26lQjV5xfg/wA4+vad+FSDixQCgFAKA4txo3xE56zzX/llZB+Sir/Z3/Y72cjtv/5XcvUw6nlOY2Ox0cKhpGyhmCjS5JPQD86j17iFFJy5k2zsat02ocukySK3kSSw8MVk8igFAantLjpYIlliAKo470G2qHQemp5a6jzqBfVKtJRnDTmXWyKNvXc6dVcWuHZzx1mbw7HxzoJImup/vKfusORqRQrxrR3o9/UQbyzqWs92WnJ8mXZ1BCeUl/8ApS1Hvnwj2+jLb2bincSfQimoR256BQGFw3icc/ed2SRG2Um2h3sV6jQ14hUU84PEKinnBmV7PYoBQHqnXWgI1wzjTRTvhsW92DjJLbQ5wCoNtrggjpcjlUaFRxe7IjQqOL3ZEkqSSTX8YUZQba7X8gf9TVdffNHvLfYbf8qS/wDXya+5p6iHWFape2oFzlFyBcnYC+58hWGyPWuqNFxVSSTlwXWUVkkCgFAKAt4vGLEELr4GYqz63Q2BXQb879QDbaii5ZxqUe09p1bOvTW78DXHp15dnB9eS86W+IuCNQQdiCNxWE8lxSqwqxU4PKZkcNe0gNz4fFpv4PHb5rTmu1EHa6Tsqmej1R9MCpZ87PaAUAoBQHGu0UeXF4pfuzk7afSIkwt/zNfO9XuzJZpNdDOU25BqupdK8jVzy5FZsrNlBOVBdjbkB1qZWqe7g54zgrLWg69VU08ZIgkU2Ix0BxcZiSzPFG230YzZT+K9i1wDpttVJ8davH3vDPkdZ/TtbSf8fju+fSyZk1fnGMVkwKAUBq+JkSSxYbcH6aUcskZ8Kn957fAVW3T97VjQXa/395F9s6P8e3ndS1xiP72+TNjHEq3yoq3NzlUC56mw1PrU6FKEM7iSz0FRVuatVJVJN40yUYvZTrpIh0/FeLXoB3lz5LUa9XwJ9DX2LX2fqbt2l0p/v0yKgHemk7RftTgxYePwlfFIWAJvuiXO9tPjbTnoqub4JcCPVc38KXAr7IwKuFjyfaBZjzzXIPytb4V6oJbuT1QS3Mm4rabhQCgLeJxCxozubKoJPw5ep2+NYlLdWTEpbqyYfA4mEWeQfSSkyvpzb3Rr0Ww8ta10o/Dl8zVSj8OXzNhW03Gq4w+tvJfS93J16gZdPxCq29eaiXQi72DDNapPoSX1y/Q1jsqqWc5VUXJ+NhYcyTpUTqRfXl3TtaTqVNPFs1uDlM+JDspSOBc8aNuTmGVj1JaxNtLKBXuS3YY5vgcfQnPad/F1OC1x0Jccd/SbOvJ3R5QCgFAeSxK5WNhcW75x+FbpGp/edr+i1jLWWuxepzm0sXl5Ts+S+KX0+3meoqqoVFCqCTYEnVrX94mw02GnzpxzllxZ2VK0i40s4bzxZl8LjLSoo3dlS3XvXEdh5nPpWVqu0jbZmo2VTPRj6tH0uKlHz09oBQCgFAc39pWAyYiOYe7MndH9+LO6D4xmT/ljrpY7Oq7tTdfPzKbbVv7yiqi1j5PX0ZEqvTkjVdpFYRCZBd4HEoHVRpIPQqbn0qv2hB7qqR1iy72LVjvyoz0mvL7rJsMLiVkRZIzdHFwf8j5g6HzFS6NVVYKaK26tpW9V05d3WuRdraRhQGNxHHJBG0khsq8ubHkq+Z/1rRcV40Ybz7usmWVnO5qbi05voX7oYPZ3DvleeYWlnIYj7qAWjT5a/LpUWwpPDrT1l5Fhti4inG2p/LHXt/HmzbVYlGX8FwpsXIuGVipkuWYWuqR2ZmFwftd2n/mX5VXbSq7tPdWr8i62Jb79Z1HpHzen01+hhjNs4yuCVdejISrj0DA+osedQoS3opnewlvRTPRXo9Gj4bN3OIkwzaK7GWHoQ+roPMHb0NaIPcm4sj03uTcGbut5IFAegUBHcZP+1ziBNYYiHmYbMR7qAjcX/Qn7IqPJ+8lurQjSfvJbq0JETUgknhI3JsBqSdgBuT5WoDWcc4dLEVaVcveqsy6WOSRcqK1z76iOx6XX0FPXbdTe6fQvPZy4jJVKfPO93aeHqa2OQrsbelamsnSVKcKi3ZpNdZaxc+UxysSQCY5CdfBL7p9FcX+IpGPBxXau1HO7X/6W5pXcVw+V46P9m/oXZEIJB5UTzxOjhJTipR0ZRWT0KAO6qrO+iKLnqeij8R2FY4t4RDvbyFpRdSXcul/uvUUYQNkLuLSSkOw+6oFok+C6/wAwo8ZwtF+sq9hW892V1V+afl+X4YK6ydAS72acK77Gxki6x/St0+jtkB8+8KsP4R1019U1mWeg5f2kuUoQoLnxfdwXr9DutSDkRQCgFAKA13H+ErioHhc2zWKsLXRlIZHF9LqwB+FZTaeUYaUlh6HHp4HRmSVMkiHK662vuChO6MNVPTQ6ggdJa3CrQzz5nE39lK2qY/tej/ea/JQKkNJrDIUZOMlKOqIvLgcRg3Z8IvfQMczQ7sp55QNfQi/mDVNKlWtJOVPjH91+51NOvbbRpqFbhNd30foVRdtsPs6SxnmCoIHxuD+VbY7Ujj4ovux+CLU9n55+Cax1p+mRJ20iPhhillfkLAA/Ik/lWJbUX9kePX+D1T2A85qT4dX3f2Z7guETYiRZ8dYBdY4B7o82Gummx1PPTSvNK1qXEveV9Oj8ckbbi/oWdP3Nrr09HXnm/BeBJSatzmG2+LPGIAJOwFzz0HkNTXmc4wi5S0R7pUp1ZqEFls6T7P8AgLQxtPMpWaYL4DvHGtyiHo5zFm82tqFFc3cVnWqOT7jubS2jb0lTXf1s0XtG4D3bnGRj6N7d+APdYAKsx190qAraaWVtAGNYo1N14ehPo1N14ehDyKmE013GuEriEAJyupujjdT/APGg+QrXUp766zXUp766zTrxfF4fw4nDmVR/Wx8/MkAj5gHrWlVJw4SRpVScOEkV/wDfOP8AsJr9LD9f9K9fyF0Gf5K6C28+MxYypH+zQn3na+cg9L2JBHQDzNed6dTgtDzvVKnBaG/4Zw9IIxHGNBqSd2PMnzqRCCisIkwgoLCMqvR6Nz2U4AcXOAy/QRkNMTsxFmWEa630LdF0Pv6R69T+1EavU/tXeTb2i9nDisOGjW80NyoFrurW7yMXtYnKrDUeJEvpeoU47yFldSta0aseWvWuZwph0NxyI2I61HR9Ho1YVqaqQeUzywIKsLqwKsPI/wCY3HmBTrRru7aFzRlSno/B8n3GvGJbDgJOC8I0jmQXIHJWHl0NiLaXFq94U+Mdea/fM5Whe3Oype5rx3o8vw/R+Bkpj4W92dD63U/HOBWN2XQXUNv2MtZNdsX6Joty8Vw6jWXMfuxgk/MgL+dNyb5Gmv7RWsF/TzJ9jS8cPwEULylZJ0yRrrFAd2PJ5PL1tfkAKNqPCOvNldb21xtSsq9xwgtF6L1fPyzHYkknUnU/GvK4cDr0klhBR1Nhz5/kNSfIanYUNVevChTdSbwl++PI7t7O+zpwmHvItppbM40uoF+7jJBN8oJJsbZncjQ1JhHdWD5xeXMrmtKrLn4LkiV16IwoBQCgFAKAjvavsuuKAdGEc6gAOVuGW9zHIAQSupI1upNxzB2UqsqUt6Jpr0IVoOE1wOYYnDvG5jmjMcoucja3APvRttIm2o2uLhTpV/b3cKywuD6DkL3Z1W2edY9P36PIt1LK48cZveAPqL/rWuVKnLWKfciRG6rw+Wcl3sJptp6afpWY04R+VJdx5ncVqnCc2+1sV7NIZrWvzNlABLMfuooBZm8lBNaqtWFJZmzfQtqleW7TWfJE57I9jWuk+LXKVIaPDmxysD4ZJiDZnGhCi4Q63Y2K0N1dyrPoXQdfY2ELWPTJ6v0XV5k9qIWBTLGGBVgCCCCCLgg6EEcxQHL+0/Yp8OS+FVpYP7NQWli10CAayR+Q8S2sMwsF30627wZvpVt3gyKxuGF1II6g3GmhHqOfSpaaayiWmmsoqBttWTJ7nPU/OsYRjCPDWTJ5WAbfs32cmxhBS8cHOcjfTTuAdHOvve4PxG4qPUrcokepX5ROscJ4bHh4lihXKi7DcknUsxOrMTqSdSTeopEMygOae0HsKzs+Jwq5r3aSJR4r7l4hzJ+0nMnMPFcPqnTzxWpbbL2pKzluvjB6r1X7xOVPGRv1I+I0I8iDoQdQdDWnJ3VCvTrQ36bygkhF7Hfccj5EcxRrJ6qUoVY7s0mutFlsPEd4IvglvyWwpmS5srJ7DspvO5jsbK4kRDdIo0PVUGYejG5Hwo8vVm2jsizpPKhnt4+Z6TfehYlSRk/p8TsBbcnYAak6C9Oo017ilQhv1ZYR1j2fdhTGVxGJWxFmjiPvAke/KPvC/hXXKRmJLWCboU8cXqcJtPac7yWFwgtF6vr8jpFbSrFAKAUAoBQCgFAYXFuEw4lO7njWRdxfQg8mRhZlYcipBHWgwQ3iPs9YXOGnuOSTi/wEq+K3mwc689qm0r+tDg3ntKyvsi2q8Ut19X20NNJ2Oxq7wK38KVWHw7wRn52qWtqLnHxK6WwHn4Z8OtfkpTsljDth2H78kY+WV2r1/wAUh/izz/wCf+a+hscB7P8AEN9dLFCOkV5X+DOqqD6ow057VGqbTqy+VJeP79CZS2HQg8zbl4Lw+5MOB9mcPhTmjTNIRYyyHNIR0BPur+FQF8qgTnKbzJ5LenThTjuwWF1G5ryexQCgFAR7jnY7DYli5UxykfWwnKx6F11SS3LOrW+JrKk46GYycdCK432dYhfqZ4peglDRtvzdA426ILnpW5XEuZuVxJamEOwuO5pBfynYj5mEH8q9fyOo9/yeoyMJ7PcW31smHi/cLyk/NYrH51h3D5I8u4fJEk4X2Bw0dmmzYhhr9Lbuxz0iUBTbkWDEdd76pTlLVmqU5S1ZKwK8Hg9oBQCgI12l7FYbFkuVMcp3kjt4rf2inwv0ufEATYivMoKWpvt7qtby3qUsP95aHOeK+zTFxljGqzL9numAc+scpULy2kbYnTQVqdKXJnRW/tK0sVod6+z+5oZOy+KUkNh5hbS/dSEX6AqpB+Gled2S5FlH2gsms5a7V9srxEfZbFsQFw8pvz7qQC/QllAHx0ooyfIxL2hskspt9i++F4kg4T7M8XIQZAsC8+8YM49I4yQef9YOW+or0qUnqyuuPaVtYowx1y+y+50Xs12Lw2EIdVMkoB+kktcX5Io8KaaXAuRuTW2MFHQ52vc1biW9Vll/vcSSvRoFAKAUAoBQCgFAKAUAoBQCgFAKAUAoBQCgFAKAUAoBQCgFAKAUAoBQCgFAKAUAoBQCgFAK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2297" name="Picture 9" descr="C:\Documents and Settings\Usuario\Escritorio\caritas.jpg"/>
          <p:cNvPicPr>
            <a:picLocks noChangeAspect="1" noChangeArrowheads="1"/>
          </p:cNvPicPr>
          <p:nvPr/>
        </p:nvPicPr>
        <p:blipFill>
          <a:blip r:embed="rId2"/>
          <a:srcRect/>
          <a:stretch>
            <a:fillRect/>
          </a:stretch>
        </p:blipFill>
        <p:spPr bwMode="auto">
          <a:xfrm>
            <a:off x="1285852" y="0"/>
            <a:ext cx="6429420" cy="2643182"/>
          </a:xfrm>
          <a:prstGeom prst="rect">
            <a:avLst/>
          </a:prstGeom>
          <a:noFill/>
        </p:spPr>
      </p:pic>
    </p:spTree>
  </p:cSld>
  <p:clrMapOvr>
    <a:masterClrMapping/>
  </p:clrMapOvr>
  <p:transition>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Del sitio de facebook: My Leitmotiv"/>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0"/>
            <a:ext cx="4214810" cy="6858000"/>
          </a:xfrm>
          <a:prstGeom prst="rect">
            <a:avLst/>
          </a:prstGeom>
          <a:noFill/>
          <a:ln>
            <a:noFill/>
          </a:ln>
        </p:spPr>
      </p:pic>
      <p:sp>
        <p:nvSpPr>
          <p:cNvPr id="5" name="4 Rectángulo"/>
          <p:cNvSpPr/>
          <p:nvPr/>
        </p:nvSpPr>
        <p:spPr>
          <a:xfrm>
            <a:off x="4357686" y="3143248"/>
            <a:ext cx="4572000" cy="3416320"/>
          </a:xfrm>
          <a:prstGeom prst="rect">
            <a:avLst/>
          </a:prstGeom>
        </p:spPr>
        <p:txBody>
          <a:bodyPr>
            <a:spAutoFit/>
          </a:bodyPr>
          <a:lstStyle/>
          <a:p>
            <a:r>
              <a:rPr lang="es-EC" sz="2400" b="1" dirty="0" smtClean="0"/>
              <a:t>El Blanco es un color frío, cuando se usa solo; no obstante, puede ser estimulante si se combina con rojo, amarillo o naranja. Atrae la luz del Sol, su efecto psicológico es agradable, pues se asocia a las sensaciones de optimismo y deleite, también a la pureza regocijo e indolencia.</a:t>
            </a:r>
            <a:endParaRPr lang="es-ES" sz="2400" dirty="0"/>
          </a:p>
        </p:txBody>
      </p:sp>
      <p:pic>
        <p:nvPicPr>
          <p:cNvPr id="11266" name="Picture 2" descr="http://img.soyesoterica.com/wp-content/uploads/2009/07/angel-de-la-guarda-web4-300x291.jpg"/>
          <p:cNvPicPr>
            <a:picLocks noChangeAspect="1" noChangeArrowheads="1"/>
          </p:cNvPicPr>
          <p:nvPr/>
        </p:nvPicPr>
        <p:blipFill>
          <a:blip r:embed="rId3"/>
          <a:srcRect/>
          <a:stretch>
            <a:fillRect/>
          </a:stretch>
        </p:blipFill>
        <p:spPr bwMode="auto">
          <a:xfrm>
            <a:off x="4643438" y="214290"/>
            <a:ext cx="2857500" cy="2771776"/>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5720" y="500042"/>
            <a:ext cx="4000528" cy="526297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s-EC" sz="2400" b="1" dirty="0" smtClean="0"/>
              <a:t>El Rojo es caliente. Es un excitante poderoso; estimula las funciones corporales y mentales, sugiere un ánimo vigoroso; por eso resulta eficaz para combatir la depresión mental. Aumenta el poder de trabajo del cerebro. Estimula el apetito. Del Rosado, desconocemos su efecto térmico. Es sedante y un gran recuperativo mental. Dispersa la melancolía. Es un emblema de vida.</a:t>
            </a:r>
            <a:endParaRPr lang="es-ES" sz="2400" dirty="0"/>
          </a:p>
        </p:txBody>
      </p:sp>
      <p:pic>
        <p:nvPicPr>
          <p:cNvPr id="5" name="4 Imagen" descr="Del sitio web: www.decorahoy.com ">
            <a:hlinkClick r:id="rId2"/>
          </p:cNvPr>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429124" y="642918"/>
            <a:ext cx="4500594" cy="5072098"/>
          </a:xfrm>
          <a:prstGeom prst="rect">
            <a:avLst/>
          </a:prstGeom>
          <a:noFill/>
          <a:ln>
            <a:noFill/>
          </a:ln>
        </p:spPr>
      </p:pic>
    </p:spTree>
  </p:cSld>
  <p:clrMapOvr>
    <a:masterClrMapping/>
  </p:clrMapOvr>
  <p:transition>
    <p:cut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0" y="3380125"/>
            <a:ext cx="9144000" cy="3477875"/>
          </a:xfrm>
          <a:prstGeom prst="rect">
            <a:avLst/>
          </a:prstGeom>
          <a:solidFill>
            <a:srgbClr val="FFFF00"/>
          </a:solidFill>
          <a:ln w="9525">
            <a:noFill/>
            <a:miter lim="800000"/>
            <a:headEnd/>
            <a:tailEnd/>
          </a:ln>
          <a:effectLst/>
        </p:spPr>
        <p:style>
          <a:lnRef idx="0">
            <a:scrgbClr r="0" g="0" b="0"/>
          </a:lnRef>
          <a:fillRef idx="1003">
            <a:schemeClr val="lt2"/>
          </a:fillRef>
          <a:effectRef idx="0">
            <a:scrgbClr r="0" g="0" b="0"/>
          </a:effectRef>
          <a:fontRef idx="major"/>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000" b="1" i="0" u="none" strike="noStrike" cap="none" normalizeH="0" baseline="0" dirty="0" smtClean="0">
                <a:ln>
                  <a:noFill/>
                </a:ln>
                <a:solidFill>
                  <a:srgbClr val="555555"/>
                </a:solidFill>
                <a:effectLst/>
                <a:latin typeface="Calibri"/>
                <a:ea typeface="Times New Roman" pitchFamily="18" charset="0"/>
                <a:cs typeface="Times New Roman" pitchFamily="18" charset="0"/>
              </a:rPr>
              <a:t> </a:t>
            </a:r>
            <a:r>
              <a:rPr kumimoji="0" lang="es-EC" sz="2000" b="1" i="0" u="none" strike="noStrike" cap="none" normalizeH="0" baseline="0" dirty="0" smtClean="0">
                <a:ln>
                  <a:noFill/>
                </a:ln>
                <a:solidFill>
                  <a:srgbClr val="555555"/>
                </a:solidFill>
                <a:effectLst/>
                <a:latin typeface="Helvetica"/>
                <a:ea typeface="Times New Roman" pitchFamily="18" charset="0"/>
                <a:cs typeface="Times New Roman" pitchFamily="18" charset="0"/>
              </a:rPr>
              <a:t>El Amarillo es caliente. Aunque no excita,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rgbClr val="555555"/>
                </a:solidFill>
                <a:effectLst/>
                <a:latin typeface="Helvetica"/>
                <a:ea typeface="Times New Roman" pitchFamily="18" charset="0"/>
                <a:cs typeface="Times New Roman" pitchFamily="18" charset="0"/>
              </a:rPr>
              <a:t>es altamente estimulante para la actividad cerebral;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rgbClr val="555555"/>
                </a:solidFill>
                <a:effectLst/>
                <a:latin typeface="Helvetica"/>
                <a:ea typeface="Times New Roman" pitchFamily="18" charset="0"/>
                <a:cs typeface="Times New Roman" pitchFamily="18" charset="0"/>
              </a:rPr>
              <a:t>es el regulador perfecto del sistema nervioso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rgbClr val="555555"/>
                </a:solidFill>
                <a:effectLst/>
                <a:latin typeface="Helvetica"/>
                <a:ea typeface="Times New Roman" pitchFamily="18" charset="0"/>
                <a:cs typeface="Times New Roman" pitchFamily="18" charset="0"/>
              </a:rPr>
              <a:t>por su vibraci</a:t>
            </a:r>
            <a:r>
              <a:rPr kumimoji="0" lang="es-EC" sz="2000" b="1" i="0" u="none" strike="noStrike" cap="none" normalizeH="0" baseline="0" dirty="0" smtClean="0">
                <a:ln>
                  <a:noFill/>
                </a:ln>
                <a:solidFill>
                  <a:srgbClr val="555555"/>
                </a:solidFill>
                <a:effectLst/>
                <a:latin typeface="Calibri"/>
                <a:ea typeface="Times New Roman" pitchFamily="18" charset="0"/>
                <a:cs typeface="Times New Roman" pitchFamily="18" charset="0"/>
              </a:rPr>
              <a:t>ó</a:t>
            </a:r>
            <a:r>
              <a:rPr kumimoji="0" lang="es-EC" sz="2000" b="1" i="0" u="none" strike="noStrike" cap="none" normalizeH="0" baseline="0" dirty="0" smtClean="0">
                <a:ln>
                  <a:noFill/>
                </a:ln>
                <a:solidFill>
                  <a:srgbClr val="555555"/>
                </a:solidFill>
                <a:effectLst/>
                <a:latin typeface="Helvetica"/>
                <a:ea typeface="Times New Roman" pitchFamily="18" charset="0"/>
                <a:cs typeface="Times New Roman" pitchFamily="18" charset="0"/>
              </a:rPr>
              <a:t>n positiva y magn</a:t>
            </a:r>
            <a:r>
              <a:rPr kumimoji="0" lang="es-EC" sz="2000" b="1" i="0" u="none" strike="noStrike" cap="none" normalizeH="0" baseline="0" dirty="0" smtClean="0">
                <a:ln>
                  <a:noFill/>
                </a:ln>
                <a:solidFill>
                  <a:srgbClr val="555555"/>
                </a:solidFill>
                <a:effectLst/>
                <a:latin typeface="Calibri"/>
                <a:ea typeface="Times New Roman" pitchFamily="18" charset="0"/>
                <a:cs typeface="Times New Roman" pitchFamily="18" charset="0"/>
              </a:rPr>
              <a:t>é</a:t>
            </a:r>
            <a:r>
              <a:rPr kumimoji="0" lang="es-EC" sz="2000" b="1" i="0" u="none" strike="noStrike" cap="none" normalizeH="0" baseline="0" dirty="0" smtClean="0">
                <a:ln>
                  <a:noFill/>
                </a:ln>
                <a:solidFill>
                  <a:srgbClr val="555555"/>
                </a:solidFill>
                <a:effectLst/>
                <a:latin typeface="Helvetica"/>
                <a:ea typeface="Times New Roman" pitchFamily="18" charset="0"/>
                <a:cs typeface="Times New Roman" pitchFamily="18" charset="0"/>
              </a:rPr>
              <a:t>tica de efecto tonificante.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rgbClr val="555555"/>
                </a:solidFill>
                <a:effectLst/>
                <a:latin typeface="Helvetica"/>
                <a:ea typeface="Times New Roman" pitchFamily="18" charset="0"/>
                <a:cs typeface="Times New Roman" pitchFamily="18" charset="0"/>
              </a:rPr>
              <a:t>Se utiliza con frecuencia para levantar el </a:t>
            </a:r>
            <a:r>
              <a:rPr kumimoji="0" lang="es-EC" sz="2000" b="1" i="0" u="none" strike="noStrike" cap="none" normalizeH="0" baseline="0" dirty="0" smtClean="0">
                <a:ln>
                  <a:noFill/>
                </a:ln>
                <a:solidFill>
                  <a:srgbClr val="555555"/>
                </a:solidFill>
                <a:effectLst/>
                <a:latin typeface="Calibri"/>
                <a:ea typeface="Times New Roman" pitchFamily="18" charset="0"/>
                <a:cs typeface="Times New Roman" pitchFamily="18" charset="0"/>
              </a:rPr>
              <a:t>á</a:t>
            </a:r>
            <a:r>
              <a:rPr kumimoji="0" lang="es-EC" sz="2000" b="1" i="0" u="none" strike="noStrike" cap="none" normalizeH="0" baseline="0" dirty="0" smtClean="0">
                <a:ln>
                  <a:noFill/>
                </a:ln>
                <a:solidFill>
                  <a:srgbClr val="555555"/>
                </a:solidFill>
                <a:effectLst/>
                <a:latin typeface="Helvetica"/>
                <a:ea typeface="Times New Roman" pitchFamily="18" charset="0"/>
                <a:cs typeface="Times New Roman" pitchFamily="18" charset="0"/>
              </a:rPr>
              <a:t>nimo,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rgbClr val="555555"/>
                </a:solidFill>
                <a:effectLst/>
                <a:latin typeface="Helvetica"/>
                <a:ea typeface="Times New Roman" pitchFamily="18" charset="0"/>
                <a:cs typeface="Times New Roman" pitchFamily="18" charset="0"/>
              </a:rPr>
              <a:t>pues no excita tan violentamente</a:t>
            </a:r>
            <a:r>
              <a:rPr kumimoji="0" lang="es-EC" sz="2000" b="1" i="0" u="none" strike="noStrike" cap="none" normalizeH="0" baseline="0" dirty="0" smtClean="0">
                <a:ln>
                  <a:noFill/>
                </a:ln>
                <a:solidFill>
                  <a:srgbClr val="555555"/>
                </a:solidFill>
                <a:effectLst/>
                <a:latin typeface="Calibri"/>
                <a:ea typeface="Times New Roman" pitchFamily="18" charset="0"/>
                <a:cs typeface="Times New Roman" pitchFamily="18" charset="0"/>
              </a:rPr>
              <a:t> </a:t>
            </a:r>
            <a:r>
              <a:rPr kumimoji="0" lang="es-EC" sz="2000" b="1" i="0" u="none" strike="noStrike" cap="none" normalizeH="0" baseline="0" dirty="0" smtClean="0">
                <a:ln>
                  <a:noFill/>
                </a:ln>
                <a:solidFill>
                  <a:srgbClr val="555555"/>
                </a:solidFill>
                <a:effectLst/>
                <a:latin typeface="Helvetica"/>
                <a:ea typeface="Times New Roman" pitchFamily="18" charset="0"/>
                <a:cs typeface="Times New Roman" pitchFamily="18" charset="0"/>
              </a:rPr>
              <a:t> como el rojo </a:t>
            </a:r>
            <a:r>
              <a:rPr kumimoji="0" lang="es-EC" sz="2000" b="1" i="0" u="none" strike="noStrike" cap="none" normalizeH="0" baseline="0" dirty="0" smtClean="0">
                <a:ln>
                  <a:noFill/>
                </a:ln>
                <a:solidFill>
                  <a:srgbClr val="555555"/>
                </a:solidFill>
                <a:effectLst/>
                <a:latin typeface="Calibri"/>
                <a:ea typeface="Times New Roman" pitchFamily="18" charset="0"/>
                <a:cs typeface="Times New Roman" pitchFamily="18" charset="0"/>
              </a:rPr>
              <a:t>–</a:t>
            </a:r>
            <a:r>
              <a:rPr kumimoji="0" lang="es-EC" sz="2000" b="1" i="0" u="none" strike="noStrike" cap="none" normalizeH="0" baseline="0" dirty="0" smtClean="0">
                <a:ln>
                  <a:noFill/>
                </a:ln>
                <a:solidFill>
                  <a:srgbClr val="555555"/>
                </a:solidFill>
                <a:effectLst/>
                <a:latin typeface="Helvetica"/>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rgbClr val="555555"/>
                </a:solidFill>
                <a:effectLst/>
                <a:latin typeface="Helvetica"/>
                <a:ea typeface="Times New Roman" pitchFamily="18" charset="0"/>
                <a:cs typeface="Times New Roman" pitchFamily="18" charset="0"/>
              </a:rPr>
              <a:t>cuyos efectos pueden ser m</a:t>
            </a:r>
            <a:r>
              <a:rPr kumimoji="0" lang="es-EC" sz="2000" b="1" i="0" u="none" strike="noStrike" cap="none" normalizeH="0" baseline="0" dirty="0" smtClean="0">
                <a:ln>
                  <a:noFill/>
                </a:ln>
                <a:solidFill>
                  <a:srgbClr val="555555"/>
                </a:solidFill>
                <a:effectLst/>
                <a:latin typeface="Calibri"/>
                <a:ea typeface="Times New Roman" pitchFamily="18" charset="0"/>
                <a:cs typeface="Times New Roman" pitchFamily="18" charset="0"/>
              </a:rPr>
              <a:t>á</a:t>
            </a:r>
            <a:r>
              <a:rPr kumimoji="0" lang="es-EC" sz="2000" b="1" i="0" u="none" strike="noStrike" cap="none" normalizeH="0" baseline="0" dirty="0" smtClean="0">
                <a:ln>
                  <a:noFill/>
                </a:ln>
                <a:solidFill>
                  <a:srgbClr val="555555"/>
                </a:solidFill>
                <a:effectLst/>
                <a:latin typeface="Helvetica"/>
                <a:ea typeface="Times New Roman" pitchFamily="18" charset="0"/>
                <a:cs typeface="Times New Roman" pitchFamily="18" charset="0"/>
              </a:rPr>
              <a:t>s fuertes que los requeridos.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rgbClr val="555555"/>
                </a:solidFill>
                <a:effectLst/>
                <a:latin typeface="Helvetica"/>
                <a:ea typeface="Times New Roman" pitchFamily="18" charset="0"/>
                <a:cs typeface="Times New Roman" pitchFamily="18" charset="0"/>
              </a:rPr>
              <a:t>Es bueno para la convalecencia,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rgbClr val="555555"/>
                </a:solidFill>
                <a:effectLst/>
                <a:latin typeface="Helvetica"/>
                <a:ea typeface="Times New Roman" pitchFamily="18" charset="0"/>
                <a:cs typeface="Times New Roman" pitchFamily="18" charset="0"/>
              </a:rPr>
              <a:t>contribuye a mejorar la diabetes y a combatir la constipaci</a:t>
            </a:r>
            <a:r>
              <a:rPr kumimoji="0" lang="es-EC" sz="2000" b="1" i="0" u="none" strike="noStrike" cap="none" normalizeH="0" baseline="0" dirty="0" smtClean="0">
                <a:ln>
                  <a:noFill/>
                </a:ln>
                <a:solidFill>
                  <a:srgbClr val="555555"/>
                </a:solidFill>
                <a:effectLst/>
                <a:latin typeface="Calibri"/>
                <a:ea typeface="Times New Roman" pitchFamily="18" charset="0"/>
                <a:cs typeface="Times New Roman" pitchFamily="18" charset="0"/>
              </a:rPr>
              <a:t>ó</a:t>
            </a:r>
            <a:r>
              <a:rPr kumimoji="0" lang="es-EC" sz="2000" b="1" i="0" u="none" strike="noStrike" cap="none" normalizeH="0" baseline="0" dirty="0" smtClean="0">
                <a:ln>
                  <a:noFill/>
                </a:ln>
                <a:solidFill>
                  <a:srgbClr val="555555"/>
                </a:solidFill>
                <a:effectLst/>
                <a:latin typeface="Helvetica"/>
                <a:ea typeface="Times New Roman" pitchFamily="18" charset="0"/>
                <a:cs typeface="Times New Roman" pitchFamily="18" charset="0"/>
              </a:rPr>
              <a:t>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rgbClr val="555555"/>
                </a:solidFill>
                <a:effectLst/>
                <a:latin typeface="Helvetica"/>
                <a:ea typeface="Times New Roman" pitchFamily="18" charset="0"/>
                <a:cs typeface="Times New Roman" pitchFamily="18" charset="0"/>
              </a:rPr>
              <a:t>El amarillo sea asocia a calidez;</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rgbClr val="555555"/>
                </a:solidFill>
                <a:effectLst/>
                <a:latin typeface="Helvetica"/>
                <a:ea typeface="Times New Roman" pitchFamily="18" charset="0"/>
                <a:cs typeface="Times New Roman" pitchFamily="18" charset="0"/>
              </a:rPr>
              <a:t> tambi</a:t>
            </a:r>
            <a:r>
              <a:rPr kumimoji="0" lang="es-EC" sz="2000" b="1" i="0" u="none" strike="noStrike" cap="none" normalizeH="0" baseline="0" dirty="0" smtClean="0">
                <a:ln>
                  <a:noFill/>
                </a:ln>
                <a:solidFill>
                  <a:srgbClr val="555555"/>
                </a:solidFill>
                <a:effectLst/>
                <a:latin typeface="Calibri"/>
                <a:ea typeface="Times New Roman" pitchFamily="18" charset="0"/>
                <a:cs typeface="Times New Roman" pitchFamily="18" charset="0"/>
              </a:rPr>
              <a:t>é</a:t>
            </a:r>
            <a:r>
              <a:rPr kumimoji="0" lang="es-EC" sz="2000" b="1" i="0" u="none" strike="noStrike" cap="none" normalizeH="0" baseline="0" dirty="0" smtClean="0">
                <a:ln>
                  <a:noFill/>
                </a:ln>
                <a:solidFill>
                  <a:srgbClr val="555555"/>
                </a:solidFill>
                <a:effectLst/>
                <a:latin typeface="Helvetica"/>
                <a:ea typeface="Times New Roman" pitchFamily="18" charset="0"/>
                <a:cs typeface="Times New Roman" pitchFamily="18" charset="0"/>
              </a:rPr>
              <a:t>n al estado de felicidad y de comodidad</a:t>
            </a:r>
            <a:r>
              <a:rPr kumimoji="0" lang="es-EC" sz="2000" b="0" i="0" u="none" strike="noStrike" cap="none" normalizeH="0" baseline="0" dirty="0" smtClean="0">
                <a:ln>
                  <a:noFill/>
                </a:ln>
                <a:solidFill>
                  <a:srgbClr val="555555"/>
                </a:solidFill>
                <a:effectLst/>
                <a:latin typeface="Helvetica"/>
                <a:ea typeface="Times New Roman" pitchFamily="18" charset="0"/>
                <a:cs typeface="Times New Roman" pitchFamily="18" charset="0"/>
              </a:rPr>
              <a:t>.</a:t>
            </a:r>
            <a:endParaRPr kumimoji="0" lang="es-EC" sz="2000" b="0" i="0" u="none" strike="noStrike" cap="none" normalizeH="0" baseline="0" dirty="0" smtClean="0">
              <a:ln>
                <a:noFill/>
              </a:ln>
              <a:solidFill>
                <a:schemeClr val="tx1"/>
              </a:solidFill>
              <a:effectLst/>
              <a:latin typeface="Arial" pitchFamily="34" charset="0"/>
            </a:endParaRPr>
          </a:p>
        </p:txBody>
      </p:sp>
      <p:pic>
        <p:nvPicPr>
          <p:cNvPr id="5" name="4 Imagen" descr="Del sitio: www.decoracion10.es"/>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571604" y="142852"/>
            <a:ext cx="6143668" cy="3233739"/>
          </a:xfrm>
          <a:prstGeom prst="rect">
            <a:avLst/>
          </a:prstGeom>
          <a:noFill/>
          <a:ln>
            <a:noFill/>
          </a:ln>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16200000" scaled="1"/>
          <a:tileRect/>
        </a:gradFill>
        <a:effectLst/>
      </p:bgPr>
    </p:bg>
    <p:spTree>
      <p:nvGrpSpPr>
        <p:cNvPr id="1" name=""/>
        <p:cNvGrpSpPr/>
        <p:nvPr/>
      </p:nvGrpSpPr>
      <p:grpSpPr>
        <a:xfrm>
          <a:off x="0" y="0"/>
          <a:ext cx="0" cy="0"/>
          <a:chOff x="0" y="0"/>
          <a:chExt cx="0" cy="0"/>
        </a:xfrm>
      </p:grpSpPr>
      <p:pic>
        <p:nvPicPr>
          <p:cNvPr id="4" name="3 Imagen" descr="Del sitio: lasalaycomedor.blogspot.com "/>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0"/>
            <a:ext cx="4000496" cy="5929330"/>
          </a:xfrm>
          <a:prstGeom prst="rect">
            <a:avLst/>
          </a:prstGeom>
          <a:noFill/>
          <a:ln>
            <a:noFill/>
          </a:ln>
        </p:spPr>
      </p:pic>
      <p:sp>
        <p:nvSpPr>
          <p:cNvPr id="5" name="4 Rectángulo"/>
          <p:cNvSpPr/>
          <p:nvPr/>
        </p:nvSpPr>
        <p:spPr>
          <a:xfrm>
            <a:off x="4286248" y="357166"/>
            <a:ext cx="4572000" cy="6001643"/>
          </a:xfrm>
          <a:prstGeom prst="rect">
            <a:avLst/>
          </a:prstGeom>
          <a:solidFill>
            <a:schemeClr val="accent6">
              <a:lumMod val="75000"/>
            </a:schemeClr>
          </a:solidFill>
        </p:spPr>
        <p:txBody>
          <a:bodyPr wrap="square">
            <a:spAutoFit/>
          </a:bodyPr>
          <a:lstStyle/>
          <a:p>
            <a:pPr algn="ctr"/>
            <a:r>
              <a:rPr lang="es-EC" sz="2400" b="1" dirty="0" smtClean="0"/>
              <a:t>El Naranja: </a:t>
            </a:r>
            <a:r>
              <a:rPr lang="es-EC" sz="2400" b="1" u="sng" dirty="0" smtClean="0"/>
              <a:t>revitaliza y rejuvenece</a:t>
            </a:r>
            <a:r>
              <a:rPr lang="es-EC" sz="2400" dirty="0" smtClean="0"/>
              <a:t>. </a:t>
            </a:r>
          </a:p>
          <a:p>
            <a:endParaRPr lang="es-EC" sz="2000" dirty="0" smtClean="0"/>
          </a:p>
          <a:p>
            <a:r>
              <a:rPr lang="es-EC" sz="2000" dirty="0" smtClean="0"/>
              <a:t>Símbolo de la energía, es un color cálido, positivo y muy estimulante, es alegre, social, estimula la nutrición, el optimismo, la generosidad, el equilibrio emocional, es caliente. Se considera un estimulante que facilita la asimilación de los alimentos y regula la circulación sanguínea, esencial para la vitalidad y la salud.         Este color nos ayuda a controlar los estados de cólera y las reacciones negativas. Muy recomendado el uso de este color en pequeñas cantidades en la habitación de las personas mayores porque lo revitalizan, así como su uso en accesorios como por ejemplo: toallas, bufandas, batas de baño, sandalias,  jabones, flores, lámparas, </a:t>
            </a:r>
            <a:r>
              <a:rPr lang="es-EC" dirty="0" smtClean="0"/>
              <a:t>y adornos en la decoración.</a:t>
            </a:r>
            <a:endParaRPr lang="es-ES"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Del sitio: decorandomejor.blogspot.com"/>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429124" y="0"/>
            <a:ext cx="4572008" cy="6858000"/>
          </a:xfrm>
          <a:prstGeom prst="rect">
            <a:avLst/>
          </a:prstGeom>
          <a:noFill/>
          <a:ln>
            <a:noFill/>
          </a:ln>
        </p:spPr>
      </p:pic>
      <p:sp>
        <p:nvSpPr>
          <p:cNvPr id="41985" name="Rectangle 1"/>
          <p:cNvSpPr>
            <a:spLocks noChangeArrowheads="1"/>
          </p:cNvSpPr>
          <p:nvPr/>
        </p:nvSpPr>
        <p:spPr bwMode="auto">
          <a:xfrm>
            <a:off x="0" y="0"/>
            <a:ext cx="4214810" cy="655564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rgbClr val="555555"/>
                </a:solidFill>
                <a:effectLst/>
                <a:latin typeface="Helvetica"/>
                <a:ea typeface="Times New Roman" pitchFamily="18" charset="0"/>
                <a:cs typeface="Times New Roman" pitchFamily="18" charset="0"/>
              </a:rPr>
              <a:t>El</a:t>
            </a:r>
            <a:r>
              <a:rPr kumimoji="0" lang="es-EC" sz="2000" b="1" i="0" u="none" strike="noStrike" cap="none" normalizeH="0" baseline="0" dirty="0" smtClean="0">
                <a:ln>
                  <a:noFill/>
                </a:ln>
                <a:solidFill>
                  <a:srgbClr val="555555"/>
                </a:solidFill>
                <a:effectLst/>
                <a:latin typeface="Calibri"/>
                <a:ea typeface="Times New Roman" pitchFamily="18" charset="0"/>
                <a:cs typeface="Times New Roman" pitchFamily="18" charset="0"/>
              </a:rPr>
              <a:t> </a:t>
            </a:r>
            <a:r>
              <a:rPr kumimoji="0" lang="es-EC" sz="2000" b="1" i="0" u="none" strike="noStrike" cap="none" normalizeH="0" baseline="0" dirty="0" smtClean="0">
                <a:ln>
                  <a:noFill/>
                </a:ln>
                <a:solidFill>
                  <a:srgbClr val="555555"/>
                </a:solidFill>
                <a:effectLst/>
                <a:latin typeface="Helvetica"/>
                <a:ea typeface="Times New Roman" pitchFamily="18" charset="0"/>
                <a:cs typeface="Times New Roman" pitchFamily="18" charset="0"/>
              </a:rPr>
              <a:t> Verde</a:t>
            </a:r>
            <a:r>
              <a:rPr kumimoji="0" lang="es-EC" sz="2000" b="0" i="0" u="none" strike="noStrike" cap="none" normalizeH="0" baseline="0" dirty="0" smtClean="0">
                <a:ln>
                  <a:noFill/>
                </a:ln>
                <a:solidFill>
                  <a:srgbClr val="555555"/>
                </a:solidFill>
                <a:effectLst/>
                <a:latin typeface="Calibri"/>
                <a:ea typeface="Times New Roman" pitchFamily="18" charset="0"/>
                <a:cs typeface="Times New Roman" pitchFamily="18" charset="0"/>
              </a:rPr>
              <a:t> </a:t>
            </a:r>
            <a:r>
              <a:rPr kumimoji="0" lang="es-EC" sz="2000" b="0" i="0" u="none" strike="noStrike" cap="none" normalizeH="0" baseline="0" dirty="0" smtClean="0">
                <a:ln>
                  <a:noFill/>
                </a:ln>
                <a:solidFill>
                  <a:srgbClr val="555555"/>
                </a:solidFill>
                <a:effectLst/>
                <a:latin typeface="Helvetica"/>
                <a:ea typeface="Times New Roman" pitchFamily="18" charset="0"/>
                <a:cs typeface="Times New Roman" pitchFamily="18" charset="0"/>
              </a:rPr>
              <a:t>apacigua y equilibra el Sistema Nervioso, ejerce gran influencia en el coraz</a:t>
            </a:r>
            <a:r>
              <a:rPr kumimoji="0" lang="es-EC" sz="2000" b="0" i="0" u="none" strike="noStrike" cap="none" normalizeH="0" baseline="0" dirty="0" smtClean="0">
                <a:ln>
                  <a:noFill/>
                </a:ln>
                <a:solidFill>
                  <a:srgbClr val="555555"/>
                </a:solidFill>
                <a:effectLst/>
                <a:latin typeface="Calibri"/>
                <a:ea typeface="Times New Roman" pitchFamily="18" charset="0"/>
                <a:cs typeface="Times New Roman" pitchFamily="18" charset="0"/>
              </a:rPr>
              <a:t>ó</a:t>
            </a:r>
            <a:r>
              <a:rPr kumimoji="0" lang="es-EC" sz="2000" b="0" i="0" u="none" strike="noStrike" cap="none" normalizeH="0" baseline="0" dirty="0" smtClean="0">
                <a:ln>
                  <a:noFill/>
                </a:ln>
                <a:solidFill>
                  <a:srgbClr val="555555"/>
                </a:solidFill>
                <a:effectLst/>
                <a:latin typeface="Helvetica"/>
                <a:ea typeface="Times New Roman" pitchFamily="18" charset="0"/>
                <a:cs typeface="Times New Roman" pitchFamily="18" charset="0"/>
              </a:rPr>
              <a:t>n, por lo que es apropiado en el tratamiento de problemas cardíacos y afecciones vasculares,</a:t>
            </a:r>
            <a:r>
              <a:rPr kumimoji="0" lang="es-EC" sz="2000" b="0" i="0" u="none" strike="noStrike" cap="none" normalizeH="0" baseline="0" dirty="0" smtClean="0">
                <a:ln>
                  <a:noFill/>
                </a:ln>
                <a:solidFill>
                  <a:srgbClr val="555555"/>
                </a:solidFill>
                <a:effectLst/>
                <a:latin typeface="Calibri"/>
                <a:ea typeface="Times New Roman" pitchFamily="18" charset="0"/>
                <a:cs typeface="Times New Roman" pitchFamily="18" charset="0"/>
              </a:rPr>
              <a:t> </a:t>
            </a:r>
            <a:r>
              <a:rPr kumimoji="0" lang="es-EC" sz="2000" b="0" i="0" u="none" strike="noStrike" cap="none" normalizeH="0" baseline="0" dirty="0" smtClean="0">
                <a:ln>
                  <a:noFill/>
                </a:ln>
                <a:solidFill>
                  <a:srgbClr val="555555"/>
                </a:solidFill>
                <a:effectLst/>
                <a:latin typeface="Helvetica"/>
                <a:ea typeface="Times New Roman" pitchFamily="18" charset="0"/>
                <a:cs typeface="Times New Roman" pitchFamily="18" charset="0"/>
              </a:rPr>
              <a:t> se asocia a sensación de bienestar, salud y esperanza.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rgbClr val="555555"/>
                </a:solidFill>
                <a:effectLst/>
                <a:latin typeface="Helvetica"/>
                <a:ea typeface="Times New Roman" pitchFamily="18" charset="0"/>
                <a:cs typeface="Times New Roman" pitchFamily="18" charset="0"/>
              </a:rPr>
              <a:t>Desarrolla el poder espiritual y la sabidur</a:t>
            </a:r>
            <a:r>
              <a:rPr kumimoji="0" lang="es-EC" sz="2000" b="0" i="0" u="none" strike="noStrike" cap="none" normalizeH="0" baseline="0" dirty="0" smtClean="0">
                <a:ln>
                  <a:noFill/>
                </a:ln>
                <a:solidFill>
                  <a:srgbClr val="555555"/>
                </a:solidFill>
                <a:effectLst/>
                <a:latin typeface="Calibri"/>
                <a:ea typeface="Times New Roman" pitchFamily="18" charset="0"/>
                <a:cs typeface="Times New Roman" pitchFamily="18" charset="0"/>
              </a:rPr>
              <a:t>í</a:t>
            </a:r>
            <a:r>
              <a:rPr kumimoji="0" lang="es-EC" sz="2000" b="0" i="0" u="none" strike="noStrike" cap="none" normalizeH="0" baseline="0" dirty="0" smtClean="0">
                <a:ln>
                  <a:noFill/>
                </a:ln>
                <a:solidFill>
                  <a:srgbClr val="555555"/>
                </a:solidFill>
                <a:effectLst/>
                <a:latin typeface="Helvetica"/>
                <a:ea typeface="Times New Roman" pitchFamily="18" charset="0"/>
                <a:cs typeface="Times New Roman" pitchFamily="18" charset="0"/>
              </a:rPr>
              <a:t>a, incrementa la paciencia y la compasión, es el color excelente de sanación, frecuentemente usado para mejorar la salud.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2000" b="0" i="0" u="none" strike="noStrike" cap="none" normalizeH="0" baseline="0" dirty="0" smtClean="0">
              <a:ln>
                <a:noFill/>
              </a:ln>
              <a:solidFill>
                <a:srgbClr val="555555"/>
              </a:solidFill>
              <a:effectLst/>
              <a:latin typeface="Helvetica"/>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rgbClr val="555555"/>
                </a:solidFill>
                <a:effectLst/>
                <a:latin typeface="Helvetica"/>
                <a:ea typeface="Times New Roman" pitchFamily="18" charset="0"/>
                <a:cs typeface="Times New Roman" pitchFamily="18" charset="0"/>
              </a:rPr>
              <a:t>Usar o vestir de verde renovará su vida,</a:t>
            </a:r>
            <a:r>
              <a:rPr kumimoji="0" lang="es-EC" sz="2000" b="0" i="0" u="none" strike="noStrike" cap="none" normalizeH="0" baseline="0" dirty="0" smtClean="0">
                <a:ln>
                  <a:noFill/>
                </a:ln>
                <a:solidFill>
                  <a:srgbClr val="555555"/>
                </a:solidFill>
                <a:effectLst/>
                <a:latin typeface="Calibri"/>
                <a:ea typeface="Times New Roman" pitchFamily="18" charset="0"/>
                <a:cs typeface="Times New Roman" pitchFamily="18" charset="0"/>
              </a:rPr>
              <a:t> </a:t>
            </a:r>
            <a:r>
              <a:rPr kumimoji="0" lang="es-EC" sz="2000" b="0" i="0" u="none" strike="noStrike" cap="none" normalizeH="0" baseline="0" dirty="0" smtClean="0">
                <a:ln>
                  <a:noFill/>
                </a:ln>
                <a:solidFill>
                  <a:srgbClr val="555555"/>
                </a:solidFill>
                <a:effectLst/>
                <a:latin typeface="Helvetica"/>
                <a:ea typeface="Times New Roman" pitchFamily="18" charset="0"/>
                <a:cs typeface="Times New Roman" pitchFamily="18" charset="0"/>
              </a:rPr>
              <a:t> evitará el aburrimiento y cultivará la unión de la familia,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rgbClr val="555555"/>
                </a:solidFill>
                <a:effectLst/>
                <a:latin typeface="Helvetica"/>
                <a:ea typeface="Times New Roman" pitchFamily="18" charset="0"/>
                <a:cs typeface="Times New Roman" pitchFamily="18" charset="0"/>
              </a:rPr>
              <a:t>se recomienda pintar de este color los dormitorios o habitaciones, al ser un color que aporta serenidad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rgbClr val="555555"/>
                </a:solidFill>
                <a:effectLst/>
                <a:latin typeface="Helvetica"/>
                <a:ea typeface="Times New Roman" pitchFamily="18" charset="0"/>
                <a:cs typeface="Times New Roman" pitchFamily="18" charset="0"/>
              </a:rPr>
              <a:t>y energiza a la vez.</a:t>
            </a:r>
            <a:endParaRPr kumimoji="0" lang="es-EC" sz="20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4" name="3 Imagen" descr="Del sitio: www.i-decoracion.com"/>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14348" y="214290"/>
            <a:ext cx="7429552" cy="3028950"/>
          </a:xfrm>
          <a:prstGeom prst="rect">
            <a:avLst/>
          </a:prstGeom>
          <a:noFill/>
          <a:ln>
            <a:noFill/>
          </a:ln>
        </p:spPr>
      </p:pic>
      <p:sp>
        <p:nvSpPr>
          <p:cNvPr id="44033" name="Rectangle 1"/>
          <p:cNvSpPr>
            <a:spLocks noChangeArrowheads="1"/>
          </p:cNvSpPr>
          <p:nvPr/>
        </p:nvSpPr>
        <p:spPr bwMode="auto">
          <a:xfrm>
            <a:off x="0" y="3410902"/>
            <a:ext cx="9144000" cy="3447098"/>
          </a:xfrm>
          <a:prstGeom prst="rect">
            <a:avLst/>
          </a:prstGeom>
          <a:ln w="38100">
            <a:solidFill>
              <a:schemeClr val="tx2">
                <a:lumMod val="60000"/>
                <a:lumOff val="40000"/>
              </a:schemeClr>
            </a:solidFill>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rgbClr val="555555"/>
                </a:solidFill>
                <a:effectLst/>
                <a:latin typeface="Helvetica"/>
                <a:ea typeface="Times New Roman" pitchFamily="18" charset="0"/>
                <a:cs typeface="Times New Roman" pitchFamily="18" charset="0"/>
              </a:rPr>
              <a:t>El Azul.</a:t>
            </a:r>
            <a:r>
              <a:rPr kumimoji="0" lang="es-EC" sz="2000" b="1" i="0" u="none" strike="noStrike" cap="none" normalizeH="0" baseline="0" dirty="0" smtClean="0">
                <a:ln>
                  <a:noFill/>
                </a:ln>
                <a:solidFill>
                  <a:srgbClr val="555555"/>
                </a:solidFill>
                <a:effectLst/>
                <a:latin typeface="Calibri"/>
                <a:ea typeface="Times New Roman" pitchFamily="18" charset="0"/>
                <a:cs typeface="Times New Roman" pitchFamily="18" charset="0"/>
              </a:rPr>
              <a:t> </a:t>
            </a:r>
            <a:r>
              <a:rPr kumimoji="0" lang="es-EC" b="0" i="0" u="none" strike="noStrike" cap="none" normalizeH="0" baseline="0" dirty="0" smtClean="0">
                <a:ln>
                  <a:noFill/>
                </a:ln>
                <a:solidFill>
                  <a:srgbClr val="555555"/>
                </a:solidFill>
                <a:effectLst/>
                <a:latin typeface="Calibri"/>
                <a:ea typeface="Times New Roman" pitchFamily="18" charset="0"/>
                <a:cs typeface="Times New Roman" pitchFamily="18" charset="0"/>
              </a:rPr>
              <a:t> </a:t>
            </a:r>
            <a:r>
              <a:rPr kumimoji="0" lang="es-EC" b="0" i="0" u="none" strike="noStrike" cap="none" normalizeH="0" baseline="0" dirty="0" smtClean="0">
                <a:ln>
                  <a:noFill/>
                </a:ln>
                <a:solidFill>
                  <a:srgbClr val="555555"/>
                </a:solidFill>
                <a:effectLst/>
                <a:latin typeface="Helvetica"/>
                <a:ea typeface="Times New Roman" pitchFamily="18" charset="0"/>
                <a:cs typeface="Times New Roman" pitchFamily="18" charset="0"/>
              </a:rPr>
              <a:t>Simboliza las bendiciones del cielo, la inspiraci</a:t>
            </a:r>
            <a:r>
              <a:rPr kumimoji="0" lang="es-EC" b="0" i="0" u="none" strike="noStrike" cap="none" normalizeH="0" baseline="0" dirty="0" smtClean="0">
                <a:ln>
                  <a:noFill/>
                </a:ln>
                <a:solidFill>
                  <a:srgbClr val="555555"/>
                </a:solidFill>
                <a:effectLst/>
                <a:latin typeface="Calibri"/>
                <a:ea typeface="Times New Roman" pitchFamily="18" charset="0"/>
                <a:cs typeface="Times New Roman" pitchFamily="18" charset="0"/>
              </a:rPr>
              <a:t>ó</a:t>
            </a:r>
            <a:r>
              <a:rPr kumimoji="0" lang="es-EC" b="0" i="0" u="none" strike="noStrike" cap="none" normalizeH="0" baseline="0" dirty="0" smtClean="0">
                <a:ln>
                  <a:noFill/>
                </a:ln>
                <a:solidFill>
                  <a:srgbClr val="555555"/>
                </a:solidFill>
                <a:effectLst/>
                <a:latin typeface="Helvetica"/>
                <a:ea typeface="Times New Roman" pitchFamily="18" charset="0"/>
                <a:cs typeface="Times New Roman" pitchFamily="18" charset="0"/>
              </a:rPr>
              <a:t>n y la devoci</a:t>
            </a:r>
            <a:r>
              <a:rPr kumimoji="0" lang="es-EC" b="0" i="0" u="none" strike="noStrike" cap="none" normalizeH="0" baseline="0" dirty="0" smtClean="0">
                <a:ln>
                  <a:noFill/>
                </a:ln>
                <a:solidFill>
                  <a:srgbClr val="555555"/>
                </a:solidFill>
                <a:effectLst/>
                <a:latin typeface="Calibri"/>
                <a:ea typeface="Times New Roman" pitchFamily="18" charset="0"/>
                <a:cs typeface="Times New Roman" pitchFamily="18" charset="0"/>
              </a:rPr>
              <a:t>ó</a:t>
            </a:r>
            <a:r>
              <a:rPr kumimoji="0" lang="es-EC" b="0" i="0" u="none" strike="noStrike" cap="none" normalizeH="0" baseline="0" dirty="0" smtClean="0">
                <a:ln>
                  <a:noFill/>
                </a:ln>
                <a:solidFill>
                  <a:srgbClr val="555555"/>
                </a:solidFill>
                <a:effectLst/>
                <a:latin typeface="Helvetica"/>
                <a:ea typeface="Times New Roman" pitchFamily="18" charset="0"/>
                <a:cs typeface="Times New Roman" pitchFamily="18" charset="0"/>
              </a:rPr>
              <a:t>n. Es el s</a:t>
            </a:r>
            <a:r>
              <a:rPr kumimoji="0" lang="es-EC" b="0" i="0" u="none" strike="noStrike" cap="none" normalizeH="0" baseline="0" dirty="0" smtClean="0">
                <a:ln>
                  <a:noFill/>
                </a:ln>
                <a:solidFill>
                  <a:srgbClr val="555555"/>
                </a:solidFill>
                <a:effectLst/>
                <a:latin typeface="Calibri"/>
                <a:ea typeface="Times New Roman" pitchFamily="18" charset="0"/>
                <a:cs typeface="Times New Roman" pitchFamily="18" charset="0"/>
              </a:rPr>
              <a:t>í</a:t>
            </a:r>
            <a:r>
              <a:rPr kumimoji="0" lang="es-EC" b="0" i="0" u="none" strike="noStrike" cap="none" normalizeH="0" baseline="0" dirty="0" smtClean="0">
                <a:ln>
                  <a:noFill/>
                </a:ln>
                <a:solidFill>
                  <a:srgbClr val="555555"/>
                </a:solidFill>
                <a:effectLst/>
                <a:latin typeface="Helvetica"/>
                <a:ea typeface="Times New Roman" pitchFamily="18" charset="0"/>
                <a:cs typeface="Times New Roman" pitchFamily="18" charset="0"/>
              </a:rPr>
              <a:t>mbolo de la fe y la devoci</a:t>
            </a:r>
            <a:r>
              <a:rPr kumimoji="0" lang="es-EC" b="0" i="0" u="none" strike="noStrike" cap="none" normalizeH="0" baseline="0" dirty="0" smtClean="0">
                <a:ln>
                  <a:noFill/>
                </a:ln>
                <a:solidFill>
                  <a:srgbClr val="555555"/>
                </a:solidFill>
                <a:effectLst/>
                <a:latin typeface="Calibri"/>
                <a:ea typeface="Times New Roman" pitchFamily="18" charset="0"/>
                <a:cs typeface="Times New Roman" pitchFamily="18" charset="0"/>
              </a:rPr>
              <a:t>ó</a:t>
            </a:r>
            <a:r>
              <a:rPr kumimoji="0" lang="es-EC" b="0" i="0" u="none" strike="noStrike" cap="none" normalizeH="0" baseline="0" dirty="0" smtClean="0">
                <a:ln>
                  <a:noFill/>
                </a:ln>
                <a:solidFill>
                  <a:srgbClr val="555555"/>
                </a:solidFill>
                <a:effectLst/>
                <a:latin typeface="Helvetica"/>
                <a:ea typeface="Times New Roman" pitchFamily="18" charset="0"/>
                <a:cs typeface="Times New Roman" pitchFamily="18" charset="0"/>
              </a:rPr>
              <a:t>n, fomenta la amabilidad, la paciencia, la serenidad, la promesa, constancia, poder, vigor y sinceridad, otorga una vibraci</a:t>
            </a:r>
            <a:r>
              <a:rPr kumimoji="0" lang="es-EC" b="0" i="0" u="none" strike="noStrike" cap="none" normalizeH="0" baseline="0" dirty="0" smtClean="0">
                <a:ln>
                  <a:noFill/>
                </a:ln>
                <a:solidFill>
                  <a:srgbClr val="555555"/>
                </a:solidFill>
                <a:effectLst/>
                <a:latin typeface="Calibri"/>
                <a:ea typeface="Times New Roman" pitchFamily="18" charset="0"/>
                <a:cs typeface="Times New Roman" pitchFamily="18" charset="0"/>
              </a:rPr>
              <a:t>ó</a:t>
            </a:r>
            <a:r>
              <a:rPr kumimoji="0" lang="es-EC" b="0" i="0" u="none" strike="noStrike" cap="none" normalizeH="0" baseline="0" dirty="0" smtClean="0">
                <a:ln>
                  <a:noFill/>
                </a:ln>
                <a:solidFill>
                  <a:srgbClr val="555555"/>
                </a:solidFill>
                <a:effectLst/>
                <a:latin typeface="Helvetica"/>
                <a:ea typeface="Times New Roman" pitchFamily="18" charset="0"/>
                <a:cs typeface="Times New Roman" pitchFamily="18" charset="0"/>
              </a:rPr>
              <a:t>n magn</a:t>
            </a:r>
            <a:r>
              <a:rPr kumimoji="0" lang="es-EC" b="0" i="0" u="none" strike="noStrike" cap="none" normalizeH="0" baseline="0" dirty="0" smtClean="0">
                <a:ln>
                  <a:noFill/>
                </a:ln>
                <a:solidFill>
                  <a:srgbClr val="555555"/>
                </a:solidFill>
                <a:effectLst/>
                <a:latin typeface="Calibri"/>
                <a:ea typeface="Times New Roman" pitchFamily="18" charset="0"/>
                <a:cs typeface="Times New Roman" pitchFamily="18" charset="0"/>
              </a:rPr>
              <a:t>é</a:t>
            </a:r>
            <a:r>
              <a:rPr kumimoji="0" lang="es-EC" b="0" i="0" u="none" strike="noStrike" cap="none" normalizeH="0" baseline="0" dirty="0" smtClean="0">
                <a:ln>
                  <a:noFill/>
                </a:ln>
                <a:solidFill>
                  <a:srgbClr val="555555"/>
                </a:solidFill>
                <a:effectLst/>
                <a:latin typeface="Helvetica"/>
                <a:ea typeface="Times New Roman" pitchFamily="18" charset="0"/>
                <a:cs typeface="Times New Roman" pitchFamily="18" charset="0"/>
              </a:rPr>
              <a:t>tica  y reconstructiva, incita a la b</a:t>
            </a:r>
            <a:r>
              <a:rPr kumimoji="0" lang="es-EC" b="0" i="0" u="none" strike="noStrike" cap="none" normalizeH="0" baseline="0" dirty="0" smtClean="0">
                <a:ln>
                  <a:noFill/>
                </a:ln>
                <a:solidFill>
                  <a:srgbClr val="555555"/>
                </a:solidFill>
                <a:effectLst/>
                <a:latin typeface="Calibri"/>
                <a:ea typeface="Times New Roman" pitchFamily="18" charset="0"/>
                <a:cs typeface="Times New Roman" pitchFamily="18" charset="0"/>
              </a:rPr>
              <a:t>ú</a:t>
            </a:r>
            <a:r>
              <a:rPr kumimoji="0" lang="es-EC" b="0" i="0" u="none" strike="noStrike" cap="none" normalizeH="0" baseline="0" dirty="0" smtClean="0">
                <a:ln>
                  <a:noFill/>
                </a:ln>
                <a:solidFill>
                  <a:srgbClr val="555555"/>
                </a:solidFill>
                <a:effectLst/>
                <a:latin typeface="Helvetica"/>
                <a:ea typeface="Times New Roman" pitchFamily="18" charset="0"/>
                <a:cs typeface="Times New Roman" pitchFamily="18" charset="0"/>
              </a:rPr>
              <a:t>squeda de la verdad interior, es un est</a:t>
            </a:r>
            <a:r>
              <a:rPr kumimoji="0" lang="es-EC" b="0" i="0" u="none" strike="noStrike" cap="none" normalizeH="0" baseline="0" dirty="0" smtClean="0">
                <a:ln>
                  <a:noFill/>
                </a:ln>
                <a:solidFill>
                  <a:srgbClr val="555555"/>
                </a:solidFill>
                <a:effectLst/>
                <a:latin typeface="Calibri"/>
                <a:ea typeface="Times New Roman" pitchFamily="18" charset="0"/>
                <a:cs typeface="Times New Roman" pitchFamily="18" charset="0"/>
              </a:rPr>
              <a:t>í</a:t>
            </a:r>
            <a:r>
              <a:rPr kumimoji="0" lang="es-EC" b="0" i="0" u="none" strike="noStrike" cap="none" normalizeH="0" baseline="0" dirty="0" smtClean="0">
                <a:ln>
                  <a:noFill/>
                </a:ln>
                <a:solidFill>
                  <a:srgbClr val="555555"/>
                </a:solidFill>
                <a:effectLst/>
                <a:latin typeface="Helvetica"/>
                <a:ea typeface="Times New Roman" pitchFamily="18" charset="0"/>
                <a:cs typeface="Times New Roman" pitchFamily="18" charset="0"/>
              </a:rPr>
              <a:t>mulo al intelecto.  Favorece la inspiraci</a:t>
            </a:r>
            <a:r>
              <a:rPr kumimoji="0" lang="es-EC" b="0" i="0" u="none" strike="noStrike" cap="none" normalizeH="0" baseline="0" dirty="0" smtClean="0">
                <a:ln>
                  <a:noFill/>
                </a:ln>
                <a:solidFill>
                  <a:srgbClr val="555555"/>
                </a:solidFill>
                <a:effectLst/>
                <a:latin typeface="Calibri"/>
                <a:ea typeface="Times New Roman" pitchFamily="18" charset="0"/>
                <a:cs typeface="Times New Roman" pitchFamily="18" charset="0"/>
              </a:rPr>
              <a:t>ó</a:t>
            </a:r>
            <a:r>
              <a:rPr kumimoji="0" lang="es-EC" b="0" i="0" u="none" strike="noStrike" cap="none" normalizeH="0" baseline="0" dirty="0" smtClean="0">
                <a:ln>
                  <a:noFill/>
                </a:ln>
                <a:solidFill>
                  <a:srgbClr val="555555"/>
                </a:solidFill>
                <a:effectLst/>
                <a:latin typeface="Helvetica"/>
                <a:ea typeface="Times New Roman" pitchFamily="18" charset="0"/>
                <a:cs typeface="Times New Roman" pitchFamily="18" charset="0"/>
              </a:rPr>
              <a:t>n, la creatividad,  el entendimiento espiritual,  es un color que se siente y se vincula con la garganta que es el centro de la palabra, su vibraci</a:t>
            </a:r>
            <a:r>
              <a:rPr kumimoji="0" lang="es-EC" b="0" i="0" u="none" strike="noStrike" cap="none" normalizeH="0" baseline="0" dirty="0" smtClean="0">
                <a:ln>
                  <a:noFill/>
                </a:ln>
                <a:solidFill>
                  <a:srgbClr val="555555"/>
                </a:solidFill>
                <a:effectLst/>
                <a:latin typeface="Calibri"/>
                <a:ea typeface="Times New Roman" pitchFamily="18" charset="0"/>
                <a:cs typeface="Times New Roman" pitchFamily="18" charset="0"/>
              </a:rPr>
              <a:t>ó</a:t>
            </a:r>
            <a:r>
              <a:rPr kumimoji="0" lang="es-EC" b="0" i="0" u="none" strike="noStrike" cap="none" normalizeH="0" baseline="0" dirty="0" smtClean="0">
                <a:ln>
                  <a:noFill/>
                </a:ln>
                <a:solidFill>
                  <a:srgbClr val="555555"/>
                </a:solidFill>
                <a:effectLst/>
                <a:latin typeface="Helvetica"/>
                <a:ea typeface="Times New Roman" pitchFamily="18" charset="0"/>
                <a:cs typeface="Times New Roman" pitchFamily="18" charset="0"/>
              </a:rPr>
              <a:t>n  engendra la calma y la paz interior. Es un calmante para nervios sobreexcitados, sobre todo si es azul claro o celeste. Debido a sus fuertes propiedades sedantes, puede llegar a producir cierta melancol</a:t>
            </a:r>
            <a:r>
              <a:rPr kumimoji="0" lang="es-EC" b="0" i="0" u="none" strike="noStrike" cap="none" normalizeH="0" baseline="0" dirty="0" smtClean="0">
                <a:ln>
                  <a:noFill/>
                </a:ln>
                <a:solidFill>
                  <a:srgbClr val="555555"/>
                </a:solidFill>
                <a:effectLst/>
                <a:latin typeface="Calibri"/>
                <a:ea typeface="Times New Roman" pitchFamily="18" charset="0"/>
                <a:cs typeface="Times New Roman" pitchFamily="18" charset="0"/>
              </a:rPr>
              <a:t>í</a:t>
            </a:r>
            <a:r>
              <a:rPr kumimoji="0" lang="es-EC" b="0" i="0" u="none" strike="noStrike" cap="none" normalizeH="0" baseline="0" dirty="0" smtClean="0">
                <a:ln>
                  <a:noFill/>
                </a:ln>
                <a:solidFill>
                  <a:srgbClr val="555555"/>
                </a:solidFill>
                <a:effectLst/>
                <a:latin typeface="Helvetica"/>
                <a:ea typeface="Times New Roman" pitchFamily="18" charset="0"/>
                <a:cs typeface="Times New Roman" pitchFamily="18" charset="0"/>
              </a:rPr>
              <a:t>a o depresi</a:t>
            </a:r>
            <a:r>
              <a:rPr kumimoji="0" lang="es-EC" b="0" i="0" u="none" strike="noStrike" cap="none" normalizeH="0" baseline="0" dirty="0" smtClean="0">
                <a:ln>
                  <a:noFill/>
                </a:ln>
                <a:solidFill>
                  <a:srgbClr val="555555"/>
                </a:solidFill>
                <a:effectLst/>
                <a:latin typeface="Calibri"/>
                <a:ea typeface="Times New Roman" pitchFamily="18" charset="0"/>
                <a:cs typeface="Times New Roman" pitchFamily="18" charset="0"/>
              </a:rPr>
              <a:t>ó</a:t>
            </a:r>
            <a:r>
              <a:rPr kumimoji="0" lang="es-EC" b="0" i="0" u="none" strike="noStrike" cap="none" normalizeH="0" baseline="0" dirty="0" smtClean="0">
                <a:ln>
                  <a:noFill/>
                </a:ln>
                <a:solidFill>
                  <a:srgbClr val="555555"/>
                </a:solidFill>
                <a:effectLst/>
                <a:latin typeface="Helvetica"/>
                <a:ea typeface="Times New Roman" pitchFamily="18" charset="0"/>
                <a:cs typeface="Times New Roman" pitchFamily="18" charset="0"/>
              </a:rPr>
              <a:t>n en algunas personas, si se usa demasiado. Por eso solo es recomendable para individuos altamente nerviosos o hiperactivos; tambi</a:t>
            </a:r>
            <a:r>
              <a:rPr kumimoji="0" lang="es-EC" b="0" i="0" u="none" strike="noStrike" cap="none" normalizeH="0" baseline="0" dirty="0" smtClean="0">
                <a:ln>
                  <a:noFill/>
                </a:ln>
                <a:solidFill>
                  <a:srgbClr val="555555"/>
                </a:solidFill>
                <a:effectLst/>
                <a:latin typeface="Calibri"/>
                <a:ea typeface="Times New Roman" pitchFamily="18" charset="0"/>
                <a:cs typeface="Times New Roman" pitchFamily="18" charset="0"/>
              </a:rPr>
              <a:t>é</a:t>
            </a:r>
            <a:r>
              <a:rPr kumimoji="0" lang="es-EC" b="0" i="0" u="none" strike="noStrike" cap="none" normalizeH="0" baseline="0" dirty="0" smtClean="0">
                <a:ln>
                  <a:noFill/>
                </a:ln>
                <a:solidFill>
                  <a:srgbClr val="555555"/>
                </a:solidFill>
                <a:effectLst/>
                <a:latin typeface="Helvetica"/>
                <a:ea typeface="Times New Roman" pitchFamily="18" charset="0"/>
                <a:cs typeface="Times New Roman" pitchFamily="18" charset="0"/>
              </a:rPr>
              <a:t>n es bueno para combatir la neurosis.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b="0" i="0" u="none" strike="noStrike" cap="none" normalizeH="0" baseline="0" dirty="0" smtClean="0">
                <a:ln>
                  <a:noFill/>
                </a:ln>
                <a:solidFill>
                  <a:srgbClr val="555555"/>
                </a:solidFill>
                <a:effectLst/>
                <a:latin typeface="Helvetica"/>
                <a:ea typeface="Times New Roman" pitchFamily="18" charset="0"/>
                <a:cs typeface="Times New Roman" pitchFamily="18" charset="0"/>
              </a:rPr>
              <a:t>Ayuda a la concentraci</a:t>
            </a:r>
            <a:r>
              <a:rPr kumimoji="0" lang="es-EC" b="0" i="0" u="none" strike="noStrike" cap="none" normalizeH="0" baseline="0" dirty="0" smtClean="0">
                <a:ln>
                  <a:noFill/>
                </a:ln>
                <a:solidFill>
                  <a:srgbClr val="555555"/>
                </a:solidFill>
                <a:effectLst/>
                <a:latin typeface="Calibri"/>
                <a:ea typeface="Times New Roman" pitchFamily="18" charset="0"/>
                <a:cs typeface="Times New Roman" pitchFamily="18" charset="0"/>
              </a:rPr>
              <a:t>ó</a:t>
            </a:r>
            <a:r>
              <a:rPr kumimoji="0" lang="es-EC" b="0" i="0" u="none" strike="noStrike" cap="none" normalizeH="0" baseline="0" dirty="0" smtClean="0">
                <a:ln>
                  <a:noFill/>
                </a:ln>
                <a:solidFill>
                  <a:srgbClr val="555555"/>
                </a:solidFill>
                <a:effectLst/>
                <a:latin typeface="Helvetica"/>
                <a:ea typeface="Times New Roman" pitchFamily="18" charset="0"/>
                <a:cs typeface="Times New Roman" pitchFamily="18" charset="0"/>
              </a:rPr>
              <a:t>n, pues resulta </a:t>
            </a:r>
            <a:r>
              <a:rPr kumimoji="0" lang="es-EC" b="0" i="0" u="none" strike="noStrike" cap="none" normalizeH="0" baseline="0" dirty="0" smtClean="0">
                <a:ln>
                  <a:noFill/>
                </a:ln>
                <a:solidFill>
                  <a:srgbClr val="555555"/>
                </a:solidFill>
                <a:effectLst/>
                <a:latin typeface="Calibri"/>
                <a:ea typeface="Times New Roman" pitchFamily="18" charset="0"/>
                <a:cs typeface="Times New Roman" pitchFamily="18" charset="0"/>
              </a:rPr>
              <a:t>ú</a:t>
            </a:r>
            <a:r>
              <a:rPr kumimoji="0" lang="es-EC" b="0" i="0" u="none" strike="noStrike" cap="none" normalizeH="0" baseline="0" dirty="0" smtClean="0">
                <a:ln>
                  <a:noFill/>
                </a:ln>
                <a:solidFill>
                  <a:srgbClr val="555555"/>
                </a:solidFill>
                <a:effectLst/>
                <a:latin typeface="Helvetica"/>
                <a:ea typeface="Times New Roman" pitchFamily="18" charset="0"/>
                <a:cs typeface="Times New Roman" pitchFamily="18" charset="0"/>
              </a:rPr>
              <a:t>til  contra la excesiva excitabilidad ps</a:t>
            </a:r>
            <a:r>
              <a:rPr kumimoji="0" lang="es-EC" b="0" i="0" u="none" strike="noStrike" cap="none" normalizeH="0" baseline="0" dirty="0" smtClean="0">
                <a:ln>
                  <a:noFill/>
                </a:ln>
                <a:solidFill>
                  <a:srgbClr val="555555"/>
                </a:solidFill>
                <a:effectLst/>
                <a:latin typeface="Calibri"/>
                <a:ea typeface="Times New Roman" pitchFamily="18" charset="0"/>
                <a:cs typeface="Times New Roman" pitchFamily="18" charset="0"/>
              </a:rPr>
              <a:t>í</a:t>
            </a:r>
            <a:r>
              <a:rPr kumimoji="0" lang="es-EC" b="0" i="0" u="none" strike="noStrike" cap="none" normalizeH="0" baseline="0" dirty="0" smtClean="0">
                <a:ln>
                  <a:noFill/>
                </a:ln>
                <a:solidFill>
                  <a:srgbClr val="555555"/>
                </a:solidFill>
                <a:effectLst/>
                <a:latin typeface="Helvetica"/>
                <a:ea typeface="Times New Roman" pitchFamily="18" charset="0"/>
                <a:cs typeface="Times New Roman" pitchFamily="18" charset="0"/>
              </a:rPr>
              <a:t>quica.</a:t>
            </a:r>
            <a:endParaRPr kumimoji="0" lang="es-EC"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pull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4000496" y="1"/>
            <a:ext cx="5143504"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bg1"/>
                </a:solidFill>
                <a:effectLst/>
                <a:latin typeface="Helvetica"/>
                <a:ea typeface="Times New Roman" pitchFamily="18" charset="0"/>
                <a:cs typeface="Times New Roman" pitchFamily="18" charset="0"/>
              </a:rPr>
              <a:t>El Violeta y el P</a:t>
            </a:r>
            <a:r>
              <a:rPr kumimoji="0" lang="es-EC" sz="2000" b="1" i="0" u="none" strike="noStrike" cap="none" normalizeH="0" baseline="0" dirty="0" smtClean="0">
                <a:ln>
                  <a:noFill/>
                </a:ln>
                <a:solidFill>
                  <a:schemeClr val="bg1"/>
                </a:solidFill>
                <a:effectLst/>
                <a:latin typeface="Calibri"/>
                <a:ea typeface="Times New Roman" pitchFamily="18" charset="0"/>
                <a:cs typeface="Times New Roman" pitchFamily="18" charset="0"/>
              </a:rPr>
              <a:t>ú</a:t>
            </a:r>
            <a:r>
              <a:rPr kumimoji="0" lang="es-EC" sz="2000" b="1" i="0" u="none" strike="noStrike" cap="none" normalizeH="0" baseline="0" dirty="0" smtClean="0">
                <a:ln>
                  <a:noFill/>
                </a:ln>
                <a:solidFill>
                  <a:schemeClr val="bg1"/>
                </a:solidFill>
                <a:effectLst/>
                <a:latin typeface="Helvetica"/>
                <a:ea typeface="Times New Roman" pitchFamily="18" charset="0"/>
                <a:cs typeface="Times New Roman" pitchFamily="18" charset="0"/>
              </a:rPr>
              <a:t>rpura,</a:t>
            </a:r>
            <a:r>
              <a:rPr kumimoji="0" lang="es-EC" sz="2000" b="1" i="0" u="none" strike="noStrike" cap="none" normalizeH="0" baseline="0" dirty="0" smtClean="0">
                <a:ln>
                  <a:noFill/>
                </a:ln>
                <a:solidFill>
                  <a:schemeClr val="bg1"/>
                </a:solidFill>
                <a:effectLst/>
                <a:latin typeface="Calibri"/>
                <a:ea typeface="Times New Roman" pitchFamily="18" charset="0"/>
                <a:cs typeface="Times New Roman" pitchFamily="18" charset="0"/>
              </a:rPr>
              <a:t> </a:t>
            </a:r>
            <a:r>
              <a:rPr kumimoji="0" lang="es-EC" sz="2000" b="0" i="0" u="none" strike="noStrike" cap="none" normalizeH="0" baseline="0" dirty="0" smtClean="0">
                <a:ln>
                  <a:noFill/>
                </a:ln>
                <a:solidFill>
                  <a:schemeClr val="bg1"/>
                </a:solidFill>
                <a:effectLst/>
                <a:latin typeface="Calibri"/>
                <a:ea typeface="Times New Roman" pitchFamily="18" charset="0"/>
                <a:cs typeface="Times New Roman" pitchFamily="18" charset="0"/>
              </a:rPr>
              <a:t> </a:t>
            </a:r>
            <a:endParaRPr kumimoji="0" lang="es-EC" sz="2000" b="0" i="0" u="none" strike="noStrike" cap="none" normalizeH="0" baseline="0" dirty="0" smtClean="0">
              <a:ln>
                <a:noFill/>
              </a:ln>
              <a:solidFill>
                <a:schemeClr val="bg1"/>
              </a:solidFill>
              <a:effectLst/>
              <a:latin typeface="Helvetica"/>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bg1"/>
                </a:solidFill>
                <a:effectLst/>
                <a:latin typeface="Helvetica"/>
                <a:ea typeface="Times New Roman" pitchFamily="18" charset="0"/>
                <a:cs typeface="Times New Roman" pitchFamily="18" charset="0"/>
              </a:rPr>
              <a:t>infunden vitalidad al mundo interior,</a:t>
            </a:r>
            <a:r>
              <a:rPr kumimoji="0" lang="es-EC" sz="2000" b="1" i="0" u="none" strike="noStrike" cap="none" normalizeH="0" baseline="0" dirty="0" smtClean="0">
                <a:ln>
                  <a:noFill/>
                </a:ln>
                <a:solidFill>
                  <a:schemeClr val="bg1"/>
                </a:solidFill>
                <a:effectLst/>
                <a:latin typeface="Calibri"/>
                <a:ea typeface="Times New Roman" pitchFamily="18" charset="0"/>
                <a:cs typeface="Times New Roman" pitchFamily="18" charset="0"/>
              </a:rPr>
              <a:t> </a:t>
            </a:r>
            <a:r>
              <a:rPr kumimoji="0" lang="es-EC" sz="2000" b="1" i="0" u="none" strike="noStrike" cap="none" normalizeH="0" baseline="0" dirty="0" smtClean="0">
                <a:ln>
                  <a:noFill/>
                </a:ln>
                <a:solidFill>
                  <a:schemeClr val="bg1"/>
                </a:solidFill>
                <a:effectLst/>
                <a:latin typeface="Helvetica"/>
                <a:ea typeface="Times New Roman" pitchFamily="18" charset="0"/>
                <a:cs typeface="Times New Roman" pitchFamily="18" charset="0"/>
              </a:rPr>
              <a:t>inspira el respeto,</a:t>
            </a:r>
            <a:r>
              <a:rPr kumimoji="0" lang="es-EC" sz="2000" b="1" i="0" u="none" strike="noStrike" cap="none" normalizeH="0" baseline="0" dirty="0" smtClean="0">
                <a:ln>
                  <a:noFill/>
                </a:ln>
                <a:solidFill>
                  <a:schemeClr val="bg1"/>
                </a:solidFill>
                <a:effectLst/>
                <a:latin typeface="Calibri"/>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bg1"/>
                </a:solidFill>
                <a:effectLst/>
                <a:latin typeface="Helvetica"/>
                <a:ea typeface="Times New Roman" pitchFamily="18" charset="0"/>
                <a:cs typeface="Times New Roman" pitchFamily="18" charset="0"/>
              </a:rPr>
              <a:t>se asocia con la realeza y la autoridad.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bg1"/>
                </a:solidFill>
                <a:effectLst/>
                <a:latin typeface="Helvetica"/>
                <a:ea typeface="Times New Roman" pitchFamily="18" charset="0"/>
                <a:cs typeface="Times New Roman" pitchFamily="18" charset="0"/>
              </a:rPr>
              <a:t>Estimula nuestra perspectiva espiritual 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bg1"/>
                </a:solidFill>
                <a:effectLst/>
                <a:latin typeface="Helvetica"/>
                <a:ea typeface="Times New Roman" pitchFamily="18" charset="0"/>
                <a:cs typeface="Times New Roman" pitchFamily="18" charset="0"/>
              </a:rPr>
              <a:t>nuestra intuici</a:t>
            </a:r>
            <a:r>
              <a:rPr kumimoji="0" lang="es-EC" sz="2000" b="0" i="0" u="none" strike="noStrike" cap="none" normalizeH="0" baseline="0" dirty="0" smtClean="0">
                <a:ln>
                  <a:noFill/>
                </a:ln>
                <a:solidFill>
                  <a:schemeClr val="bg1"/>
                </a:solidFill>
                <a:effectLst/>
                <a:latin typeface="Calibri"/>
                <a:ea typeface="Times New Roman" pitchFamily="18" charset="0"/>
                <a:cs typeface="Times New Roman" pitchFamily="18" charset="0"/>
              </a:rPr>
              <a:t>ó</a:t>
            </a:r>
            <a:r>
              <a:rPr kumimoji="0" lang="es-EC" sz="2000" b="0" i="0" u="none" strike="noStrike" cap="none" normalizeH="0" baseline="0" dirty="0" smtClean="0">
                <a:ln>
                  <a:noFill/>
                </a:ln>
                <a:solidFill>
                  <a:schemeClr val="bg1"/>
                </a:solidFill>
                <a:effectLst/>
                <a:latin typeface="Helvetica"/>
                <a:ea typeface="Times New Roman" pitchFamily="18" charset="0"/>
                <a:cs typeface="Times New Roman" pitchFamily="18" charset="0"/>
              </a:rPr>
              <a:t>n, es un color poderoso.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bg1"/>
                </a:solidFill>
                <a:effectLst/>
                <a:latin typeface="Helvetica"/>
                <a:ea typeface="Times New Roman" pitchFamily="18" charset="0"/>
                <a:cs typeface="Times New Roman" pitchFamily="18" charset="0"/>
              </a:rPr>
              <a:t>Tiene un efecto calmante, sedante y reconfortante,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bg1"/>
                </a:solidFill>
                <a:effectLst/>
                <a:latin typeface="Helvetica"/>
                <a:ea typeface="Times New Roman" pitchFamily="18" charset="0"/>
                <a:cs typeface="Times New Roman" pitchFamily="18" charset="0"/>
              </a:rPr>
              <a:t>se asocia con el conocimiento ps</a:t>
            </a:r>
            <a:r>
              <a:rPr kumimoji="0" lang="es-EC" sz="2000" b="0" i="0" u="none" strike="noStrike" cap="none" normalizeH="0" baseline="0" dirty="0" smtClean="0">
                <a:ln>
                  <a:noFill/>
                </a:ln>
                <a:solidFill>
                  <a:schemeClr val="bg1"/>
                </a:solidFill>
                <a:effectLst/>
                <a:latin typeface="Calibri"/>
                <a:ea typeface="Times New Roman" pitchFamily="18" charset="0"/>
                <a:cs typeface="Times New Roman" pitchFamily="18" charset="0"/>
              </a:rPr>
              <a:t>í</a:t>
            </a:r>
            <a:r>
              <a:rPr kumimoji="0" lang="es-EC" sz="2000" b="0" i="0" u="none" strike="noStrike" cap="none" normalizeH="0" baseline="0" dirty="0" smtClean="0">
                <a:ln>
                  <a:noFill/>
                </a:ln>
                <a:solidFill>
                  <a:schemeClr val="bg1"/>
                </a:solidFill>
                <a:effectLst/>
                <a:latin typeface="Helvetica"/>
                <a:ea typeface="Times New Roman" pitchFamily="18" charset="0"/>
                <a:cs typeface="Times New Roman" pitchFamily="18" charset="0"/>
              </a:rPr>
              <a:t>quico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bg1"/>
                </a:solidFill>
                <a:effectLst/>
                <a:latin typeface="Helvetica"/>
                <a:ea typeface="Times New Roman" pitchFamily="18" charset="0"/>
                <a:cs typeface="Times New Roman" pitchFamily="18" charset="0"/>
              </a:rPr>
              <a:t>y la intuici</a:t>
            </a:r>
            <a:r>
              <a:rPr kumimoji="0" lang="es-EC" sz="2000" b="0" i="0" u="none" strike="noStrike" cap="none" normalizeH="0" baseline="0" dirty="0" smtClean="0">
                <a:ln>
                  <a:noFill/>
                </a:ln>
                <a:solidFill>
                  <a:schemeClr val="bg1"/>
                </a:solidFill>
                <a:effectLst/>
                <a:latin typeface="Calibri"/>
                <a:ea typeface="Times New Roman" pitchFamily="18" charset="0"/>
                <a:cs typeface="Times New Roman" pitchFamily="18" charset="0"/>
              </a:rPr>
              <a:t>ó</a:t>
            </a:r>
            <a:r>
              <a:rPr kumimoji="0" lang="es-EC" sz="2000" b="0" i="0" u="none" strike="noStrike" cap="none" normalizeH="0" baseline="0" dirty="0" smtClean="0">
                <a:ln>
                  <a:noFill/>
                </a:ln>
                <a:solidFill>
                  <a:schemeClr val="bg1"/>
                </a:solidFill>
                <a:effectLst/>
                <a:latin typeface="Helvetica"/>
                <a:ea typeface="Times New Roman" pitchFamily="18" charset="0"/>
                <a:cs typeface="Times New Roman" pitchFamily="18" charset="0"/>
              </a:rPr>
              <a:t>n, se considera un color fr</a:t>
            </a:r>
            <a:r>
              <a:rPr kumimoji="0" lang="es-EC" sz="2000" b="0" i="0" u="none" strike="noStrike" cap="none" normalizeH="0" baseline="0" dirty="0" smtClean="0">
                <a:ln>
                  <a:noFill/>
                </a:ln>
                <a:solidFill>
                  <a:schemeClr val="bg1"/>
                </a:solidFill>
                <a:effectLst/>
                <a:latin typeface="Calibri"/>
                <a:ea typeface="Times New Roman" pitchFamily="18" charset="0"/>
                <a:cs typeface="Times New Roman" pitchFamily="18" charset="0"/>
              </a:rPr>
              <a:t>í</a:t>
            </a:r>
            <a:r>
              <a:rPr kumimoji="0" lang="es-EC" sz="2000" b="0" i="0" u="none" strike="noStrike" cap="none" normalizeH="0" baseline="0" dirty="0" smtClean="0">
                <a:ln>
                  <a:noFill/>
                </a:ln>
                <a:solidFill>
                  <a:schemeClr val="bg1"/>
                </a:solidFill>
                <a:effectLst/>
                <a:latin typeface="Helvetica"/>
                <a:ea typeface="Times New Roman" pitchFamily="18" charset="0"/>
                <a:cs typeface="Times New Roman" pitchFamily="18" charset="0"/>
              </a:rPr>
              <a:t>o y melanc</a:t>
            </a:r>
            <a:r>
              <a:rPr kumimoji="0" lang="es-EC" sz="2000" b="0" i="0" u="none" strike="noStrike" cap="none" normalizeH="0" baseline="0" dirty="0" smtClean="0">
                <a:ln>
                  <a:noFill/>
                </a:ln>
                <a:solidFill>
                  <a:schemeClr val="bg1"/>
                </a:solidFill>
                <a:effectLst/>
                <a:latin typeface="Calibri"/>
                <a:ea typeface="Times New Roman" pitchFamily="18" charset="0"/>
                <a:cs typeface="Times New Roman" pitchFamily="18" charset="0"/>
              </a:rPr>
              <a:t>ó</a:t>
            </a:r>
            <a:r>
              <a:rPr kumimoji="0" lang="es-EC" sz="2000" b="0" i="0" u="none" strike="noStrike" cap="none" normalizeH="0" baseline="0" dirty="0" smtClean="0">
                <a:ln>
                  <a:noFill/>
                </a:ln>
                <a:solidFill>
                  <a:schemeClr val="bg1"/>
                </a:solidFill>
                <a:effectLst/>
                <a:latin typeface="Helvetica"/>
                <a:ea typeface="Times New Roman" pitchFamily="18" charset="0"/>
                <a:cs typeface="Times New Roman" pitchFamily="18" charset="0"/>
              </a:rPr>
              <a:t>lico,</a:t>
            </a:r>
            <a:r>
              <a:rPr kumimoji="0" lang="es-EC" sz="2000" b="0" i="0" u="none" strike="noStrike" cap="none" normalizeH="0" baseline="0" dirty="0" smtClean="0">
                <a:ln>
                  <a:noFill/>
                </a:ln>
                <a:solidFill>
                  <a:schemeClr val="bg1"/>
                </a:solidFill>
                <a:effectLst/>
                <a:latin typeface="Calibri"/>
                <a:ea typeface="Times New Roman" pitchFamily="18" charset="0"/>
                <a:cs typeface="Times New Roman" pitchFamily="18" charset="0"/>
              </a:rPr>
              <a:t> </a:t>
            </a:r>
            <a:r>
              <a:rPr kumimoji="0" lang="es-EC" sz="2000" b="0" i="0" u="none" strike="noStrike" cap="none" normalizeH="0" baseline="0" dirty="0" smtClean="0">
                <a:ln>
                  <a:noFill/>
                </a:ln>
                <a:solidFill>
                  <a:schemeClr val="bg1"/>
                </a:solidFill>
                <a:effectLst/>
                <a:latin typeface="Helvetica"/>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bg1"/>
                </a:solidFill>
                <a:effectLst/>
                <a:latin typeface="Helvetica"/>
                <a:ea typeface="Times New Roman" pitchFamily="18" charset="0"/>
                <a:cs typeface="Times New Roman" pitchFamily="18" charset="0"/>
              </a:rPr>
              <a:t>es adecuado para todas las enfermedades de las v</a:t>
            </a:r>
            <a:r>
              <a:rPr kumimoji="0" lang="es-EC" sz="2000" b="0" i="0" u="none" strike="noStrike" cap="none" normalizeH="0" baseline="0" dirty="0" smtClean="0">
                <a:ln>
                  <a:noFill/>
                </a:ln>
                <a:solidFill>
                  <a:schemeClr val="bg1"/>
                </a:solidFill>
                <a:effectLst/>
                <a:latin typeface="Calibri"/>
                <a:ea typeface="Times New Roman" pitchFamily="18" charset="0"/>
                <a:cs typeface="Times New Roman" pitchFamily="18" charset="0"/>
              </a:rPr>
              <a:t>í</a:t>
            </a:r>
            <a:r>
              <a:rPr kumimoji="0" lang="es-EC" sz="2000" b="0" i="0" u="none" strike="noStrike" cap="none" normalizeH="0" baseline="0" dirty="0" smtClean="0">
                <a:ln>
                  <a:noFill/>
                </a:ln>
                <a:solidFill>
                  <a:schemeClr val="bg1"/>
                </a:solidFill>
                <a:effectLst/>
                <a:latin typeface="Helvetica"/>
                <a:ea typeface="Times New Roman" pitchFamily="18" charset="0"/>
                <a:cs typeface="Times New Roman" pitchFamily="18" charset="0"/>
              </a:rPr>
              <a:t>as respiratorias,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bg1"/>
                </a:solidFill>
                <a:effectLst/>
                <a:latin typeface="Helvetica"/>
                <a:ea typeface="Times New Roman" pitchFamily="18" charset="0"/>
                <a:cs typeface="Times New Roman" pitchFamily="18" charset="0"/>
              </a:rPr>
              <a:t>aumenta la irrigaci</a:t>
            </a:r>
            <a:r>
              <a:rPr kumimoji="0" lang="es-EC" sz="2000" b="0" i="0" u="none" strike="noStrike" cap="none" normalizeH="0" baseline="0" dirty="0" smtClean="0">
                <a:ln>
                  <a:noFill/>
                </a:ln>
                <a:solidFill>
                  <a:schemeClr val="bg1"/>
                </a:solidFill>
                <a:effectLst/>
                <a:latin typeface="Calibri"/>
                <a:ea typeface="Times New Roman" pitchFamily="18" charset="0"/>
                <a:cs typeface="Times New Roman" pitchFamily="18" charset="0"/>
              </a:rPr>
              <a:t>ó</a:t>
            </a:r>
            <a:r>
              <a:rPr kumimoji="0" lang="es-EC" sz="2000" b="0" i="0" u="none" strike="noStrike" cap="none" normalizeH="0" baseline="0" dirty="0" smtClean="0">
                <a:ln>
                  <a:noFill/>
                </a:ln>
                <a:solidFill>
                  <a:schemeClr val="bg1"/>
                </a:solidFill>
                <a:effectLst/>
                <a:latin typeface="Helvetica"/>
                <a:ea typeface="Times New Roman" pitchFamily="18" charset="0"/>
                <a:cs typeface="Times New Roman" pitchFamily="18" charset="0"/>
              </a:rPr>
              <a:t>n sangu</a:t>
            </a:r>
            <a:r>
              <a:rPr kumimoji="0" lang="es-EC" sz="2000" b="0" i="0" u="none" strike="noStrike" cap="none" normalizeH="0" baseline="0" dirty="0" smtClean="0">
                <a:ln>
                  <a:noFill/>
                </a:ln>
                <a:solidFill>
                  <a:schemeClr val="bg1"/>
                </a:solidFill>
                <a:effectLst/>
                <a:latin typeface="Calibri"/>
                <a:ea typeface="Times New Roman" pitchFamily="18" charset="0"/>
                <a:cs typeface="Times New Roman" pitchFamily="18" charset="0"/>
              </a:rPr>
              <a:t>í</a:t>
            </a:r>
            <a:r>
              <a:rPr kumimoji="0" lang="es-EC" sz="2000" b="0" i="0" u="none" strike="noStrike" cap="none" normalizeH="0" baseline="0" dirty="0" smtClean="0">
                <a:ln>
                  <a:noFill/>
                </a:ln>
                <a:solidFill>
                  <a:schemeClr val="bg1"/>
                </a:solidFill>
                <a:effectLst/>
                <a:latin typeface="Helvetica"/>
                <a:ea typeface="Times New Roman" pitchFamily="18" charset="0"/>
                <a:cs typeface="Times New Roman" pitchFamily="18" charset="0"/>
              </a:rPr>
              <a:t>nea y estimula la actividad mental.</a:t>
            </a:r>
            <a:r>
              <a:rPr kumimoji="0" lang="es-EC" sz="2000" b="0" i="0" u="none" strike="noStrike" cap="none" normalizeH="0" baseline="0" dirty="0" smtClean="0">
                <a:ln>
                  <a:noFill/>
                </a:ln>
                <a:solidFill>
                  <a:schemeClr val="bg1"/>
                </a:solidFill>
                <a:effectLst/>
                <a:latin typeface="Calibri"/>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bg1"/>
                </a:solidFill>
                <a:effectLst/>
                <a:latin typeface="Helvetica"/>
                <a:ea typeface="Times New Roman" pitchFamily="18" charset="0"/>
                <a:cs typeface="Times New Roman" pitchFamily="18" charset="0"/>
              </a:rPr>
              <a:t>Cuando es claro, produce calma.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bg1"/>
                </a:solidFill>
                <a:effectLst/>
                <a:latin typeface="Helvetica"/>
                <a:ea typeface="Times New Roman" pitchFamily="18" charset="0"/>
                <a:cs typeface="Times New Roman" pitchFamily="18" charset="0"/>
              </a:rPr>
              <a:t>En este sentido puede ser </a:t>
            </a:r>
            <a:r>
              <a:rPr kumimoji="0" lang="es-EC" sz="2000" b="1" i="0" u="none" strike="noStrike" cap="none" normalizeH="0" baseline="0" dirty="0" smtClean="0">
                <a:ln>
                  <a:noFill/>
                </a:ln>
                <a:solidFill>
                  <a:schemeClr val="bg1"/>
                </a:solidFill>
                <a:effectLst/>
                <a:latin typeface="Calibri"/>
                <a:ea typeface="Times New Roman" pitchFamily="18" charset="0"/>
                <a:cs typeface="Times New Roman" pitchFamily="18" charset="0"/>
              </a:rPr>
              <a:t>ú</a:t>
            </a:r>
            <a:r>
              <a:rPr kumimoji="0" lang="es-EC" sz="2000" b="1" i="0" u="none" strike="noStrike" cap="none" normalizeH="0" baseline="0" dirty="0" smtClean="0">
                <a:ln>
                  <a:noFill/>
                </a:ln>
                <a:solidFill>
                  <a:schemeClr val="bg1"/>
                </a:solidFill>
                <a:effectLst/>
                <a:latin typeface="Helvetica"/>
                <a:ea typeface="Times New Roman" pitchFamily="18" charset="0"/>
                <a:cs typeface="Times New Roman" pitchFamily="18" charset="0"/>
              </a:rPr>
              <a:t>til en caso de inestabilidad mental.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bg1"/>
                </a:solidFill>
                <a:effectLst/>
                <a:latin typeface="Helvetica"/>
                <a:ea typeface="Times New Roman" pitchFamily="18" charset="0"/>
                <a:cs typeface="Times New Roman" pitchFamily="18" charset="0"/>
              </a:rPr>
              <a:t>Si es oscuro, deprime y ensombrece el </a:t>
            </a:r>
            <a:r>
              <a:rPr kumimoji="0" lang="es-EC" sz="2000" b="1" i="0" u="none" strike="noStrike" cap="none" normalizeH="0" baseline="0" dirty="0" smtClean="0">
                <a:ln>
                  <a:noFill/>
                </a:ln>
                <a:solidFill>
                  <a:schemeClr val="bg1"/>
                </a:solidFill>
                <a:effectLst/>
                <a:latin typeface="Calibri"/>
                <a:ea typeface="Times New Roman" pitchFamily="18" charset="0"/>
                <a:cs typeface="Times New Roman" pitchFamily="18" charset="0"/>
              </a:rPr>
              <a:t>á</a:t>
            </a:r>
            <a:r>
              <a:rPr kumimoji="0" lang="es-EC" sz="2000" b="1" i="0" u="none" strike="noStrike" cap="none" normalizeH="0" baseline="0" dirty="0" smtClean="0">
                <a:ln>
                  <a:noFill/>
                </a:ln>
                <a:solidFill>
                  <a:schemeClr val="bg1"/>
                </a:solidFill>
                <a:effectLst/>
                <a:latin typeface="Helvetica"/>
                <a:ea typeface="Times New Roman" pitchFamily="18" charset="0"/>
                <a:cs typeface="Times New Roman" pitchFamily="18" charset="0"/>
              </a:rPr>
              <a:t>nimo.</a:t>
            </a:r>
            <a:endParaRPr kumimoji="0" lang="es-EC" sz="2000" b="0" i="0" u="none" strike="noStrike" cap="none" normalizeH="0" baseline="0" dirty="0" smtClean="0">
              <a:ln>
                <a:noFill/>
              </a:ln>
              <a:solidFill>
                <a:schemeClr val="bg1"/>
              </a:solidFill>
              <a:effectLst/>
              <a:latin typeface="Arial" pitchFamily="34" charset="0"/>
            </a:endParaRPr>
          </a:p>
        </p:txBody>
      </p:sp>
      <p:pic>
        <p:nvPicPr>
          <p:cNvPr id="5" name="4 Imagen" descr="decoración con color violeta"/>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3786190"/>
            <a:ext cx="3857620" cy="2909891"/>
          </a:xfrm>
          <a:prstGeom prst="rect">
            <a:avLst/>
          </a:prstGeom>
          <a:noFill/>
          <a:ln>
            <a:noFill/>
          </a:ln>
        </p:spPr>
      </p:pic>
      <p:pic>
        <p:nvPicPr>
          <p:cNvPr id="5122" name="Picture 2" descr="https://encrypted-tbn3.gstatic.com/images?q=tbn:ANd9GcRqv3h1r06uKQTphr5fQtdQD_24kG7OLsN_aA4gZVHKyLzU4IEs"/>
          <p:cNvPicPr>
            <a:picLocks noChangeAspect="1" noChangeArrowheads="1"/>
          </p:cNvPicPr>
          <p:nvPr/>
        </p:nvPicPr>
        <p:blipFill>
          <a:blip r:embed="rId3"/>
          <a:srcRect/>
          <a:stretch>
            <a:fillRect/>
          </a:stretch>
        </p:blipFill>
        <p:spPr bwMode="auto">
          <a:xfrm>
            <a:off x="357158" y="284686"/>
            <a:ext cx="3372420" cy="3287190"/>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45057"/>
                                        </p:tgtEl>
                                        <p:attrNameLst>
                                          <p:attrName>style.visibility</p:attrName>
                                        </p:attrNameLst>
                                      </p:cBhvr>
                                      <p:to>
                                        <p:strVal val="visible"/>
                                      </p:to>
                                    </p:set>
                                    <p:animEffect transition="in" filter="box(in)">
                                      <p:cBhvr>
                                        <p:cTn id="13" dur="500"/>
                                        <p:tgtEl>
                                          <p:spTgt spid="4505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0" y="214290"/>
            <a:ext cx="9143999" cy="34470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0" u="sng" strike="noStrike" cap="none" normalizeH="0" baseline="0" dirty="0" smtClean="0">
                <a:ln>
                  <a:noFill/>
                </a:ln>
                <a:solidFill>
                  <a:srgbClr val="555555"/>
                </a:solidFill>
                <a:effectLst/>
                <a:latin typeface="Helvetica"/>
                <a:ea typeface="Times New Roman" pitchFamily="18" charset="0"/>
                <a:cs typeface="Times New Roman" pitchFamily="18" charset="0"/>
              </a:rPr>
              <a:t>El Gris</a:t>
            </a:r>
            <a:r>
              <a:rPr kumimoji="0" lang="es-EC" sz="1600" b="1" i="0" u="none" strike="noStrike" cap="none" normalizeH="0" baseline="0" dirty="0" smtClean="0">
                <a:ln>
                  <a:noFill/>
                </a:ln>
                <a:solidFill>
                  <a:srgbClr val="555555"/>
                </a:solidFill>
                <a:effectLst/>
                <a:latin typeface="Helvetica"/>
                <a:ea typeface="Times New Roman" pitchFamily="18" charset="0"/>
                <a:cs typeface="Times New Roman" pitchFamily="18" charset="0"/>
              </a:rPr>
              <a:t>.</a:t>
            </a:r>
            <a:r>
              <a:rPr kumimoji="0" lang="es-EC" sz="1600" b="1" i="0" u="none" strike="noStrike" cap="none" normalizeH="0" baseline="0" dirty="0" smtClean="0">
                <a:ln>
                  <a:noFill/>
                </a:ln>
                <a:solidFill>
                  <a:srgbClr val="555555"/>
                </a:solidFill>
                <a:effectLst/>
                <a:latin typeface="Calibri"/>
                <a:ea typeface="Times New Roman" pitchFamily="18" charset="0"/>
                <a:cs typeface="Times New Roman" pitchFamily="18" charset="0"/>
              </a:rPr>
              <a:t> </a:t>
            </a:r>
            <a:r>
              <a:rPr kumimoji="0" lang="es-EC" b="0" i="0" u="none" strike="noStrike" cap="none" normalizeH="0" baseline="0" dirty="0" smtClean="0">
                <a:ln>
                  <a:noFill/>
                </a:ln>
                <a:effectLst/>
                <a:latin typeface="Helvetica"/>
                <a:ea typeface="Times New Roman" pitchFamily="18" charset="0"/>
                <a:cs typeface="Times New Roman" pitchFamily="18" charset="0"/>
              </a:rPr>
              <a:t>Es un color ambiguo, cl</a:t>
            </a:r>
            <a:r>
              <a:rPr kumimoji="0" lang="es-EC" b="0" i="0" u="none" strike="noStrike" cap="none" normalizeH="0" baseline="0" dirty="0" smtClean="0">
                <a:ln>
                  <a:noFill/>
                </a:ln>
                <a:effectLst/>
                <a:latin typeface="Calibri"/>
                <a:ea typeface="Times New Roman" pitchFamily="18" charset="0"/>
                <a:cs typeface="Times New Roman" pitchFamily="18" charset="0"/>
              </a:rPr>
              <a:t>á</a:t>
            </a:r>
            <a:r>
              <a:rPr kumimoji="0" lang="es-EC" b="0" i="0" u="none" strike="noStrike" cap="none" normalizeH="0" baseline="0" dirty="0" smtClean="0">
                <a:ln>
                  <a:noFill/>
                </a:ln>
                <a:effectLst/>
                <a:latin typeface="Helvetica"/>
                <a:ea typeface="Times New Roman" pitchFamily="18" charset="0"/>
                <a:cs typeface="Times New Roman" pitchFamily="18" charset="0"/>
              </a:rPr>
              <a:t>sico y serio por excelencia, favorece pasar del pensamiento a la acci</a:t>
            </a:r>
            <a:r>
              <a:rPr kumimoji="0" lang="es-EC" b="0" i="0" u="none" strike="noStrike" cap="none" normalizeH="0" baseline="0" dirty="0" smtClean="0">
                <a:ln>
                  <a:noFill/>
                </a:ln>
                <a:effectLst/>
                <a:latin typeface="Calibri"/>
                <a:ea typeface="Times New Roman" pitchFamily="18" charset="0"/>
                <a:cs typeface="Times New Roman" pitchFamily="18" charset="0"/>
              </a:rPr>
              <a:t>ó</a:t>
            </a:r>
            <a:r>
              <a:rPr kumimoji="0" lang="es-EC" b="0" i="0" u="none" strike="noStrike" cap="none" normalizeH="0" baseline="0" dirty="0" smtClean="0">
                <a:ln>
                  <a:noFill/>
                </a:ln>
                <a:effectLst/>
                <a:latin typeface="Helvetica"/>
                <a:ea typeface="Times New Roman" pitchFamily="18" charset="0"/>
                <a:cs typeface="Times New Roman" pitchFamily="18" charset="0"/>
              </a:rPr>
              <a:t>n. Para algunos, el gris, como un d</a:t>
            </a:r>
            <a:r>
              <a:rPr kumimoji="0" lang="es-EC" b="0" i="0" u="none" strike="noStrike" cap="none" normalizeH="0" baseline="0" dirty="0" smtClean="0">
                <a:ln>
                  <a:noFill/>
                </a:ln>
                <a:effectLst/>
                <a:latin typeface="Calibri"/>
                <a:ea typeface="Times New Roman" pitchFamily="18" charset="0"/>
                <a:cs typeface="Times New Roman" pitchFamily="18" charset="0"/>
              </a:rPr>
              <a:t>í</a:t>
            </a:r>
            <a:r>
              <a:rPr kumimoji="0" lang="es-EC" b="0" i="0" u="none" strike="noStrike" cap="none" normalizeH="0" baseline="0" dirty="0" smtClean="0">
                <a:ln>
                  <a:noFill/>
                </a:ln>
                <a:effectLst/>
                <a:latin typeface="Helvetica"/>
                <a:ea typeface="Times New Roman" pitchFamily="18" charset="0"/>
                <a:cs typeface="Times New Roman" pitchFamily="18" charset="0"/>
              </a:rPr>
              <a:t>a opaco y nublado, connota frustraci</a:t>
            </a:r>
            <a:r>
              <a:rPr kumimoji="0" lang="es-EC" b="0" i="0" u="none" strike="noStrike" cap="none" normalizeH="0" baseline="0" dirty="0" smtClean="0">
                <a:ln>
                  <a:noFill/>
                </a:ln>
                <a:effectLst/>
                <a:latin typeface="Calibri"/>
                <a:ea typeface="Times New Roman" pitchFamily="18" charset="0"/>
                <a:cs typeface="Times New Roman" pitchFamily="18" charset="0"/>
              </a:rPr>
              <a:t>ó</a:t>
            </a:r>
            <a:r>
              <a:rPr kumimoji="0" lang="es-EC" b="0" i="0" u="none" strike="noStrike" cap="none" normalizeH="0" baseline="0" dirty="0" smtClean="0">
                <a:ln>
                  <a:noFill/>
                </a:ln>
                <a:effectLst/>
                <a:latin typeface="Helvetica"/>
                <a:ea typeface="Times New Roman" pitchFamily="18" charset="0"/>
                <a:cs typeface="Times New Roman" pitchFamily="18" charset="0"/>
              </a:rPr>
              <a:t>n y desesperanza.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b="0" i="0" u="none" strike="noStrike" cap="none" normalizeH="0" baseline="0" dirty="0" smtClean="0">
                <a:ln>
                  <a:noFill/>
                </a:ln>
                <a:effectLst/>
                <a:latin typeface="Helvetica"/>
                <a:ea typeface="Times New Roman" pitchFamily="18" charset="0"/>
                <a:cs typeface="Times New Roman" pitchFamily="18" charset="0"/>
              </a:rPr>
              <a:t>Para otros, el gris es positivo </a:t>
            </a:r>
            <a:r>
              <a:rPr kumimoji="0" lang="es-EC" b="0" i="0" u="none" strike="noStrike" cap="none" normalizeH="0" baseline="0" dirty="0" smtClean="0">
                <a:ln>
                  <a:noFill/>
                </a:ln>
                <a:effectLst/>
                <a:latin typeface="Calibri"/>
                <a:ea typeface="Times New Roman" pitchFamily="18" charset="0"/>
                <a:cs typeface="Times New Roman" pitchFamily="18" charset="0"/>
              </a:rPr>
              <a:t>–</a:t>
            </a:r>
            <a:r>
              <a:rPr kumimoji="0" lang="es-EC" b="0" i="0" u="none" strike="noStrike" cap="none" normalizeH="0" baseline="0" dirty="0" smtClean="0">
                <a:ln>
                  <a:noFill/>
                </a:ln>
                <a:effectLst/>
                <a:latin typeface="Helvetica"/>
                <a:ea typeface="Times New Roman" pitchFamily="18" charset="0"/>
                <a:cs typeface="Times New Roman" pitchFamily="18" charset="0"/>
              </a:rPr>
              <a:t> un matrimonio de opuestos: negro y blanco.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b="0" i="0" u="none" strike="noStrike" cap="none" normalizeH="0" baseline="0" dirty="0" smtClean="0">
                <a:ln>
                  <a:noFill/>
                </a:ln>
                <a:effectLst/>
                <a:latin typeface="Helvetica"/>
                <a:ea typeface="Times New Roman" pitchFamily="18" charset="0"/>
                <a:cs typeface="Times New Roman" pitchFamily="18" charset="0"/>
              </a:rPr>
              <a:t>El gris significa en estos momentos equilibrio y soluciones de los conflictos.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b="0" i="0" u="none" strike="noStrike" cap="none" normalizeH="0" baseline="0" dirty="0" smtClean="0">
                <a:ln>
                  <a:noFill/>
                </a:ln>
                <a:effectLst/>
                <a:latin typeface="Helvetica"/>
                <a:ea typeface="Times New Roman" pitchFamily="18" charset="0"/>
                <a:cs typeface="Times New Roman" pitchFamily="18" charset="0"/>
              </a:rPr>
              <a:t>Es muy usado en el vestir por las personas de avanzada edad, se asocia con el invierno.</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b="0" i="0" u="none" strike="noStrike" cap="none" normalizeH="0" baseline="0" dirty="0" smtClean="0">
                <a:ln>
                  <a:noFill/>
                </a:ln>
                <a:effectLst/>
                <a:latin typeface="Helvetica"/>
                <a:ea typeface="Times New Roman" pitchFamily="18" charset="0"/>
                <a:cs typeface="Times New Roman" pitchFamily="18" charset="0"/>
              </a:rPr>
              <a:t> El gris es fresco, sin llegar a fr</a:t>
            </a:r>
            <a:r>
              <a:rPr kumimoji="0" lang="es-EC" b="0" i="0" u="none" strike="noStrike" cap="none" normalizeH="0" baseline="0" dirty="0" smtClean="0">
                <a:ln>
                  <a:noFill/>
                </a:ln>
                <a:effectLst/>
                <a:latin typeface="Calibri"/>
                <a:ea typeface="Times New Roman" pitchFamily="18" charset="0"/>
                <a:cs typeface="Times New Roman" pitchFamily="18" charset="0"/>
              </a:rPr>
              <a:t>í</a:t>
            </a:r>
            <a:r>
              <a:rPr kumimoji="0" lang="es-EC" b="0" i="0" u="none" strike="noStrike" cap="none" normalizeH="0" baseline="0" dirty="0" smtClean="0">
                <a:ln>
                  <a:noFill/>
                </a:ln>
                <a:effectLst/>
                <a:latin typeface="Helvetica"/>
                <a:ea typeface="Times New Roman" pitchFamily="18" charset="0"/>
                <a:cs typeface="Times New Roman" pitchFamily="18" charset="0"/>
              </a:rPr>
              <a:t>o, cuando es claro, participa en las</a:t>
            </a:r>
            <a:r>
              <a:rPr kumimoji="0" lang="es-EC" b="0" i="0" u="none" strike="noStrike" cap="none" normalizeH="0" baseline="0" dirty="0" smtClean="0">
                <a:ln>
                  <a:noFill/>
                </a:ln>
                <a:effectLst/>
                <a:latin typeface="Calibri"/>
                <a:ea typeface="Times New Roman" pitchFamily="18" charset="0"/>
                <a:cs typeface="Times New Roman" pitchFamily="18" charset="0"/>
              </a:rPr>
              <a:t> </a:t>
            </a:r>
            <a:r>
              <a:rPr kumimoji="0" lang="es-EC" b="0" i="0" u="none" strike="noStrike" cap="none" normalizeH="0" baseline="0" dirty="0" smtClean="0">
                <a:ln>
                  <a:noFill/>
                </a:ln>
                <a:effectLst/>
                <a:latin typeface="Helvetica"/>
                <a:ea typeface="Times New Roman" pitchFamily="18" charset="0"/>
                <a:cs typeface="Times New Roman" pitchFamily="18" charset="0"/>
              </a:rPr>
              <a:t> influencias provocadas por el blanco; es decir, su efecto psicol</a:t>
            </a:r>
            <a:r>
              <a:rPr kumimoji="0" lang="es-EC" b="0" i="0" u="none" strike="noStrike" cap="none" normalizeH="0" baseline="0" dirty="0" smtClean="0">
                <a:ln>
                  <a:noFill/>
                </a:ln>
                <a:effectLst/>
                <a:latin typeface="Calibri"/>
                <a:ea typeface="Times New Roman" pitchFamily="18" charset="0"/>
                <a:cs typeface="Times New Roman" pitchFamily="18" charset="0"/>
              </a:rPr>
              <a:t>ó</a:t>
            </a:r>
            <a:r>
              <a:rPr kumimoji="0" lang="es-EC" b="0" i="0" u="none" strike="noStrike" cap="none" normalizeH="0" baseline="0" dirty="0" smtClean="0">
                <a:ln>
                  <a:noFill/>
                </a:ln>
                <a:effectLst/>
                <a:latin typeface="Helvetica"/>
                <a:ea typeface="Times New Roman" pitchFamily="18" charset="0"/>
                <a:cs typeface="Times New Roman" pitchFamily="18" charset="0"/>
              </a:rPr>
              <a:t>gico puede ser alentador, sobre todo si es ayudado por otros colores.  En este caso, llega a ser</a:t>
            </a:r>
            <a:r>
              <a:rPr kumimoji="0" lang="es-EC" b="0" i="0" u="none" strike="noStrike" cap="none" normalizeH="0" baseline="0" dirty="0" smtClean="0">
                <a:ln>
                  <a:noFill/>
                </a:ln>
                <a:effectLst/>
                <a:latin typeface="Calibri"/>
                <a:ea typeface="Times New Roman" pitchFamily="18" charset="0"/>
                <a:cs typeface="Times New Roman" pitchFamily="18" charset="0"/>
              </a:rPr>
              <a:t> </a:t>
            </a:r>
            <a:r>
              <a:rPr kumimoji="0" lang="es-EC" b="0" i="0" u="none" strike="noStrike" cap="none" normalizeH="0" baseline="0" dirty="0" smtClean="0">
                <a:ln>
                  <a:noFill/>
                </a:ln>
                <a:effectLst/>
                <a:latin typeface="Helvetica"/>
                <a:ea typeface="Times New Roman" pitchFamily="18" charset="0"/>
                <a:cs typeface="Times New Roman" pitchFamily="18" charset="0"/>
              </a:rPr>
              <a:t> alegre con contrastes.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b="0" i="0" u="none" strike="noStrike" cap="none" normalizeH="0" baseline="0" dirty="0" smtClean="0">
                <a:ln>
                  <a:noFill/>
                </a:ln>
                <a:effectLst/>
                <a:latin typeface="Helvetica"/>
                <a:ea typeface="Times New Roman" pitchFamily="18" charset="0"/>
                <a:cs typeface="Times New Roman" pitchFamily="18" charset="0"/>
              </a:rPr>
              <a:t>No obstante, ciertos tonos oscuros pueden inducir a la melancol</a:t>
            </a:r>
            <a:r>
              <a:rPr kumimoji="0" lang="es-EC" b="0" i="0" u="none" strike="noStrike" cap="none" normalizeH="0" baseline="0" dirty="0" smtClean="0">
                <a:ln>
                  <a:noFill/>
                </a:ln>
                <a:effectLst/>
                <a:latin typeface="Calibri"/>
                <a:ea typeface="Times New Roman" pitchFamily="18" charset="0"/>
                <a:cs typeface="Times New Roman" pitchFamily="18" charset="0"/>
              </a:rPr>
              <a:t>í</a:t>
            </a:r>
            <a:r>
              <a:rPr kumimoji="0" lang="es-EC" b="0" i="0" u="none" strike="noStrike" cap="none" normalizeH="0" baseline="0" dirty="0" smtClean="0">
                <a:ln>
                  <a:noFill/>
                </a:ln>
                <a:effectLst/>
                <a:latin typeface="Helvetica"/>
                <a:ea typeface="Times New Roman" pitchFamily="18" charset="0"/>
                <a:cs typeface="Times New Roman" pitchFamily="18" charset="0"/>
              </a:rPr>
              <a:t>a, y crear estados de tristeza y temor. Se asocia a la vejez y a la muerte.</a:t>
            </a:r>
            <a:endParaRPr kumimoji="0" lang="es-EC" b="0" i="0" u="none" strike="noStrike" cap="none" normalizeH="0" baseline="0" dirty="0" smtClean="0">
              <a:ln>
                <a:noFill/>
              </a:ln>
              <a:effectLst/>
              <a:latin typeface="Arial" pitchFamily="34" charset="0"/>
            </a:endParaRPr>
          </a:p>
        </p:txBody>
      </p:sp>
      <p:pic>
        <p:nvPicPr>
          <p:cNvPr id="5" name="4 Imagen" descr="Del sitio: pinturaymaderadecora.blogspot.com "/>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643042" y="3933828"/>
            <a:ext cx="6500858" cy="2924172"/>
          </a:xfrm>
          <a:prstGeom prst="rect">
            <a:avLst/>
          </a:prstGeom>
          <a:noFill/>
          <a:ln>
            <a:no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081"/>
                                        </p:tgtEl>
                                        <p:attrNameLst>
                                          <p:attrName>style.visibility</p:attrName>
                                        </p:attrNameLst>
                                      </p:cBhvr>
                                      <p:to>
                                        <p:strVal val="visible"/>
                                      </p:to>
                                    </p:set>
                                    <p:animEffect transition="in" filter="box(in)">
                                      <p:cBhvr>
                                        <p:cTn id="7" dur="500"/>
                                        <p:tgtEl>
                                          <p:spTgt spid="4608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aguiaesoterica.com/img/cms/Feng-Shui-Beneficios.png"/>
          <p:cNvPicPr>
            <a:picLocks noChangeAspect="1" noChangeArrowheads="1"/>
          </p:cNvPicPr>
          <p:nvPr/>
        </p:nvPicPr>
        <p:blipFill>
          <a:blip r:embed="rId2"/>
          <a:srcRect/>
          <a:stretch>
            <a:fillRect/>
          </a:stretch>
        </p:blipFill>
        <p:spPr bwMode="auto">
          <a:xfrm>
            <a:off x="94733" y="142852"/>
            <a:ext cx="4548675" cy="2476502"/>
          </a:xfrm>
          <a:prstGeom prst="rect">
            <a:avLst/>
          </a:prstGeom>
          <a:noFill/>
        </p:spPr>
      </p:pic>
      <p:sp>
        <p:nvSpPr>
          <p:cNvPr id="3" name="2 Rectángulo"/>
          <p:cNvSpPr/>
          <p:nvPr/>
        </p:nvSpPr>
        <p:spPr>
          <a:xfrm>
            <a:off x="428596" y="4286256"/>
            <a:ext cx="8429684"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fontAlgn="base"/>
            <a:r>
              <a:rPr lang="es-ES" dirty="0" smtClean="0"/>
              <a:t>Aplicando el Feng Shui como forma de vida,  nos permitirá mediante su estudio y aplicación   alinearnos con el espacio en el que  vivimos y/o trabajamos . Cuando la energía es buena la persona es alegre, las interacciones con otros son armoniosas y la mente se aclara. Mediante la aplicación de los procederes y técnicas  del </a:t>
            </a:r>
            <a:r>
              <a:rPr lang="es-ES" sz="2400" dirty="0" smtClean="0">
                <a:solidFill>
                  <a:srgbClr val="C00000"/>
                </a:solidFill>
              </a:rPr>
              <a:t>Feng Shui  </a:t>
            </a:r>
            <a:r>
              <a:rPr lang="es-ES" dirty="0" smtClean="0"/>
              <a:t>se nos muestra cómo capturar la buena energía,  cómo crearla!</a:t>
            </a:r>
          </a:p>
        </p:txBody>
      </p:sp>
      <p:sp>
        <p:nvSpPr>
          <p:cNvPr id="4" name="3 Rectángulo"/>
          <p:cNvSpPr/>
          <p:nvPr/>
        </p:nvSpPr>
        <p:spPr>
          <a:xfrm>
            <a:off x="2357422" y="6000768"/>
            <a:ext cx="5286412" cy="646331"/>
          </a:xfrm>
          <a:prstGeom prst="rect">
            <a:avLst/>
          </a:prstGeom>
          <a:ln w="38100">
            <a:solidFill>
              <a:schemeClr val="accent4">
                <a:lumMod val="75000"/>
              </a:schemeClr>
            </a:solid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s-ES" b="1" dirty="0" smtClean="0"/>
              <a:t>La energía del medio ambiente donde vivimos o trabajamos, se funde con nuestra energía personal.  </a:t>
            </a:r>
            <a:endParaRPr lang="es-ES" dirty="0"/>
          </a:p>
        </p:txBody>
      </p:sp>
      <p:sp>
        <p:nvSpPr>
          <p:cNvPr id="17409" name="Rectangle 1"/>
          <p:cNvSpPr>
            <a:spLocks noChangeArrowheads="1"/>
          </p:cNvSpPr>
          <p:nvPr/>
        </p:nvSpPr>
        <p:spPr bwMode="auto">
          <a:xfrm>
            <a:off x="4786314" y="214290"/>
            <a:ext cx="4071934" cy="224676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influencia del paisaje,</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 las orientaciones, de la distribuci</a:t>
            </a:r>
            <a:r>
              <a:rPr kumimoji="0" lang="es-EC" sz="2000" b="0" i="0" u="none" strike="noStrike" cap="none" normalizeH="0" baseline="0" dirty="0" smtClean="0">
                <a:ln>
                  <a:noFill/>
                </a:ln>
                <a:solidFill>
                  <a:schemeClr val="tx1"/>
                </a:solidFill>
                <a:effectLst/>
                <a:latin typeface="Calibri"/>
                <a:ea typeface="Calibri" pitchFamily="34" charset="0"/>
                <a:cs typeface="Times New Roman" pitchFamily="18" charset="0"/>
              </a:rPr>
              <a:t>ó</a:t>
            </a:r>
            <a:r>
              <a:rPr kumimoji="0" lang="es-EC"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 forma y color de los muebles y otros accesorios</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act</a:t>
            </a:r>
            <a:r>
              <a:rPr kumimoji="0" lang="es-EC" sz="2000" b="0" i="0" u="none" strike="noStrike" cap="none" normalizeH="0" baseline="0" dirty="0" smtClean="0">
                <a:ln>
                  <a:noFill/>
                </a:ln>
                <a:solidFill>
                  <a:schemeClr val="tx1"/>
                </a:solidFill>
                <a:effectLst/>
                <a:latin typeface="Calibri"/>
                <a:ea typeface="Calibri" pitchFamily="34" charset="0"/>
                <a:cs typeface="Times New Roman" pitchFamily="18" charset="0"/>
              </a:rPr>
              <a:t>ú</a:t>
            </a:r>
            <a:r>
              <a:rPr kumimoji="0" lang="es-EC"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 sobre el</a:t>
            </a:r>
            <a:r>
              <a:rPr kumimoji="0" lang="es-EC"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mejoramiento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de la salud y la calidad de vida</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del adulto mayor en su medio.</a:t>
            </a:r>
            <a:endParaRPr kumimoji="0" lang="es-EC" sz="2000" b="0" i="0" u="none" strike="noStrike" cap="none" normalizeH="0" baseline="0" dirty="0" smtClean="0">
              <a:ln>
                <a:noFill/>
              </a:ln>
              <a:solidFill>
                <a:schemeClr val="tx1"/>
              </a:solidFill>
              <a:effectLst/>
              <a:latin typeface="Arial" pitchFamily="34" charset="0"/>
            </a:endParaRPr>
          </a:p>
        </p:txBody>
      </p:sp>
      <p:sp>
        <p:nvSpPr>
          <p:cNvPr id="6" name="5 Rectángulo"/>
          <p:cNvSpPr/>
          <p:nvPr/>
        </p:nvSpPr>
        <p:spPr>
          <a:xfrm>
            <a:off x="0" y="2643182"/>
            <a:ext cx="9144000" cy="1477328"/>
          </a:xfrm>
          <a:prstGeom prst="rect">
            <a:avLst/>
          </a:prstGeom>
          <a:solidFill>
            <a:schemeClr val="accent1">
              <a:lumMod val="40000"/>
              <a:lumOff val="60000"/>
            </a:schemeClr>
          </a:solidFill>
          <a:ln>
            <a:solidFill>
              <a:schemeClr val="accent5">
                <a:lumMod val="75000"/>
              </a:schemeClr>
            </a:solidFill>
          </a:ln>
        </p:spPr>
        <p:txBody>
          <a:bodyPr wrap="square">
            <a:spAutoFit/>
          </a:bodyPr>
          <a:lstStyle/>
          <a:p>
            <a:r>
              <a:rPr lang="es-ES" b="1" dirty="0" smtClean="0"/>
              <a:t>Todo lo que nos rodea es energía,</a:t>
            </a:r>
            <a:r>
              <a:rPr lang="es-ES" dirty="0" smtClean="0"/>
              <a:t> desde lo más sólido hasta lo más sutil son partículas en vibración constante. Estamos rodeados de un hábitat visible y uno invisible. Nuestro hábitat visible lo percibimos a través de los sentidos, y el hábitat invisible lo percibimos principalmente a través de las emociones… </a:t>
            </a:r>
            <a:r>
              <a:rPr lang="es-ES" b="1" i="1" dirty="0" smtClean="0"/>
              <a:t>¿Como me siento yo aquí? ¿Estoy a gusto verdaderamente? ¿Este lugar me transmite paz? ¿Me siento inquieto/a e incomodo /a en él?</a:t>
            </a:r>
            <a:endParaRPr lang="es-ES" b="1" i="1" dirty="0"/>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1" y="0"/>
            <a:ext cx="3786181"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solidFill>
                  <a:srgbClr val="555555"/>
                </a:solidFill>
                <a:effectLst/>
                <a:latin typeface="Helvetica"/>
                <a:ea typeface="Times New Roman" pitchFamily="18" charset="0"/>
                <a:cs typeface="Times New Roman" pitchFamily="18" charset="0"/>
              </a:rPr>
              <a:t>El marrón, tabaco o café.</a:t>
            </a:r>
            <a:r>
              <a:rPr kumimoji="0" lang="es-EC" b="0" i="0" u="none" strike="noStrike" cap="none" normalizeH="0" baseline="0" dirty="0" smtClean="0">
                <a:ln>
                  <a:noFill/>
                </a:ln>
                <a:solidFill>
                  <a:srgbClr val="555555"/>
                </a:solidFill>
                <a:effectLst/>
                <a:latin typeface="Calibri"/>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s-EC" dirty="0" smtClean="0">
              <a:solidFill>
                <a:srgbClr val="555555"/>
              </a:solidFill>
              <a:latin typeface="Calibri"/>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C" b="0" i="0" u="none" strike="noStrike" cap="none" normalizeH="0" baseline="0" dirty="0" smtClean="0">
                <a:ln>
                  <a:noFill/>
                </a:ln>
                <a:effectLst/>
                <a:latin typeface="Helvetica"/>
                <a:ea typeface="Times New Roman" pitchFamily="18" charset="0"/>
                <a:cs typeface="Times New Roman" pitchFamily="18" charset="0"/>
              </a:rPr>
              <a:t>Representa la tierra,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b="0" i="0" u="none" strike="noStrike" cap="none" normalizeH="0" baseline="0" dirty="0" smtClean="0">
                <a:ln>
                  <a:noFill/>
                </a:ln>
                <a:effectLst/>
                <a:latin typeface="Helvetica"/>
                <a:ea typeface="Times New Roman" pitchFamily="18" charset="0"/>
                <a:cs typeface="Times New Roman" pitchFamily="18" charset="0"/>
              </a:rPr>
              <a:t>la firmeza, o est</a:t>
            </a:r>
            <a:r>
              <a:rPr kumimoji="0" lang="es-EC" b="0" i="0" u="none" strike="noStrike" cap="none" normalizeH="0" baseline="0" dirty="0" smtClean="0">
                <a:ln>
                  <a:noFill/>
                </a:ln>
                <a:effectLst/>
                <a:latin typeface="Calibri"/>
                <a:ea typeface="Times New Roman" pitchFamily="18" charset="0"/>
                <a:cs typeface="Times New Roman" pitchFamily="18" charset="0"/>
              </a:rPr>
              <a:t>á</a:t>
            </a:r>
            <a:r>
              <a:rPr kumimoji="0" lang="es-EC" b="0" i="0" u="none" strike="noStrike" cap="none" normalizeH="0" baseline="0" dirty="0" smtClean="0">
                <a:ln>
                  <a:noFill/>
                </a:ln>
                <a:effectLst/>
                <a:latin typeface="Helvetica"/>
                <a:ea typeface="Times New Roman" pitchFamily="18" charset="0"/>
                <a:cs typeface="Times New Roman" pitchFamily="18" charset="0"/>
              </a:rPr>
              <a:t>tico,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b="0" i="0" u="none" strike="noStrike" cap="none" normalizeH="0" baseline="0" dirty="0" smtClean="0">
                <a:ln>
                  <a:noFill/>
                </a:ln>
                <a:effectLst/>
                <a:latin typeface="Helvetica"/>
                <a:ea typeface="Times New Roman" pitchFamily="18" charset="0"/>
                <a:cs typeface="Times New Roman" pitchFamily="18" charset="0"/>
              </a:rPr>
              <a:t>nos evoca sentimientos densos y pesados, crea una impresi</a:t>
            </a:r>
            <a:r>
              <a:rPr kumimoji="0" lang="es-EC" b="0" i="0" u="none" strike="noStrike" cap="none" normalizeH="0" baseline="0" dirty="0" smtClean="0">
                <a:ln>
                  <a:noFill/>
                </a:ln>
                <a:effectLst/>
                <a:latin typeface="Calibri"/>
                <a:ea typeface="Times New Roman" pitchFamily="18" charset="0"/>
                <a:cs typeface="Times New Roman" pitchFamily="18" charset="0"/>
              </a:rPr>
              <a:t>ó</a:t>
            </a:r>
            <a:r>
              <a:rPr kumimoji="0" lang="es-EC" b="0" i="0" u="none" strike="noStrike" cap="none" normalizeH="0" baseline="0" dirty="0" smtClean="0">
                <a:ln>
                  <a:noFill/>
                </a:ln>
                <a:effectLst/>
                <a:latin typeface="Helvetica"/>
                <a:ea typeface="Times New Roman" pitchFamily="18" charset="0"/>
                <a:cs typeface="Times New Roman" pitchFamily="18" charset="0"/>
              </a:rPr>
              <a:t>n de estabilidad.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b="0" i="0" u="none" strike="noStrike" cap="none" normalizeH="0" baseline="0" dirty="0" smtClean="0">
              <a:ln>
                <a:noFill/>
              </a:ln>
              <a:effectLst/>
              <a:latin typeface="Helvetica"/>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C" b="0" i="0" u="none" strike="noStrike" cap="none" normalizeH="0" baseline="0" dirty="0" smtClean="0">
                <a:ln>
                  <a:noFill/>
                </a:ln>
                <a:effectLst/>
                <a:latin typeface="Helvetica"/>
                <a:ea typeface="Times New Roman" pitchFamily="18" charset="0"/>
                <a:cs typeface="Times New Roman" pitchFamily="18" charset="0"/>
              </a:rPr>
              <a:t>Personas de edad avanzada tienden a preferir estos colores y tendencias, puede ser un color un tanto elegante.</a:t>
            </a:r>
            <a:r>
              <a:rPr kumimoji="0" lang="es-EC" b="0" i="0" u="none" strike="noStrike" cap="none" normalizeH="0" baseline="0" dirty="0" smtClean="0">
                <a:ln>
                  <a:noFill/>
                </a:ln>
                <a:effectLst/>
                <a:latin typeface="Calibri"/>
                <a:ea typeface="Times New Roman" pitchFamily="18" charset="0"/>
                <a:cs typeface="Times New Roman" pitchFamily="18" charset="0"/>
              </a:rPr>
              <a:t> </a:t>
            </a:r>
            <a:r>
              <a:rPr kumimoji="0" lang="es-EC" b="1" i="1" u="none" strike="noStrike" cap="none" normalizeH="0" baseline="0" dirty="0" smtClean="0">
                <a:ln>
                  <a:noFill/>
                </a:ln>
                <a:effectLst/>
                <a:latin typeface="Calibri"/>
                <a:ea typeface="Times New Roman" pitchFamily="18" charset="0"/>
                <a:cs typeface="Times New Roman" pitchFamily="18" charset="0"/>
              </a:rPr>
              <a:t> </a:t>
            </a:r>
            <a:r>
              <a:rPr kumimoji="0" lang="es-EC" b="1" i="1" u="none" strike="noStrike" cap="none" normalizeH="0" baseline="0" dirty="0" smtClean="0">
                <a:ln>
                  <a:noFill/>
                </a:ln>
                <a:effectLst/>
                <a:latin typeface="Helvetica"/>
                <a:ea typeface="Times New Roman" pitchFamily="18" charset="0"/>
                <a:cs typeface="Times New Roman" pitchFamily="18" charset="0"/>
              </a:rPr>
              <a:t> </a:t>
            </a:r>
            <a:r>
              <a:rPr kumimoji="0" lang="es-EC" b="1" i="1" u="none" strike="noStrike" cap="none" normalizeH="0" baseline="0" dirty="0" smtClean="0">
                <a:ln>
                  <a:noFill/>
                </a:ln>
                <a:effectLst/>
                <a:latin typeface="Calibri"/>
                <a:ea typeface="Times New Roman" pitchFamily="18" charset="0"/>
                <a:cs typeface="Times New Roman" pitchFamily="18" charset="0"/>
              </a:rPr>
              <a:t> </a:t>
            </a:r>
            <a:r>
              <a:rPr kumimoji="0" lang="es-EC" b="1" i="1" u="none" strike="noStrike" cap="none" normalizeH="0" baseline="0" dirty="0" smtClean="0">
                <a:ln>
                  <a:noFill/>
                </a:ln>
                <a:effectLst/>
                <a:latin typeface="Helvetica"/>
                <a:ea typeface="Times New Roman" pitchFamily="18" charset="0"/>
                <a:cs typeface="Times New Roman" pitchFamily="18" charset="0"/>
              </a:rPr>
              <a:t> </a:t>
            </a:r>
            <a:r>
              <a:rPr kumimoji="0" lang="es-EC" b="1" i="1" u="none" strike="noStrike" cap="none" normalizeH="0" baseline="0" dirty="0" smtClean="0">
                <a:ln>
                  <a:noFill/>
                </a:ln>
                <a:effectLst/>
                <a:latin typeface="Calibri"/>
                <a:ea typeface="Times New Roman" pitchFamily="18" charset="0"/>
                <a:cs typeface="Times New Roman" pitchFamily="18" charset="0"/>
              </a:rPr>
              <a:t> </a:t>
            </a:r>
            <a:r>
              <a:rPr kumimoji="0" lang="es-EC" b="1" i="1" u="none" strike="noStrike" cap="none" normalizeH="0" baseline="0" dirty="0" smtClean="0">
                <a:ln>
                  <a:noFill/>
                </a:ln>
                <a:effectLst/>
                <a:latin typeface="Helvetica"/>
                <a:ea typeface="Times New Roman" pitchFamily="18" charset="0"/>
                <a:cs typeface="Times New Roman" pitchFamily="18" charset="0"/>
              </a:rPr>
              <a:t> </a:t>
            </a:r>
            <a:r>
              <a:rPr kumimoji="0" lang="es-EC" b="1" i="1" u="none" strike="noStrike" cap="none" normalizeH="0" baseline="0" dirty="0" smtClean="0">
                <a:ln>
                  <a:noFill/>
                </a:ln>
                <a:effectLst/>
                <a:latin typeface="Calibri"/>
                <a:ea typeface="Times New Roman" pitchFamily="18" charset="0"/>
                <a:cs typeface="Times New Roman" pitchFamily="18" charset="0"/>
              </a:rPr>
              <a:t> </a:t>
            </a:r>
            <a:endParaRPr kumimoji="0" lang="es-EC" b="0" i="0" u="none" strike="noStrike" cap="none" normalizeH="0" baseline="0" dirty="0" smtClean="0">
              <a:ln>
                <a:noFill/>
              </a:ln>
              <a:effectLst/>
              <a:latin typeface="Helvetica"/>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b="0" i="0" u="none" strike="noStrike" cap="none" normalizeH="0" baseline="0" dirty="0" smtClean="0">
              <a:ln>
                <a:noFill/>
              </a:ln>
              <a:solidFill>
                <a:schemeClr val="bg1"/>
              </a:solidFill>
              <a:effectLst/>
              <a:latin typeface="Helvetica"/>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b="0" i="0" u="none" strike="noStrike" cap="none" normalizeH="0" baseline="0" dirty="0" smtClean="0">
                <a:ln>
                  <a:noFill/>
                </a:ln>
                <a:effectLst/>
                <a:latin typeface="Helvetica"/>
                <a:ea typeface="Times New Roman" pitchFamily="18" charset="0"/>
              </a:rPr>
              <a:t>Cuando se  usa aisladamente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C" b="0" i="0" u="none" strike="noStrike" cap="none" normalizeH="0" baseline="0" dirty="0" smtClean="0">
                <a:ln>
                  <a:noFill/>
                </a:ln>
                <a:effectLst/>
                <a:latin typeface="Helvetica"/>
                <a:ea typeface="Times New Roman" pitchFamily="18" charset="0"/>
              </a:rPr>
              <a:t>tiene efectos depresivos;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C" b="0" i="0" u="none" strike="noStrike" cap="none" normalizeH="0" baseline="0" dirty="0" smtClean="0">
                <a:ln>
                  <a:noFill/>
                </a:ln>
                <a:effectLst/>
                <a:latin typeface="Helvetica"/>
                <a:ea typeface="Times New Roman" pitchFamily="18" charset="0"/>
              </a:rPr>
              <a:t>aunque si se combina con naranja,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C" b="0" i="0" u="none" strike="noStrike" cap="none" normalizeH="0" baseline="0" dirty="0" smtClean="0">
                <a:ln>
                  <a:noFill/>
                </a:ln>
                <a:effectLst/>
                <a:latin typeface="Helvetica"/>
                <a:ea typeface="Times New Roman" pitchFamily="18" charset="0"/>
              </a:rPr>
              <a:t>amarillo y oro, contrarresta la melancolía.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b="0" i="0" u="none" strike="noStrike" cap="none" normalizeH="0" baseline="0" dirty="0" smtClean="0">
              <a:ln>
                <a:noFill/>
              </a:ln>
              <a:solidFill>
                <a:schemeClr val="bg1"/>
              </a:solidFill>
              <a:effectLst/>
              <a:latin typeface="Helvetica"/>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bg1"/>
                </a:solidFill>
                <a:effectLst/>
                <a:latin typeface="Helvetica"/>
                <a:ea typeface="Times New Roman" pitchFamily="18" charset="0"/>
              </a:rPr>
              <a:t>Su visión trae aparejada las ideas de enfermedad y pesadumbre, produce efecto de calor</a:t>
            </a:r>
            <a:r>
              <a:rPr kumimoji="0" lang="es-ES" b="0" i="0" u="none" strike="noStrike" cap="none" normalizeH="0" baseline="0" dirty="0" smtClean="0">
                <a:ln>
                  <a:noFill/>
                </a:ln>
                <a:solidFill>
                  <a:schemeClr val="bg1"/>
                </a:solidFill>
                <a:effectLst/>
                <a:latin typeface="Arial" pitchFamily="34" charset="0"/>
              </a:rPr>
              <a:t> </a:t>
            </a:r>
          </a:p>
        </p:txBody>
      </p:sp>
      <p:pic>
        <p:nvPicPr>
          <p:cNvPr id="5" name="4 Imagen" descr="Del sitio: decoracionydisegno.blogspot.com"/>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000496" y="214290"/>
            <a:ext cx="4919665" cy="6429420"/>
          </a:xfrm>
          <a:prstGeom prst="rect">
            <a:avLst/>
          </a:prstGeom>
          <a:noFill/>
          <a:ln>
            <a:noFill/>
          </a:ln>
        </p:spPr>
      </p:pic>
    </p:spTree>
  </p:cSld>
  <p:clrMapOvr>
    <a:masterClrMapping/>
  </p:clrMapOvr>
  <p:transition>
    <p:wheel spokes="3"/>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0" y="0"/>
            <a:ext cx="9119804" cy="3724096"/>
          </a:xfrm>
          <a:prstGeom prst="rect">
            <a:avLst/>
          </a:prstGeom>
          <a:ln>
            <a:headEnd/>
            <a:tailEnd/>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b="1" i="0" u="none" strike="noStrike" cap="none" normalizeH="0" baseline="0" dirty="0" smtClean="0">
                <a:ln>
                  <a:noFill/>
                </a:ln>
                <a:effectLst/>
                <a:latin typeface="Helvetica"/>
                <a:ea typeface="Times New Roman" pitchFamily="18" charset="0"/>
                <a:cs typeface="Times New Roman" pitchFamily="18" charset="0"/>
              </a:rPr>
              <a:t>El Negro.</a:t>
            </a:r>
            <a:r>
              <a:rPr kumimoji="0" lang="es-EC" b="1" i="0" u="none" strike="noStrike" cap="none" normalizeH="0" baseline="0" dirty="0" smtClean="0">
                <a:ln>
                  <a:noFill/>
                </a:ln>
                <a:effectLst/>
                <a:latin typeface="Calibri"/>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s-EC" b="1" dirty="0" smtClean="0">
              <a:solidFill>
                <a:srgbClr val="555555"/>
              </a:solidFill>
              <a:latin typeface="Calibri"/>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bg1"/>
                </a:solidFill>
                <a:effectLst/>
                <a:latin typeface="Helvetica"/>
                <a:ea typeface="Times New Roman" pitchFamily="18" charset="0"/>
                <a:cs typeface="Times New Roman" pitchFamily="18" charset="0"/>
              </a:rPr>
              <a:t>Representa la reducci</a:t>
            </a:r>
            <a:r>
              <a:rPr kumimoji="0" lang="es-EC" sz="2000" b="0" i="0" u="none" strike="noStrike" cap="none" normalizeH="0" baseline="0" dirty="0" smtClean="0">
                <a:ln>
                  <a:noFill/>
                </a:ln>
                <a:solidFill>
                  <a:schemeClr val="bg1"/>
                </a:solidFill>
                <a:effectLst/>
                <a:latin typeface="Calibri"/>
                <a:ea typeface="Times New Roman" pitchFamily="18" charset="0"/>
                <a:cs typeface="Times New Roman" pitchFamily="18" charset="0"/>
              </a:rPr>
              <a:t>ó</a:t>
            </a:r>
            <a:r>
              <a:rPr kumimoji="0" lang="es-EC" sz="2000" b="0" i="0" u="none" strike="noStrike" cap="none" normalizeH="0" baseline="0" dirty="0" smtClean="0">
                <a:ln>
                  <a:noFill/>
                </a:ln>
                <a:solidFill>
                  <a:schemeClr val="bg1"/>
                </a:solidFill>
                <a:effectLst/>
                <a:latin typeface="Helvetica"/>
                <a:ea typeface="Times New Roman" pitchFamily="18" charset="0"/>
                <a:cs typeface="Times New Roman" pitchFamily="18" charset="0"/>
              </a:rPr>
              <a:t>n absoluta, la ausencia de luz, del luto, de la muerte.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bg1"/>
                </a:solidFill>
                <a:effectLst/>
                <a:latin typeface="Helvetica"/>
                <a:ea typeface="Times New Roman" pitchFamily="18" charset="0"/>
                <a:cs typeface="Times New Roman" pitchFamily="18" charset="0"/>
              </a:rPr>
              <a:t>Es el color cl</a:t>
            </a:r>
            <a:r>
              <a:rPr kumimoji="0" lang="es-EC" sz="2000" b="0" i="0" u="none" strike="noStrike" cap="none" normalizeH="0" baseline="0" dirty="0" smtClean="0">
                <a:ln>
                  <a:noFill/>
                </a:ln>
                <a:solidFill>
                  <a:schemeClr val="bg1"/>
                </a:solidFill>
                <a:effectLst/>
                <a:latin typeface="Calibri"/>
                <a:ea typeface="Times New Roman" pitchFamily="18" charset="0"/>
                <a:cs typeface="Times New Roman" pitchFamily="18" charset="0"/>
              </a:rPr>
              <a:t>á</a:t>
            </a:r>
            <a:r>
              <a:rPr kumimoji="0" lang="es-EC" sz="2000" b="0" i="0" u="none" strike="noStrike" cap="none" normalizeH="0" baseline="0" dirty="0" smtClean="0">
                <a:ln>
                  <a:noFill/>
                </a:ln>
                <a:solidFill>
                  <a:schemeClr val="bg1"/>
                </a:solidFill>
                <a:effectLst/>
                <a:latin typeface="Helvetica"/>
                <a:ea typeface="Times New Roman" pitchFamily="18" charset="0"/>
                <a:cs typeface="Times New Roman" pitchFamily="18" charset="0"/>
              </a:rPr>
              <a:t>sico de etiqueta, el negro indica la falta de esperanza, y puede que nos  haga sentir </a:t>
            </a:r>
            <a:r>
              <a:rPr kumimoji="0" lang="es-EC" sz="2000" b="0" i="0" u="none" strike="noStrike" cap="none" normalizeH="0" baseline="0" dirty="0" smtClean="0">
                <a:ln>
                  <a:noFill/>
                </a:ln>
                <a:solidFill>
                  <a:schemeClr val="bg1"/>
                </a:solidFill>
                <a:effectLst/>
                <a:latin typeface="Calibri"/>
                <a:ea typeface="Times New Roman" pitchFamily="18" charset="0"/>
                <a:cs typeface="Times New Roman" pitchFamily="18" charset="0"/>
              </a:rPr>
              <a:t>“</a:t>
            </a:r>
            <a:r>
              <a:rPr kumimoji="0" lang="es-EC" sz="2000" b="0" i="0" u="none" strike="noStrike" cap="none" normalizeH="0" baseline="0" dirty="0" smtClean="0">
                <a:ln>
                  <a:noFill/>
                </a:ln>
                <a:solidFill>
                  <a:schemeClr val="bg1"/>
                </a:solidFill>
                <a:effectLst/>
                <a:latin typeface="Helvetica"/>
                <a:ea typeface="Times New Roman" pitchFamily="18" charset="0"/>
                <a:cs typeface="Times New Roman" pitchFamily="18" charset="0"/>
              </a:rPr>
              <a:t>oscuros</a:t>
            </a:r>
            <a:r>
              <a:rPr kumimoji="0" lang="es-EC" sz="2000" b="0" i="0" u="none" strike="noStrike" cap="none" normalizeH="0" baseline="0" dirty="0" smtClean="0">
                <a:ln>
                  <a:noFill/>
                </a:ln>
                <a:solidFill>
                  <a:schemeClr val="bg1"/>
                </a:solidFill>
                <a:effectLst/>
                <a:latin typeface="Calibri"/>
                <a:ea typeface="Times New Roman" pitchFamily="18" charset="0"/>
                <a:cs typeface="Times New Roman" pitchFamily="18" charset="0"/>
              </a:rPr>
              <a:t>”</a:t>
            </a:r>
            <a:r>
              <a:rPr kumimoji="0" lang="es-EC" sz="2000" b="0" i="0" u="none" strike="noStrike" cap="none" normalizeH="0" baseline="0" dirty="0" smtClean="0">
                <a:ln>
                  <a:noFill/>
                </a:ln>
                <a:solidFill>
                  <a:schemeClr val="bg1"/>
                </a:solidFill>
                <a:effectLst/>
                <a:latin typeface="Helvetica"/>
                <a:ea typeface="Times New Roman" pitchFamily="18" charset="0"/>
                <a:cs typeface="Times New Roman" pitchFamily="18" charset="0"/>
              </a:rPr>
              <a:t> </a:t>
            </a:r>
            <a:r>
              <a:rPr kumimoji="0" lang="es-EC" sz="2000" b="0" i="0" u="none" strike="noStrike" cap="none" normalizeH="0" baseline="0" dirty="0" smtClean="0">
                <a:ln>
                  <a:noFill/>
                </a:ln>
                <a:solidFill>
                  <a:schemeClr val="bg1"/>
                </a:solidFill>
                <a:effectLst/>
                <a:latin typeface="Calibri"/>
                <a:ea typeface="Times New Roman" pitchFamily="18" charset="0"/>
                <a:cs typeface="Times New Roman" pitchFamily="18" charset="0"/>
              </a:rPr>
              <a:t>–</a:t>
            </a:r>
            <a:r>
              <a:rPr kumimoji="0" lang="es-EC" sz="2000" b="0" i="0" u="none" strike="noStrike" cap="none" normalizeH="0" baseline="0" dirty="0" smtClean="0">
                <a:ln>
                  <a:noFill/>
                </a:ln>
                <a:solidFill>
                  <a:schemeClr val="bg1"/>
                </a:solidFill>
                <a:effectLst/>
                <a:latin typeface="Helvetica"/>
                <a:ea typeface="Times New Roman" pitchFamily="18" charset="0"/>
                <a:cs typeface="Times New Roman" pitchFamily="18" charset="0"/>
              </a:rPr>
              <a:t> sin </a:t>
            </a:r>
            <a:r>
              <a:rPr kumimoji="0" lang="es-EC" sz="2000" b="0" i="0" u="none" strike="noStrike" cap="none" normalizeH="0" baseline="0" dirty="0" smtClean="0">
                <a:ln>
                  <a:noFill/>
                </a:ln>
                <a:solidFill>
                  <a:schemeClr val="bg1"/>
                </a:solidFill>
                <a:effectLst/>
                <a:latin typeface="Calibri"/>
                <a:ea typeface="Times New Roman" pitchFamily="18" charset="0"/>
                <a:cs typeface="Times New Roman" pitchFamily="18" charset="0"/>
              </a:rPr>
              <a:t>á</a:t>
            </a:r>
            <a:r>
              <a:rPr kumimoji="0" lang="es-EC" sz="2000" b="0" i="0" u="none" strike="noStrike" cap="none" normalizeH="0" baseline="0" dirty="0" smtClean="0">
                <a:ln>
                  <a:noFill/>
                </a:ln>
                <a:solidFill>
                  <a:schemeClr val="bg1"/>
                </a:solidFill>
                <a:effectLst/>
                <a:latin typeface="Helvetica"/>
                <a:ea typeface="Times New Roman" pitchFamily="18" charset="0"/>
                <a:cs typeface="Times New Roman" pitchFamily="18" charset="0"/>
              </a:rPr>
              <a:t>nimos y deprimidos, vestir de color negro puede deprimir a la persona que lo usa y no se recomienda vestir muy a menudo de negro si estás en soledad o en una etapa de depresión o sufrimiento porque lo agudiza,</a:t>
            </a:r>
            <a:r>
              <a:rPr kumimoji="0" lang="es-EC" sz="2000" b="0" i="0" u="none" strike="noStrike" cap="none" normalizeH="0" baseline="0" dirty="0" smtClean="0">
                <a:ln>
                  <a:noFill/>
                </a:ln>
                <a:solidFill>
                  <a:schemeClr val="bg1"/>
                </a:solidFill>
                <a:effectLst/>
                <a:latin typeface="Calibri"/>
                <a:ea typeface="Times New Roman" pitchFamily="18" charset="0"/>
                <a:cs typeface="Times New Roman" pitchFamily="18" charset="0"/>
              </a:rPr>
              <a:t> </a:t>
            </a:r>
            <a:r>
              <a:rPr kumimoji="0" lang="es-EC" sz="2000" b="0" i="0" u="none" strike="noStrike" cap="none" normalizeH="0" baseline="0" dirty="0" smtClean="0">
                <a:ln>
                  <a:noFill/>
                </a:ln>
                <a:solidFill>
                  <a:schemeClr val="bg1"/>
                </a:solidFill>
                <a:effectLst/>
                <a:latin typeface="Helvetica"/>
                <a:ea typeface="Times New Roman" pitchFamily="18" charset="0"/>
                <a:cs typeface="Times New Roman" pitchFamily="18" charset="0"/>
              </a:rPr>
              <a:t> y si lo usas es preferible solo después de las seis de la tarde.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bg1"/>
                </a:solidFill>
                <a:effectLst/>
                <a:latin typeface="Helvetica"/>
                <a:ea typeface="Times New Roman" pitchFamily="18" charset="0"/>
                <a:cs typeface="Times New Roman" pitchFamily="18" charset="0"/>
              </a:rPr>
              <a:t>El Negro es caluroso, sin llegar a caliente. Conviene usarlo en combinaciones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bg1"/>
                </a:solidFill>
                <a:effectLst/>
                <a:latin typeface="Helvetica"/>
                <a:ea typeface="Times New Roman" pitchFamily="18" charset="0"/>
                <a:cs typeface="Times New Roman" pitchFamily="18" charset="0"/>
              </a:rPr>
              <a:t>de colores, pues resulta una especie</a:t>
            </a:r>
            <a:r>
              <a:rPr kumimoji="0" lang="es-EC" sz="2000" b="0" i="0" u="none" strike="noStrike" cap="none" normalizeH="0" baseline="0" dirty="0" smtClean="0">
                <a:ln>
                  <a:noFill/>
                </a:ln>
                <a:solidFill>
                  <a:schemeClr val="bg1"/>
                </a:solidFill>
                <a:effectLst/>
                <a:latin typeface="Calibri"/>
                <a:ea typeface="Times New Roman" pitchFamily="18" charset="0"/>
                <a:cs typeface="Times New Roman" pitchFamily="18" charset="0"/>
              </a:rPr>
              <a:t> </a:t>
            </a:r>
            <a:r>
              <a:rPr kumimoji="0" lang="es-EC" sz="2000" b="0" i="0" u="none" strike="noStrike" cap="none" normalizeH="0" baseline="0" dirty="0" smtClean="0">
                <a:ln>
                  <a:noFill/>
                </a:ln>
                <a:solidFill>
                  <a:schemeClr val="bg1"/>
                </a:solidFill>
                <a:effectLst/>
                <a:latin typeface="Helvetica"/>
                <a:ea typeface="Times New Roman" pitchFamily="18" charset="0"/>
                <a:cs typeface="Times New Roman" pitchFamily="18" charset="0"/>
              </a:rPr>
              <a:t> de espejo que amplia los efectos de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bg1"/>
                </a:solidFill>
                <a:effectLst/>
                <a:latin typeface="Helvetica"/>
                <a:ea typeface="Times New Roman" pitchFamily="18" charset="0"/>
                <a:cs typeface="Times New Roman" pitchFamily="18" charset="0"/>
              </a:rPr>
              <a:t>los colores fuertes, haciéndose eco de la sensación que ellos</a:t>
            </a:r>
            <a:r>
              <a:rPr kumimoji="0" lang="es-EC" sz="2000" b="0" i="0" u="none" strike="noStrike" cap="none" normalizeH="0" baseline="0" dirty="0" smtClean="0">
                <a:ln>
                  <a:noFill/>
                </a:ln>
                <a:solidFill>
                  <a:schemeClr val="bg1"/>
                </a:solidFill>
                <a:effectLst/>
                <a:latin typeface="Calibri"/>
                <a:ea typeface="Times New Roman" pitchFamily="18" charset="0"/>
                <a:cs typeface="Times New Roman" pitchFamily="18" charset="0"/>
              </a:rPr>
              <a:t> </a:t>
            </a:r>
            <a:r>
              <a:rPr kumimoji="0" lang="es-EC" sz="2000" b="0" i="0" u="none" strike="noStrike" cap="none" normalizeH="0" baseline="0" dirty="0" smtClean="0">
                <a:ln>
                  <a:noFill/>
                </a:ln>
                <a:solidFill>
                  <a:schemeClr val="bg1"/>
                </a:solidFill>
                <a:effectLst/>
                <a:latin typeface="Helvetica"/>
                <a:ea typeface="Times New Roman" pitchFamily="18" charset="0"/>
                <a:cs typeface="Times New Roman" pitchFamily="18" charset="0"/>
              </a:rPr>
              <a:t> producen.</a:t>
            </a:r>
            <a:endParaRPr kumimoji="0" lang="es-EC" sz="2000" b="0" i="0" u="none" strike="noStrike" cap="none" normalizeH="0" baseline="0" dirty="0" smtClean="0">
              <a:ln>
                <a:noFill/>
              </a:ln>
              <a:solidFill>
                <a:schemeClr val="bg1"/>
              </a:solidFill>
              <a:effectLst/>
              <a:latin typeface="Arial" pitchFamily="34" charset="0"/>
            </a:endParaRPr>
          </a:p>
        </p:txBody>
      </p:sp>
      <p:pic>
        <p:nvPicPr>
          <p:cNvPr id="48131" name="Picture 3" descr="http://3.bp.blogspot.com/_xOFCzduetTw/SyrZK1ALiuI/AAAAAAAAAM8/_LLKeFS_Mdw/S220/Nury+977.jpg"/>
          <p:cNvPicPr>
            <a:picLocks noChangeAspect="1" noChangeArrowheads="1"/>
          </p:cNvPicPr>
          <p:nvPr/>
        </p:nvPicPr>
        <p:blipFill>
          <a:blip r:embed="rId2"/>
          <a:srcRect/>
          <a:stretch>
            <a:fillRect/>
          </a:stretch>
        </p:blipFill>
        <p:spPr bwMode="auto">
          <a:xfrm>
            <a:off x="0" y="3786190"/>
            <a:ext cx="3524273" cy="2857520"/>
          </a:xfrm>
          <a:prstGeom prst="rect">
            <a:avLst/>
          </a:prstGeom>
          <a:noFill/>
        </p:spPr>
      </p:pic>
      <p:pic>
        <p:nvPicPr>
          <p:cNvPr id="6" name="5 Imagen" descr="Del sitio: www.revistafeminity.com"/>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786182" y="4000504"/>
            <a:ext cx="5072097" cy="2690810"/>
          </a:xfrm>
          <a:prstGeom prst="rect">
            <a:avLst/>
          </a:prstGeom>
          <a:noFill/>
          <a:ln>
            <a:noFill/>
          </a:ln>
        </p:spPr>
      </p:pic>
    </p:spTree>
  </p:cSld>
  <p:clrMapOvr>
    <a:masterClrMapping/>
  </p:clrMapOvr>
  <p:transition>
    <p:wheel spokes="3"/>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1214414" y="4572008"/>
            <a:ext cx="7072362" cy="1631216"/>
          </a:xfrm>
          <a:prstGeom prst="rect">
            <a:avLst/>
          </a:prstGeom>
          <a:ln>
            <a:solidFill>
              <a:srgbClr val="0070C0"/>
            </a:solidFill>
            <a:headEnd/>
            <a:tailEn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rgbClr val="555555"/>
                </a:solidFill>
                <a:effectLst/>
                <a:latin typeface="Helvetica"/>
                <a:ea typeface="Times New Roman" pitchFamily="18" charset="0"/>
                <a:cs typeface="Times New Roman" pitchFamily="18" charset="0"/>
              </a:rPr>
              <a:t>En el uso de los colores para el vestir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chemeClr val="accent3">
                    <a:lumMod val="50000"/>
                  </a:schemeClr>
                </a:solidFill>
                <a:effectLst/>
                <a:latin typeface="Helvetica"/>
                <a:ea typeface="Times New Roman" pitchFamily="18" charset="0"/>
                <a:cs typeface="Times New Roman" pitchFamily="18" charset="0"/>
              </a:rPr>
              <a:t>DE LA PERSONA DE LA TERCERA EDAD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rgbClr val="555555"/>
                </a:solidFill>
                <a:effectLst/>
                <a:latin typeface="Helvetica"/>
                <a:ea typeface="Times New Roman" pitchFamily="18" charset="0"/>
                <a:cs typeface="Times New Roman" pitchFamily="18" charset="0"/>
              </a:rPr>
              <a:t>se recomienda que por la mañana es preferible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C" sz="2000" b="1" i="0" u="none" strike="noStrike" cap="none" normalizeH="0" baseline="0" dirty="0" smtClean="0">
                <a:ln>
                  <a:noFill/>
                </a:ln>
                <a:solidFill>
                  <a:srgbClr val="555555"/>
                </a:solidFill>
                <a:effectLst/>
                <a:latin typeface="Helvetica"/>
                <a:ea typeface="Times New Roman" pitchFamily="18" charset="0"/>
                <a:cs typeface="Times New Roman" pitchFamily="18" charset="0"/>
              </a:rPr>
              <a:t>los tonos claros, al mediod</a:t>
            </a:r>
            <a:r>
              <a:rPr kumimoji="0" lang="es-EC" sz="2000" b="1" i="0" u="none" strike="noStrike" cap="none" normalizeH="0" baseline="0" dirty="0" smtClean="0">
                <a:ln>
                  <a:noFill/>
                </a:ln>
                <a:solidFill>
                  <a:srgbClr val="555555"/>
                </a:solidFill>
                <a:effectLst/>
                <a:latin typeface="Calibri"/>
                <a:ea typeface="Times New Roman" pitchFamily="18" charset="0"/>
                <a:cs typeface="Times New Roman" pitchFamily="18" charset="0"/>
              </a:rPr>
              <a:t>í</a:t>
            </a:r>
            <a:r>
              <a:rPr kumimoji="0" lang="es-EC" sz="2000" b="1" i="0" u="none" strike="noStrike" cap="none" normalizeH="0" baseline="0" dirty="0" smtClean="0">
                <a:ln>
                  <a:noFill/>
                </a:ln>
                <a:solidFill>
                  <a:srgbClr val="555555"/>
                </a:solidFill>
                <a:effectLst/>
                <a:latin typeface="Helvetica"/>
                <a:ea typeface="Times New Roman" pitchFamily="18" charset="0"/>
                <a:cs typeface="Times New Roman" pitchFamily="18" charset="0"/>
              </a:rPr>
              <a:t>a y tarde los tonos intermedios y en la noche los tonos m</a:t>
            </a:r>
            <a:r>
              <a:rPr kumimoji="0" lang="es-EC" sz="2000" b="1" i="0" u="none" strike="noStrike" cap="none" normalizeH="0" baseline="0" dirty="0" smtClean="0">
                <a:ln>
                  <a:noFill/>
                </a:ln>
                <a:solidFill>
                  <a:srgbClr val="555555"/>
                </a:solidFill>
                <a:effectLst/>
                <a:latin typeface="Calibri"/>
                <a:ea typeface="Times New Roman" pitchFamily="18" charset="0"/>
                <a:cs typeface="Times New Roman" pitchFamily="18" charset="0"/>
              </a:rPr>
              <a:t>á</a:t>
            </a:r>
            <a:r>
              <a:rPr kumimoji="0" lang="es-EC" sz="2000" b="1" i="0" u="none" strike="noStrike" cap="none" normalizeH="0" baseline="0" dirty="0" smtClean="0">
                <a:ln>
                  <a:noFill/>
                </a:ln>
                <a:solidFill>
                  <a:srgbClr val="555555"/>
                </a:solidFill>
                <a:effectLst/>
                <a:latin typeface="Helvetica"/>
                <a:ea typeface="Times New Roman" pitchFamily="18" charset="0"/>
                <a:cs typeface="Times New Roman" pitchFamily="18" charset="0"/>
              </a:rPr>
              <a:t>s oscuros.</a:t>
            </a:r>
            <a:endParaRPr kumimoji="0" lang="es-EC" sz="2000" b="1" i="0" u="none" strike="noStrike" cap="none" normalizeH="0" baseline="0" dirty="0" smtClean="0">
              <a:ln>
                <a:noFill/>
              </a:ln>
              <a:solidFill>
                <a:schemeClr val="tx1"/>
              </a:solidFill>
              <a:effectLst/>
              <a:latin typeface="Arial" pitchFamily="34" charset="0"/>
            </a:endParaRPr>
          </a:p>
        </p:txBody>
      </p:sp>
      <p:pic>
        <p:nvPicPr>
          <p:cNvPr id="49161" name="Picture 9" descr="http://www.hogardeterceraedadmisabuelitos.com/photos/hogar-de-tercera-edad-mis-abuelitos-3.jpg"/>
          <p:cNvPicPr>
            <a:picLocks noChangeAspect="1" noChangeArrowheads="1"/>
          </p:cNvPicPr>
          <p:nvPr/>
        </p:nvPicPr>
        <p:blipFill>
          <a:blip r:embed="rId2"/>
          <a:srcRect/>
          <a:stretch>
            <a:fillRect/>
          </a:stretch>
        </p:blipFill>
        <p:spPr bwMode="auto">
          <a:xfrm>
            <a:off x="0" y="0"/>
            <a:ext cx="9144000" cy="414459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161"/>
                                        </p:tgtEl>
                                        <p:attrNameLst>
                                          <p:attrName>style.visibility</p:attrName>
                                        </p:attrNameLst>
                                      </p:cBhvr>
                                      <p:to>
                                        <p:strVal val="visible"/>
                                      </p:to>
                                    </p:set>
                                    <p:anim calcmode="lin" valueType="num">
                                      <p:cBhvr additive="base">
                                        <p:cTn id="7" dur="500" fill="hold"/>
                                        <p:tgtEl>
                                          <p:spTgt spid="49161"/>
                                        </p:tgtEl>
                                        <p:attrNameLst>
                                          <p:attrName>ppt_x</p:attrName>
                                        </p:attrNameLst>
                                      </p:cBhvr>
                                      <p:tavLst>
                                        <p:tav tm="0">
                                          <p:val>
                                            <p:strVal val="#ppt_x"/>
                                          </p:val>
                                        </p:tav>
                                        <p:tav tm="100000">
                                          <p:val>
                                            <p:strVal val="#ppt_x"/>
                                          </p:val>
                                        </p:tav>
                                      </p:tavLst>
                                    </p:anim>
                                    <p:anim calcmode="lin" valueType="num">
                                      <p:cBhvr additive="base">
                                        <p:cTn id="8" dur="500" fill="hold"/>
                                        <p:tgtEl>
                                          <p:spTgt spid="491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153"/>
                                        </p:tgtEl>
                                        <p:attrNameLst>
                                          <p:attrName>style.visibility</p:attrName>
                                        </p:attrNameLst>
                                      </p:cBhvr>
                                      <p:to>
                                        <p:strVal val="visible"/>
                                      </p:to>
                                    </p:set>
                                    <p:anim calcmode="lin" valueType="num">
                                      <p:cBhvr additive="base">
                                        <p:cTn id="13" dur="500" fill="hold"/>
                                        <p:tgtEl>
                                          <p:spTgt spid="49153"/>
                                        </p:tgtEl>
                                        <p:attrNameLst>
                                          <p:attrName>ppt_x</p:attrName>
                                        </p:attrNameLst>
                                      </p:cBhvr>
                                      <p:tavLst>
                                        <p:tav tm="0">
                                          <p:val>
                                            <p:strVal val="#ppt_x"/>
                                          </p:val>
                                        </p:tav>
                                        <p:tav tm="100000">
                                          <p:val>
                                            <p:strVal val="#ppt_x"/>
                                          </p:val>
                                        </p:tav>
                                      </p:tavLst>
                                    </p:anim>
                                    <p:anim calcmode="lin" valueType="num">
                                      <p:cBhvr additive="base">
                                        <p:cTn id="14" dur="500" fill="hold"/>
                                        <p:tgtEl>
                                          <p:spTgt spid="491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
            </a:r>
            <a:br>
              <a:rPr lang="es-ES" dirty="0" smtClean="0"/>
            </a:br>
            <a:endParaRPr lang="es-EC" dirty="0"/>
          </a:p>
        </p:txBody>
      </p:sp>
      <p:sp>
        <p:nvSpPr>
          <p:cNvPr id="4" name="3 Rectángulo"/>
          <p:cNvSpPr/>
          <p:nvPr/>
        </p:nvSpPr>
        <p:spPr>
          <a:xfrm>
            <a:off x="1830008" y="4365104"/>
            <a:ext cx="5492081" cy="1754326"/>
          </a:xfrm>
          <a:prstGeom prst="rect">
            <a:avLst/>
          </a:prstGeom>
          <a:noFill/>
        </p:spPr>
        <p:txBody>
          <a:bodyPr wrap="square" lIns="91440" tIns="45720" rIns="91440" bIns="45720">
            <a:spAutoFit/>
          </a:bodyPr>
          <a:lstStyle/>
          <a:p>
            <a:pPr algn="ctr"/>
            <a:r>
              <a:rPr lang="es-E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PAZ</a:t>
            </a:r>
          </a:p>
          <a:p>
            <a:pPr algn="ctr"/>
            <a:r>
              <a:rPr lang="es-E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MUCHAS GRACIAS</a:t>
            </a:r>
            <a:endParaRPr lang="es-E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6" name="Picture 2" descr="C:\Documents and Settings\user\Mis documentos\Mis imágenes\palom7.gif"/>
          <p:cNvPicPr>
            <a:picLocks noChangeAspect="1" noChangeArrowheads="1" noCrop="1"/>
          </p:cNvPicPr>
          <p:nvPr/>
        </p:nvPicPr>
        <p:blipFill>
          <a:blip r:embed="rId3" cstate="print"/>
          <a:srcRect/>
          <a:stretch>
            <a:fillRect/>
          </a:stretch>
        </p:blipFill>
        <p:spPr bwMode="auto">
          <a:xfrm>
            <a:off x="1357290" y="2071678"/>
            <a:ext cx="3167782" cy="2340376"/>
          </a:xfrm>
          <a:prstGeom prst="rect">
            <a:avLst/>
          </a:prstGeom>
          <a:noFill/>
        </p:spPr>
      </p:pic>
      <p:sp>
        <p:nvSpPr>
          <p:cNvPr id="7" name="6 Rectángulo"/>
          <p:cNvSpPr/>
          <p:nvPr/>
        </p:nvSpPr>
        <p:spPr>
          <a:xfrm>
            <a:off x="179512" y="188640"/>
            <a:ext cx="8784976"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“LO QUE ME QUEDE POR VIVIR </a:t>
            </a:r>
          </a:p>
          <a:p>
            <a:pPr algn="ctr"/>
            <a:r>
              <a:rPr lang="es-E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QUE SEA EN SONRISAS”</a:t>
            </a:r>
            <a:endParaRPr lang="es-E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Picture 2" descr="C:\Documents and Settings\user\Mis documentos\Mis imágenes\palom7.gif"/>
          <p:cNvPicPr>
            <a:picLocks noChangeAspect="1" noChangeArrowheads="1" noCrop="1"/>
          </p:cNvPicPr>
          <p:nvPr/>
        </p:nvPicPr>
        <p:blipFill>
          <a:blip r:embed="rId3" cstate="print"/>
          <a:srcRect/>
          <a:stretch>
            <a:fillRect/>
          </a:stretch>
        </p:blipFill>
        <p:spPr bwMode="auto">
          <a:xfrm>
            <a:off x="5072066" y="1571612"/>
            <a:ext cx="3167782" cy="23403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20482" name="Picture 2" descr="http://1.bp.blogspot.com/-T6ARuEKoeRc/TcbYgjC26PI/AAAAAAAAArY/xIfu9PvgBMw/s200/logowel3.jpg"/>
          <p:cNvPicPr>
            <a:picLocks noChangeAspect="1" noChangeArrowheads="1"/>
          </p:cNvPicPr>
          <p:nvPr/>
        </p:nvPicPr>
        <p:blipFill>
          <a:blip r:embed="rId2"/>
          <a:srcRect/>
          <a:stretch>
            <a:fillRect/>
          </a:stretch>
        </p:blipFill>
        <p:spPr bwMode="auto">
          <a:xfrm>
            <a:off x="285720" y="0"/>
            <a:ext cx="8643998" cy="4214818"/>
          </a:xfrm>
          <a:prstGeom prst="rect">
            <a:avLst/>
          </a:prstGeom>
          <a:noFill/>
        </p:spPr>
      </p:pic>
      <p:sp>
        <p:nvSpPr>
          <p:cNvPr id="3" name="2 Rectángulo"/>
          <p:cNvSpPr/>
          <p:nvPr/>
        </p:nvSpPr>
        <p:spPr>
          <a:xfrm>
            <a:off x="4143372" y="4643446"/>
            <a:ext cx="4786346" cy="1938992"/>
          </a:xfrm>
          <a:prstGeom prst="rect">
            <a:avLst/>
          </a:prstGeom>
          <a:ln w="38100">
            <a:solidFill>
              <a:schemeClr val="tx1"/>
            </a:solidFill>
          </a:ln>
        </p:spPr>
        <p:txBody>
          <a:bodyPr wrap="square">
            <a:spAutoFit/>
          </a:bodyPr>
          <a:lstStyle/>
          <a:p>
            <a:r>
              <a:rPr lang="es-ES" sz="2000" dirty="0" smtClean="0"/>
              <a:t>Cuando el "cuerpo humano" y el "espacio ambiental", se nutren adecuadamente y se limpian, aparece su verdadera naturaleza, como fuerzas energéticas perfectamente ordenadas y armónicas que fluyen favorablemente.</a:t>
            </a:r>
            <a:endParaRPr lang="es-ES" sz="2000" dirty="0"/>
          </a:p>
        </p:txBody>
      </p:sp>
      <p:sp>
        <p:nvSpPr>
          <p:cNvPr id="4" name="3 Rectángulo"/>
          <p:cNvSpPr/>
          <p:nvPr/>
        </p:nvSpPr>
        <p:spPr>
          <a:xfrm>
            <a:off x="214282" y="4572008"/>
            <a:ext cx="3500462" cy="2215991"/>
          </a:xfrm>
          <a:prstGeom prst="rect">
            <a:avLst/>
          </a:prstGeom>
          <a:ln w="38100">
            <a:solidFill>
              <a:schemeClr val="tx1"/>
            </a:solidFill>
          </a:ln>
        </p:spPr>
        <p:style>
          <a:lnRef idx="0">
            <a:schemeClr val="accent5"/>
          </a:lnRef>
          <a:fillRef idx="3">
            <a:schemeClr val="accent5"/>
          </a:fillRef>
          <a:effectRef idx="3">
            <a:schemeClr val="accent5"/>
          </a:effectRef>
          <a:fontRef idx="minor">
            <a:schemeClr val="lt1"/>
          </a:fontRef>
        </p:style>
        <p:txBody>
          <a:bodyPr wrap="square">
            <a:spAutoFit/>
          </a:bodyPr>
          <a:lstStyle/>
          <a:p>
            <a:r>
              <a:rPr lang="es-ES" sz="2400" dirty="0" smtClean="0">
                <a:solidFill>
                  <a:schemeClr val="tx1"/>
                </a:solidFill>
              </a:rPr>
              <a:t>La principal tarea del Feng Shui es mejorar la calidad de vida humana a través del espacio que habitamos.</a:t>
            </a:r>
            <a:r>
              <a:rPr lang="es-ES" dirty="0" smtClean="0"/>
              <a:t/>
            </a:r>
            <a:br>
              <a:rPr lang="es-ES" dirty="0" smtClean="0"/>
            </a:br>
            <a:endParaRPr lang="es-E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heckerboard(across)">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 name="1 Rectángulo"/>
          <p:cNvSpPr/>
          <p:nvPr/>
        </p:nvSpPr>
        <p:spPr>
          <a:xfrm>
            <a:off x="214282" y="214290"/>
            <a:ext cx="8572560"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s-ES" dirty="0" smtClean="0"/>
              <a:t>El Feng Shui nació en China,  hace más de 3.000 años, provocado por la topografía, las inundaciones que producía el río y los vientos del norte, que obligaron a sus habitantes a protegerse de los efectos causados por la naturaleza del territorio. Esta teoría fue transmitida de generación en generación. Los procederes del Feng Shui se basan en conceptos lógicos que se desprenden de causas y efectos de orden natural. La articulación de oriente y occidente ha logrado que  sean ampliamente aceptados y respetados, siendo muy utilizadas en la actualidad.</a:t>
            </a:r>
            <a:endParaRPr lang="es-ES" dirty="0"/>
          </a:p>
        </p:txBody>
      </p:sp>
      <p:sp>
        <p:nvSpPr>
          <p:cNvPr id="16385" name="Rectangle 1"/>
          <p:cNvSpPr>
            <a:spLocks noChangeArrowheads="1"/>
          </p:cNvSpPr>
          <p:nvPr/>
        </p:nvSpPr>
        <p:spPr bwMode="auto">
          <a:xfrm>
            <a:off x="357158" y="3214686"/>
            <a:ext cx="8572560" cy="3247043"/>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168222" tIns="4572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68275" algn="l"/>
              </a:tabLst>
            </a:pPr>
            <a:r>
              <a:rPr kumimoji="0" lang="es-MX" sz="2000" b="1" i="0" u="none" strike="noStrike" cap="none" normalizeH="0" baseline="0" dirty="0" smtClean="0">
                <a:ln>
                  <a:noFill/>
                </a:ln>
                <a:solidFill>
                  <a:schemeClr val="tx1"/>
                </a:solidFill>
                <a:effectLst/>
                <a:latin typeface="Cataneo BT"/>
                <a:cs typeface="Times New Roman" pitchFamily="18" charset="0"/>
              </a:rPr>
              <a:t>Los 5 Elementos: </a:t>
            </a:r>
            <a:r>
              <a:rPr kumimoji="0" lang="es-MX" sz="2000" b="0" i="0" u="none" strike="noStrike" cap="none" normalizeH="0" baseline="0" dirty="0" smtClean="0">
                <a:ln>
                  <a:noFill/>
                </a:ln>
                <a:solidFill>
                  <a:schemeClr val="tx1"/>
                </a:solidFill>
                <a:effectLst/>
                <a:latin typeface="Arial" pitchFamily="34" charset="0"/>
                <a:ea typeface="Times New Roman" pitchFamily="18" charset="0"/>
              </a:rPr>
              <a:t>Madera, Fuego, Tierra, Metal y Agua.</a:t>
            </a:r>
          </a:p>
          <a:p>
            <a:pPr marL="0" marR="0" lvl="0" indent="0" algn="just" defTabSz="914400" rtl="0" eaLnBrk="0" fontAlgn="base" latinLnBrk="0" hangingPunct="0">
              <a:lnSpc>
                <a:spcPct val="100000"/>
              </a:lnSpc>
              <a:spcBef>
                <a:spcPct val="0"/>
              </a:spcBef>
              <a:spcAft>
                <a:spcPct val="0"/>
              </a:spcAft>
              <a:buClrTx/>
              <a:buSzTx/>
              <a:buFontTx/>
              <a:buNone/>
              <a:tabLst>
                <a:tab pos="168275" algn="l"/>
              </a:tabLst>
            </a:pPr>
            <a:r>
              <a:rPr lang="es-MX" sz="2000" dirty="0" smtClean="0">
                <a:latin typeface="Arial" pitchFamily="34" charset="0"/>
              </a:rPr>
              <a:t>El Yin y el Yang. ( fuerzas o energías + o - ) </a:t>
            </a:r>
            <a:r>
              <a:rPr lang="es-MX" sz="2000" dirty="0" smtClean="0">
                <a:solidFill>
                  <a:schemeClr val="tx1"/>
                </a:solidFill>
                <a:latin typeface="Arial" pitchFamily="34" charset="0"/>
              </a:rPr>
              <a:t>que en</a:t>
            </a:r>
            <a:r>
              <a:rPr kumimoji="0" lang="es-MX" sz="2000" b="0" i="0" u="none" strike="noStrike" cap="none" normalizeH="0" baseline="0" dirty="0" smtClean="0">
                <a:ln>
                  <a:noFill/>
                </a:ln>
                <a:solidFill>
                  <a:schemeClr val="tx1"/>
                </a:solidFill>
                <a:effectLst/>
                <a:latin typeface="Arial" pitchFamily="34" charset="0"/>
                <a:ea typeface="Times New Roman" pitchFamily="18" charset="0"/>
              </a:rPr>
              <a:t> la Naturaleza se encuentran generalmente de forma armónica interactúan entre sí haciendo en trabajo grupal con un fin común: </a:t>
            </a:r>
            <a:r>
              <a:rPr kumimoji="0" lang="es-MX" sz="2000" b="0" i="1" u="none" strike="noStrike" cap="none" normalizeH="0" baseline="0" dirty="0" smtClean="0">
                <a:ln>
                  <a:noFill/>
                </a:ln>
                <a:solidFill>
                  <a:schemeClr val="tx1"/>
                </a:solidFill>
                <a:effectLst/>
                <a:latin typeface="Arial" pitchFamily="34" charset="0"/>
                <a:ea typeface="Times New Roman" pitchFamily="18" charset="0"/>
              </a:rPr>
              <a:t>el equilibrio. </a:t>
            </a:r>
            <a:r>
              <a:rPr kumimoji="0" lang="es-MX" sz="2000" b="0" i="0" u="none" strike="noStrike" cap="none" normalizeH="0" baseline="0" dirty="0" smtClean="0">
                <a:ln>
                  <a:noFill/>
                </a:ln>
                <a:solidFill>
                  <a:schemeClr val="tx1"/>
                </a:solidFill>
                <a:effectLst/>
                <a:latin typeface="Arial" pitchFamily="34" charset="0"/>
                <a:ea typeface="Times New Roman" pitchFamily="18" charset="0"/>
              </a:rPr>
              <a:t>Si alguno se desestabiliza, por defecto o por exceso, afecta a todo el grupo en general.</a:t>
            </a:r>
          </a:p>
          <a:p>
            <a:pPr marL="0" marR="0" lvl="0" indent="0" algn="just" defTabSz="914400" rtl="0" eaLnBrk="0" fontAlgn="base" latinLnBrk="0" hangingPunct="0">
              <a:lnSpc>
                <a:spcPct val="100000"/>
              </a:lnSpc>
              <a:spcBef>
                <a:spcPct val="0"/>
              </a:spcBef>
              <a:spcAft>
                <a:spcPct val="0"/>
              </a:spcAft>
              <a:buClrTx/>
              <a:buSzTx/>
              <a:buFontTx/>
              <a:buNone/>
              <a:tabLst>
                <a:tab pos="168275" algn="l"/>
              </a:tabLst>
            </a:pPr>
            <a:r>
              <a:rPr lang="es-MX" sz="2000" dirty="0" smtClean="0">
                <a:latin typeface="Arial" pitchFamily="34" charset="0"/>
              </a:rPr>
              <a:t>Los Puntos cardinales. Norte, </a:t>
            </a:r>
            <a:r>
              <a:rPr lang="es-MX" sz="2000" dirty="0" err="1" smtClean="0">
                <a:latin typeface="Arial" pitchFamily="34" charset="0"/>
              </a:rPr>
              <a:t>Su,r</a:t>
            </a:r>
            <a:r>
              <a:rPr lang="es-MX" sz="2000" dirty="0" smtClean="0">
                <a:latin typeface="Arial" pitchFamily="34" charset="0"/>
              </a:rPr>
              <a:t> Este y Oeste</a:t>
            </a:r>
          </a:p>
          <a:p>
            <a:pPr lvl="0" algn="just" eaLnBrk="0" fontAlgn="base" hangingPunct="0">
              <a:spcBef>
                <a:spcPct val="0"/>
              </a:spcBef>
              <a:spcAft>
                <a:spcPct val="0"/>
              </a:spcAft>
              <a:tabLst>
                <a:tab pos="168275" algn="l"/>
              </a:tabLst>
            </a:pPr>
            <a:r>
              <a:rPr lang="es-ES" sz="2400" dirty="0" smtClean="0">
                <a:solidFill>
                  <a:schemeClr val="tx1"/>
                </a:solidFill>
              </a:rPr>
              <a:t>El Chi o fuerza vital</a:t>
            </a:r>
            <a:r>
              <a:rPr lang="es-ES" sz="2000" dirty="0" smtClean="0"/>
              <a:t>, </a:t>
            </a:r>
            <a:r>
              <a:rPr lang="es-ES" sz="2400" dirty="0" smtClean="0">
                <a:solidFill>
                  <a:schemeClr val="tx1"/>
                </a:solidFill>
              </a:rPr>
              <a:t>que puede estar en forma de materia o energía invisible, tangible, intangible o parcialmente entre las dos formas. </a:t>
            </a:r>
            <a:endParaRPr lang="es-MX" sz="2400" dirty="0" smtClean="0">
              <a:solidFill>
                <a:schemeClr val="tx1"/>
              </a:solidFill>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68275" algn="l"/>
              </a:tabLst>
            </a:pPr>
            <a:r>
              <a:rPr kumimoji="0" lang="es-MX" sz="2000" b="0" i="0" u="none" strike="noStrike" cap="none" normalizeH="0" baseline="0" dirty="0" smtClean="0">
                <a:ln>
                  <a:noFill/>
                </a:ln>
                <a:solidFill>
                  <a:schemeClr val="tx1"/>
                </a:solidFill>
                <a:effectLst/>
                <a:latin typeface="Arial" pitchFamily="34" charset="0"/>
              </a:rPr>
              <a:t> </a:t>
            </a:r>
            <a:endParaRPr kumimoji="0" lang="es-ES" sz="2000" b="0" i="0" u="none" strike="noStrike" cap="none" normalizeH="0" baseline="0" dirty="0" smtClean="0">
              <a:ln>
                <a:noFill/>
              </a:ln>
              <a:solidFill>
                <a:schemeClr val="tx1"/>
              </a:solidFill>
              <a:effectLst/>
              <a:latin typeface="Arial" pitchFamily="34" charset="0"/>
            </a:endParaRPr>
          </a:p>
        </p:txBody>
      </p:sp>
      <p:sp>
        <p:nvSpPr>
          <p:cNvPr id="4" name="3 Rectángulo"/>
          <p:cNvSpPr/>
          <p:nvPr/>
        </p:nvSpPr>
        <p:spPr>
          <a:xfrm>
            <a:off x="1142976" y="2285992"/>
            <a:ext cx="757931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Algunos de sus principios</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6" name="5 Rectángulo"/>
          <p:cNvSpPr/>
          <p:nvPr/>
        </p:nvSpPr>
        <p:spPr>
          <a:xfrm>
            <a:off x="285720" y="214290"/>
            <a:ext cx="4572000" cy="2308324"/>
          </a:xfrm>
          <a:prstGeom prst="rect">
            <a:avLst/>
          </a:prstGeom>
        </p:spPr>
        <p:txBody>
          <a:bodyPr>
            <a:spAutoFit/>
          </a:bodyPr>
          <a:lstStyle/>
          <a:p>
            <a:r>
              <a:rPr lang="es-ES" dirty="0" smtClean="0"/>
              <a:t>El soporte filosófico del Feng Shui es el Tao, principio creador de todo lo existente a partir del equilibrio entre las fuerzas opuestas y complementarias de la naturaleza, es decir, el yin (tierra, luna, femenino, flexible, oscuro, suave) y el yang (cielo, sol, masculino, rígido, claro, fuerte) y de acuerdo con la energía que fluye de los Cinco Elementos.</a:t>
            </a:r>
            <a:endParaRPr lang="es-ES" dirty="0"/>
          </a:p>
        </p:txBody>
      </p:sp>
      <p:sp>
        <p:nvSpPr>
          <p:cNvPr id="8" name="7 Rectángulo"/>
          <p:cNvSpPr/>
          <p:nvPr/>
        </p:nvSpPr>
        <p:spPr>
          <a:xfrm>
            <a:off x="0" y="4549676"/>
            <a:ext cx="4714876" cy="2308324"/>
          </a:xfrm>
          <a:prstGeom prst="rect">
            <a:avLst/>
          </a:prstGeom>
        </p:spPr>
        <p:txBody>
          <a:bodyPr wrap="square">
            <a:spAutoFit/>
          </a:bodyPr>
          <a:lstStyle/>
          <a:p>
            <a:r>
              <a:rPr lang="es-ES" sz="2400" dirty="0" smtClean="0"/>
              <a:t>Esta sensibilidad natural para percibir la energía del lugar, para intuir qué espacios son propicios y cuáles no, en definitiva, cuáles son adecuados para nosotros, es innata en los seres humanos.</a:t>
            </a:r>
            <a:r>
              <a:rPr lang="es-ES" dirty="0" smtClean="0"/>
              <a:t> </a:t>
            </a:r>
            <a:endParaRPr lang="es-ES" dirty="0"/>
          </a:p>
        </p:txBody>
      </p:sp>
      <p:sp>
        <p:nvSpPr>
          <p:cNvPr id="9" name="8 Rectángulo"/>
          <p:cNvSpPr/>
          <p:nvPr/>
        </p:nvSpPr>
        <p:spPr>
          <a:xfrm>
            <a:off x="4857752" y="357166"/>
            <a:ext cx="4286248" cy="2031325"/>
          </a:xfrm>
          <a:prstGeom prst="rect">
            <a:avLst/>
          </a:prstGeom>
        </p:spPr>
        <p:txBody>
          <a:bodyPr wrap="square">
            <a:spAutoFit/>
          </a:bodyPr>
          <a:lstStyle/>
          <a:p>
            <a:r>
              <a:rPr lang="es-ES" dirty="0" smtClean="0"/>
              <a:t>El Feng Shui llega a nuestros días aportándonos la sabiduría de generaciones de personas que se han dedicado a observar la naturaleza y sus procesos, la interacción entre los objetos y los espacios, y de estos con los seres vivos, en especial las personas.</a:t>
            </a:r>
            <a:endParaRPr lang="es-ES" dirty="0"/>
          </a:p>
        </p:txBody>
      </p:sp>
      <p:sp>
        <p:nvSpPr>
          <p:cNvPr id="10" name="9 Rectángulo"/>
          <p:cNvSpPr/>
          <p:nvPr/>
        </p:nvSpPr>
        <p:spPr>
          <a:xfrm>
            <a:off x="142844" y="2500306"/>
            <a:ext cx="4572000" cy="2031325"/>
          </a:xfrm>
          <a:prstGeom prst="rect">
            <a:avLst/>
          </a:prstGeom>
          <a:solidFill>
            <a:srgbClr val="FFC000"/>
          </a:solidFill>
        </p:spPr>
        <p:txBody>
          <a:bodyPr>
            <a:spAutoFit/>
          </a:bodyPr>
          <a:lstStyle/>
          <a:p>
            <a:r>
              <a:rPr lang="es-ES" dirty="0" smtClean="0"/>
              <a:t>Estos principios básicos propone que el hombre imite los principios universales de la naturaleza en su vida cotidiana, pero no sólo debe equilibrar en su entorno todo lo que representa al yin y al yang, sino también los de los cinco elementos vitales: tierra,  agua, madera, metal y fuego.</a:t>
            </a:r>
            <a:endParaRPr lang="es-ES" dirty="0"/>
          </a:p>
        </p:txBody>
      </p:sp>
      <p:pic>
        <p:nvPicPr>
          <p:cNvPr id="26626" name="Picture 2" descr="https://kari13.files.wordpress.com/2009/01/animacion21.gif"/>
          <p:cNvPicPr>
            <a:picLocks noChangeAspect="1" noChangeArrowheads="1" noCrop="1"/>
          </p:cNvPicPr>
          <p:nvPr/>
        </p:nvPicPr>
        <p:blipFill>
          <a:blip r:embed="rId2"/>
          <a:srcRect/>
          <a:stretch>
            <a:fillRect/>
          </a:stretch>
        </p:blipFill>
        <p:spPr bwMode="auto">
          <a:xfrm>
            <a:off x="4786306" y="2500306"/>
            <a:ext cx="4357694" cy="4357694"/>
          </a:xfrm>
          <a:prstGeom prst="rect">
            <a:avLst/>
          </a:prstGeom>
          <a:noFill/>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heckerboard(across)">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blinds(horizontal)">
                                      <p:cBhvr>
                                        <p:cTn id="2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4" name="3 Rectángulo"/>
          <p:cNvSpPr/>
          <p:nvPr/>
        </p:nvSpPr>
        <p:spPr>
          <a:xfrm>
            <a:off x="5429256" y="571480"/>
            <a:ext cx="3500430" cy="2862322"/>
          </a:xfrm>
          <a:prstGeom prst="rect">
            <a:avLst/>
          </a:prstGeom>
          <a:ln>
            <a:solidFill>
              <a:schemeClr val="accent6">
                <a:lumMod val="75000"/>
              </a:schemeClr>
            </a:solidFill>
            <a:prstDash val="solid"/>
          </a:ln>
        </p:spPr>
        <p:style>
          <a:lnRef idx="1">
            <a:schemeClr val="accent6"/>
          </a:lnRef>
          <a:fillRef idx="2">
            <a:schemeClr val="accent6"/>
          </a:fillRef>
          <a:effectRef idx="1">
            <a:schemeClr val="accent6"/>
          </a:effectRef>
          <a:fontRef idx="minor">
            <a:schemeClr val="dk1"/>
          </a:fontRef>
        </p:style>
        <p:txBody>
          <a:bodyPr wrap="square">
            <a:spAutoFit/>
          </a:bodyPr>
          <a:lstStyle/>
          <a:p>
            <a:r>
              <a:rPr lang="es-ES" dirty="0" smtClean="0"/>
              <a:t>Para sanar al individuo a través de su espacio. “El Tao establece que todo lo que es arriba es abajo; todo lo que es afuera es adentro, por eso cuando observamos un ambiente estamos también estudiando el interior del individuo que habita ese lugar, porque lo que le ocurre a esa persona se refleja en su espacio”. </a:t>
            </a:r>
            <a:endParaRPr lang="es-ES" dirty="0"/>
          </a:p>
        </p:txBody>
      </p:sp>
      <p:sp>
        <p:nvSpPr>
          <p:cNvPr id="5" name="4 Rectángulo"/>
          <p:cNvSpPr/>
          <p:nvPr/>
        </p:nvSpPr>
        <p:spPr>
          <a:xfrm>
            <a:off x="5643570" y="3714752"/>
            <a:ext cx="3214678" cy="2585323"/>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s-ES" dirty="0" smtClean="0">
                <a:solidFill>
                  <a:schemeClr val="tx1"/>
                </a:solidFill>
              </a:rPr>
              <a:t>Las casas hablan de sus dueños. De esta manera, si encontramos un lugar desordenado, atiborrado de objetos y oscuro estaremos frente a una persona cuya vida, muy probablemente, reúna las mismas características.</a:t>
            </a:r>
            <a:endParaRPr lang="es-ES" dirty="0">
              <a:solidFill>
                <a:schemeClr val="tx1"/>
              </a:solidFill>
            </a:endParaRPr>
          </a:p>
        </p:txBody>
      </p:sp>
      <p:pic>
        <p:nvPicPr>
          <p:cNvPr id="24578" name="Picture 2" descr="http://3.bp.blogspot.com/-nubZQa5jjN8/Uh_Ojp0bZ5I/AAAAAAAABis/UWbSflqHrhE/s1600/cuarto-paredes-naranjas.jpg"/>
          <p:cNvPicPr>
            <a:picLocks noChangeAspect="1" noChangeArrowheads="1"/>
          </p:cNvPicPr>
          <p:nvPr/>
        </p:nvPicPr>
        <p:blipFill>
          <a:blip r:embed="rId2"/>
          <a:srcRect/>
          <a:stretch>
            <a:fillRect/>
          </a:stretch>
        </p:blipFill>
        <p:spPr bwMode="auto">
          <a:xfrm>
            <a:off x="0" y="0"/>
            <a:ext cx="5357818" cy="6858000"/>
          </a:xfrm>
          <a:prstGeom prst="rect">
            <a:avLst/>
          </a:prstGeom>
          <a:noFill/>
        </p:spPr>
      </p:pic>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7" name="6 Llamada ovalada"/>
          <p:cNvSpPr/>
          <p:nvPr/>
        </p:nvSpPr>
        <p:spPr>
          <a:xfrm>
            <a:off x="3857620" y="214290"/>
            <a:ext cx="5286380" cy="5643602"/>
          </a:xfrm>
          <a:prstGeom prst="wedgeEllipseCallou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dirty="0" smtClean="0">
                <a:solidFill>
                  <a:srgbClr val="C00000"/>
                </a:solidFill>
              </a:rPr>
              <a:t>Lo primero que puedes hacer es un recorrido consciente por su casa y su habitación o lugar de trabajo. Entre a estos lugares como si fuera la primera vez que lo hace, observa cada objeto que ha puesto, los colores que ha elegido, el estado en que se encuentran los aparatos, las plantas, las paredes.</a:t>
            </a:r>
            <a:endParaRPr lang="es-ES" sz="2400" dirty="0">
              <a:solidFill>
                <a:srgbClr val="C00000"/>
              </a:solidFill>
            </a:endParaRPr>
          </a:p>
        </p:txBody>
      </p:sp>
      <p:pic>
        <p:nvPicPr>
          <p:cNvPr id="24578" name="Picture 2" descr="https://encrypted-tbn2.gstatic.com/images?q=tbn:ANd9GcTX4uHBnxmQurg7wyVrZLmpd1MU1oc3Q5392Ow8uvEgax8NWdgq_A"/>
          <p:cNvPicPr>
            <a:picLocks noChangeAspect="1" noChangeArrowheads="1"/>
          </p:cNvPicPr>
          <p:nvPr/>
        </p:nvPicPr>
        <p:blipFill>
          <a:blip r:embed="rId2"/>
          <a:srcRect/>
          <a:stretch>
            <a:fillRect/>
          </a:stretch>
        </p:blipFill>
        <p:spPr bwMode="auto">
          <a:xfrm>
            <a:off x="112602" y="500042"/>
            <a:ext cx="3673580" cy="5286412"/>
          </a:xfrm>
          <a:prstGeom prst="rect">
            <a:avLst/>
          </a:prstGeom>
          <a:noFill/>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ppt_x"/>
                                          </p:val>
                                        </p:tav>
                                        <p:tav tm="100000">
                                          <p:val>
                                            <p:strVal val="#ppt_x"/>
                                          </p:val>
                                        </p:tav>
                                      </p:tavLst>
                                    </p:anim>
                                    <p:anim calcmode="lin" valueType="num">
                                      <p:cBhvr additive="base">
                                        <p:cTn id="8" dur="500" fill="hold"/>
                                        <p:tgtEl>
                                          <p:spTgt spid="245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29058" y="0"/>
            <a:ext cx="5214942" cy="5286388"/>
          </a:xfrm>
          <a:gradFill>
            <a:gsLst>
              <a:gs pos="0">
                <a:srgbClr val="03D4A8"/>
              </a:gs>
              <a:gs pos="25000">
                <a:srgbClr val="21D6E0"/>
              </a:gs>
              <a:gs pos="75000">
                <a:srgbClr val="0087E6"/>
              </a:gs>
              <a:gs pos="100000">
                <a:srgbClr val="005CBF"/>
              </a:gs>
            </a:gsLst>
            <a:lin ang="16200000" scaled="0"/>
          </a:gradFill>
        </p:spPr>
        <p:style>
          <a:lnRef idx="1">
            <a:schemeClr val="accent5"/>
          </a:lnRef>
          <a:fillRef idx="3">
            <a:schemeClr val="accent5"/>
          </a:fillRef>
          <a:effectRef idx="2">
            <a:schemeClr val="accent5"/>
          </a:effectRef>
          <a:fontRef idx="minor">
            <a:schemeClr val="lt1"/>
          </a:fontRef>
        </p:style>
        <p:txBody>
          <a:bodyPr>
            <a:normAutofit fontScale="70000" lnSpcReduction="20000"/>
          </a:bodyPr>
          <a:lstStyle/>
          <a:p>
            <a:pPr>
              <a:buNone/>
            </a:pPr>
            <a:r>
              <a:rPr lang="es-ES" sz="3400" dirty="0" smtClean="0">
                <a:solidFill>
                  <a:schemeClr val="tx1"/>
                </a:solidFill>
              </a:rPr>
              <a:t>     </a:t>
            </a:r>
            <a:r>
              <a:rPr lang="es-ES" sz="3400" dirty="0" smtClean="0">
                <a:solidFill>
                  <a:schemeClr val="bg1"/>
                </a:solidFill>
              </a:rPr>
              <a:t>Lo segundo es realizar el diagnóstico de su propia vida. Para ello, puede ayudarse con estas preguntas: ¿Me siento a gusto en mi casa? ¿Hay orden, limpieza, buenos olores?¿Todo está en funcionamiento? </a:t>
            </a:r>
            <a:r>
              <a:rPr lang="es-ES" sz="3400" dirty="0" smtClean="0">
                <a:solidFill>
                  <a:srgbClr val="FFFF00"/>
                </a:solidFill>
              </a:rPr>
              <a:t>¿Hay grietas, bombillos rotos, aparatos dañados?</a:t>
            </a:r>
            <a:r>
              <a:rPr lang="es-ES" sz="3400" dirty="0" smtClean="0">
                <a:solidFill>
                  <a:schemeClr val="tx1"/>
                </a:solidFill>
              </a:rPr>
              <a:t> </a:t>
            </a:r>
            <a:r>
              <a:rPr lang="es-ES" sz="3400" dirty="0" smtClean="0">
                <a:solidFill>
                  <a:srgbClr val="FF0000"/>
                </a:solidFill>
              </a:rPr>
              <a:t>¿Hay archivos muertos arrinconados por ahí? </a:t>
            </a:r>
            <a:r>
              <a:rPr lang="es-ES" sz="3400" dirty="0" smtClean="0">
                <a:solidFill>
                  <a:schemeClr val="tx1"/>
                </a:solidFill>
              </a:rPr>
              <a:t>¿Los colores me tranquilizan, me motivan o me irritan? </a:t>
            </a:r>
          </a:p>
          <a:p>
            <a:pPr>
              <a:buNone/>
            </a:pPr>
            <a:r>
              <a:rPr lang="es-ES" sz="3400" dirty="0" smtClean="0">
                <a:solidFill>
                  <a:schemeClr val="tx1"/>
                </a:solidFill>
              </a:rPr>
              <a:t>    ¿La música transforma el ambiente positiva o negativamente? ¿Los cuadros o imágenes que tengo me transmiten mensajes de salud, abundancia, pobreza, quietud, peligro, zozobra, alegría?</a:t>
            </a:r>
          </a:p>
          <a:p>
            <a:endParaRPr lang="es-ES" dirty="0"/>
          </a:p>
        </p:txBody>
      </p:sp>
      <p:sp>
        <p:nvSpPr>
          <p:cNvPr id="5" name="4 Cara sonriente"/>
          <p:cNvSpPr/>
          <p:nvPr/>
        </p:nvSpPr>
        <p:spPr>
          <a:xfrm>
            <a:off x="4572000" y="5429240"/>
            <a:ext cx="1857388" cy="1428760"/>
          </a:xfrm>
          <a:prstGeom prst="smileyFac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5058" name="Picture 2" descr="http://comps.canstockphoto.es/can-stock-photo_csp9343535.jpg"/>
          <p:cNvPicPr>
            <a:picLocks noChangeAspect="1" noChangeArrowheads="1"/>
          </p:cNvPicPr>
          <p:nvPr/>
        </p:nvPicPr>
        <p:blipFill>
          <a:blip r:embed="rId2"/>
          <a:srcRect/>
          <a:stretch>
            <a:fillRect/>
          </a:stretch>
        </p:blipFill>
        <p:spPr bwMode="auto">
          <a:xfrm>
            <a:off x="122934" y="357166"/>
            <a:ext cx="3482252" cy="6143668"/>
          </a:xfrm>
          <a:prstGeom prst="rect">
            <a:avLst/>
          </a:prstGeom>
          <a:noFill/>
        </p:spPr>
      </p:pic>
      <p:sp>
        <p:nvSpPr>
          <p:cNvPr id="7" name="6 Cara sonriente"/>
          <p:cNvSpPr/>
          <p:nvPr/>
        </p:nvSpPr>
        <p:spPr>
          <a:xfrm>
            <a:off x="6643702" y="5429240"/>
            <a:ext cx="1857388" cy="1428760"/>
          </a:xfrm>
          <a:prstGeom prst="smileyFac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ppt_x"/>
                                          </p:val>
                                        </p:tav>
                                        <p:tav tm="100000">
                                          <p:val>
                                            <p:strVal val="#ppt_x"/>
                                          </p:val>
                                        </p:tav>
                                      </p:tavLst>
                                    </p:anim>
                                    <p:anim calcmode="lin" valueType="num">
                                      <p:cBhvr additive="base">
                                        <p:cTn id="8" dur="500" fill="hold"/>
                                        <p:tgtEl>
                                          <p:spTgt spid="450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0" nodeType="clickEffect">
                                  <p:stCondLst>
                                    <p:cond delay="0"/>
                                  </p:stCondLst>
                                  <p:childTnLst>
                                    <p:animRot by="21600000">
                                      <p:cBhvr>
                                        <p:cTn id="12" dur="2000" fill="hold"/>
                                        <p:tgtEl>
                                          <p:spTgt spid="7"/>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animEffect transition="in" filter="blinds(horizontal)">
                                      <p:cBhvr>
                                        <p:cTn id="23" dur="500"/>
                                        <p:tgtEl>
                                          <p:spTgt spid="3">
                                            <p:bg/>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blinds(horizontal)">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blinds(horizontal)">
                                      <p:cBhvr>
                                        <p:cTn id="3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7" grpId="0" animBg="1"/>
    </p:bld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TotalTime>
  <Words>1579</Words>
  <PresentationFormat>Presentación en pantalla (4:3)</PresentationFormat>
  <Paragraphs>171</Paragraphs>
  <Slides>33</Slides>
  <Notes>0</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Evite la contaminación electromagnética, especialmente en su cuarto: no tenga el  televisor muy cerca de su cama,  ni computador y otros aparatos, si lo haces, desconéctalos antes de dormir y nunca pongas a cargar el celular en el dormitorio, ya que conlleva a padecer diversas patologías que pueden afectar  nuestra fisiología más elemental propiciando dolencias musculares, desequilibrios nerviosos, etc. Al fin y al cabo, nuestra biología funciona con impulsos eléctricos. Empezando por nuestras células y terminando en órganos vitales como el corazón y el cerebro.</vt:lpstr>
      <vt:lpstr> Enfermedades que puedes producirse por esta contaminación: </vt:lpstr>
      <vt:lpstr>Diapositiva 14</vt:lpstr>
      <vt:lpstr>Diapositiva 15</vt:lpstr>
      <vt:lpstr>Síntomas de la desarmonía</vt:lpstr>
      <vt:lpstr> GUARDAR COSAS DEL PASADO. </vt:lpstr>
      <vt:lpstr>Diapositiva 18</vt:lpstr>
      <vt:lpstr>Diapositiva 19</vt:lpstr>
      <vt:lpstr>El uso del color y su impacto en la persona de la tercera edad.</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cp:lastModifiedBy>.</cp:lastModifiedBy>
  <cp:revision>79</cp:revision>
  <dcterms:modified xsi:type="dcterms:W3CDTF">2015-04-16T01:22:53Z</dcterms:modified>
</cp:coreProperties>
</file>