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7" r:id="rId2"/>
    <p:sldId id="295" r:id="rId3"/>
    <p:sldId id="279" r:id="rId4"/>
    <p:sldId id="280" r:id="rId5"/>
    <p:sldId id="281" r:id="rId6"/>
    <p:sldId id="282" r:id="rId7"/>
    <p:sldId id="286" r:id="rId8"/>
    <p:sldId id="283" r:id="rId9"/>
    <p:sldId id="298" r:id="rId10"/>
    <p:sldId id="288" r:id="rId11"/>
    <p:sldId id="299" r:id="rId12"/>
    <p:sldId id="284" r:id="rId13"/>
    <p:sldId id="302" r:id="rId14"/>
    <p:sldId id="289" r:id="rId15"/>
    <p:sldId id="269" r:id="rId16"/>
    <p:sldId id="291" r:id="rId17"/>
    <p:sldId id="300" r:id="rId18"/>
    <p:sldId id="301" r:id="rId19"/>
    <p:sldId id="303" r:id="rId20"/>
    <p:sldId id="293" r:id="rId21"/>
    <p:sldId id="304" r:id="rId22"/>
    <p:sldId id="305" r:id="rId23"/>
    <p:sldId id="292" r:id="rId24"/>
    <p:sldId id="294" r:id="rId2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6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8AB1782-DD02-4C39-A3FC-E5B9046F533B}" type="datetimeFigureOut">
              <a:rPr lang="es-PE" smtClean="0"/>
              <a:t>15/04/2015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5ACDC25-1A4B-4693-9C83-17D801692B17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apenafiel\Desktop\fotos adulto mayor\por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23728" y="1988840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u="sng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9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-99392"/>
            <a:ext cx="70567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400" b="1" i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EC" sz="2400" b="1" i="1" dirty="0" smtClean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24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Como funciona el </a:t>
            </a:r>
            <a:r>
              <a:rPr lang="es-EC" sz="24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Sistema? </a:t>
            </a:r>
            <a:endParaRPr lang="es-EC" sz="2400" b="1" i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EC" sz="24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EC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es-EC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través del Consejo Cantonal para la Protección de Derechos que </a:t>
            </a:r>
            <a:r>
              <a:rPr lang="es-EC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la </a:t>
            </a:r>
            <a:r>
              <a:rPr lang="es-EC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entidad articuladora del Sistema Cantonal de Protección Integral; </a:t>
            </a:r>
            <a:r>
              <a:rPr lang="es-EC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un organismo </a:t>
            </a:r>
            <a:r>
              <a:rPr lang="es-EC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de derecho público con personería jurídica y autonomía administrativa y financiera, de corresponsabilidad en la tutela de los derechos de las personas y grupos de atención prioritaria; forma parte del Gobierno Autónomo Descentralizado Municipal del Cantón Cuenca y se </a:t>
            </a:r>
            <a:r>
              <a:rPr lang="es-EC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integra con </a:t>
            </a:r>
            <a:r>
              <a:rPr lang="es-EC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la participación paritaria de representantes del sector público y de la sociedad civil</a:t>
            </a:r>
            <a:r>
              <a:rPr lang="es-EC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s-EC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35596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68517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71600" y="970850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Sus atribuciones, </a:t>
            </a:r>
            <a:r>
              <a:rPr lang="es-EC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son la </a:t>
            </a:r>
            <a:r>
              <a:rPr lang="es-EC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formulación, transversalización, observancia, seguimiento y evaluación de políticas públicas cantonales de protección de derechos. Sus acciones y decisiones se articularán a las políticas públicas de los Consejos Nacionales para la Igualdad y las coordinará con las entidades así como con las redes interinstitucionales especializadas en protección de derechos.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35596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  <p:pic>
        <p:nvPicPr>
          <p:cNvPr id="4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</p:spTree>
    <p:extLst>
      <p:ext uri="{BB962C8B-B14F-4D97-AF65-F5344CB8AC3E}">
        <p14:creationId xmlns:p14="http://schemas.microsoft.com/office/powerpoint/2010/main" val="3670888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391642" y="1419124"/>
            <a:ext cx="7308280" cy="6415867"/>
            <a:chOff x="1391642" y="1597606"/>
            <a:chExt cx="7308280" cy="6415867"/>
          </a:xfrm>
        </p:grpSpPr>
        <p:sp>
          <p:nvSpPr>
            <p:cNvPr id="3" name="2 CuadroTexto"/>
            <p:cNvSpPr txBox="1"/>
            <p:nvPr/>
          </p:nvSpPr>
          <p:spPr>
            <a:xfrm rot="3116163">
              <a:off x="1837848" y="1151400"/>
              <a:ext cx="6415867" cy="730828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120389"/>
                </a:avLst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s-EC" sz="3200" b="1" dirty="0" smtClean="0">
                  <a:ln w="11430"/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CONSTRUCCIÓN  DE  POLÍTICA  PÚBLICA</a:t>
              </a:r>
              <a:endParaRPr lang="es-EC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4" name="3 Elipse"/>
            <p:cNvSpPr/>
            <p:nvPr/>
          </p:nvSpPr>
          <p:spPr>
            <a:xfrm>
              <a:off x="3143240" y="2023306"/>
              <a:ext cx="4214842" cy="421484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3203848" y="2301913"/>
            <a:ext cx="2123022" cy="3503351"/>
            <a:chOff x="3234796" y="1648285"/>
            <a:chExt cx="2123022" cy="3503351"/>
          </a:xfrm>
        </p:grpSpPr>
        <p:sp>
          <p:nvSpPr>
            <p:cNvPr id="6" name="5 Rectángulo"/>
            <p:cNvSpPr/>
            <p:nvPr/>
          </p:nvSpPr>
          <p:spPr>
            <a:xfrm rot="19658049">
              <a:off x="3527405" y="2743727"/>
              <a:ext cx="1643074" cy="6429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Jóvenes </a:t>
              </a:r>
              <a:endParaRPr lang="es-EC" dirty="0"/>
            </a:p>
          </p:txBody>
        </p:sp>
        <p:sp>
          <p:nvSpPr>
            <p:cNvPr id="7" name="6 Rectángulo"/>
            <p:cNvSpPr/>
            <p:nvPr/>
          </p:nvSpPr>
          <p:spPr>
            <a:xfrm rot="17814959">
              <a:off x="2734730" y="2148351"/>
              <a:ext cx="1643074" cy="6429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Niñas, niños y adolescentes</a:t>
              </a:r>
              <a:endParaRPr lang="es-EC" dirty="0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714744" y="3633640"/>
              <a:ext cx="1643074" cy="64294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Mujeres</a:t>
              </a:r>
              <a:endParaRPr lang="es-EC" dirty="0"/>
            </a:p>
          </p:txBody>
        </p:sp>
        <p:sp>
          <p:nvSpPr>
            <p:cNvPr id="9" name="8 Rectángulo"/>
            <p:cNvSpPr/>
            <p:nvPr/>
          </p:nvSpPr>
          <p:spPr>
            <a:xfrm rot="2079745">
              <a:off x="3342300" y="4508694"/>
              <a:ext cx="1643074" cy="6429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Adultos mayores</a:t>
              </a:r>
              <a:endParaRPr lang="es-EC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214282" y="3734206"/>
            <a:ext cx="3571900" cy="2071058"/>
            <a:chOff x="214282" y="3062136"/>
            <a:chExt cx="3571900" cy="2071058"/>
          </a:xfrm>
        </p:grpSpPr>
        <p:sp>
          <p:nvSpPr>
            <p:cNvPr id="11" name="10 Elipse"/>
            <p:cNvSpPr/>
            <p:nvPr/>
          </p:nvSpPr>
          <p:spPr>
            <a:xfrm>
              <a:off x="214282" y="3275806"/>
              <a:ext cx="2357454" cy="185738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2000" b="1" dirty="0" smtClean="0"/>
                <a:t>Concejo Cantonal de Protección de Derechos </a:t>
              </a:r>
              <a:endParaRPr lang="es-EC" sz="2000" b="1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2071670" y="3062136"/>
              <a:ext cx="1714512" cy="1643074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Secretaría Ejecutiva</a:t>
              </a:r>
              <a:endParaRPr lang="es-EC" dirty="0"/>
            </a:p>
          </p:txBody>
        </p:sp>
      </p:grpSp>
      <p:sp>
        <p:nvSpPr>
          <p:cNvPr id="13" name="12 Rectángulo redondeado"/>
          <p:cNvSpPr/>
          <p:nvPr/>
        </p:nvSpPr>
        <p:spPr>
          <a:xfrm>
            <a:off x="5228052" y="3000942"/>
            <a:ext cx="1000132" cy="50006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dk1"/>
                </a:solidFill>
              </a:rPr>
              <a:t>Agenda 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372068" y="4441102"/>
            <a:ext cx="1000132" cy="50006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dk1"/>
                </a:solidFill>
              </a:rPr>
              <a:t>Agenda 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012028" y="5377206"/>
            <a:ext cx="1000132" cy="50006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dk1"/>
                </a:solidFill>
              </a:rPr>
              <a:t>Agenda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251520" y="476672"/>
            <a:ext cx="3714776" cy="1857388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s-EC" dirty="0" smtClean="0"/>
              <a:t>Plan  Nacional del Buen Vivir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Agendas Nacionales de la Igualdad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Plan de Protección Integral a NNA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Plan de desarrollo y ordenamiento Territorial </a:t>
            </a:r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Plan de Gobierno Local</a:t>
            </a:r>
            <a:endParaRPr lang="es-EC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4283968" y="2136846"/>
            <a:ext cx="1000132" cy="50006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dk1"/>
                </a:solidFill>
              </a:rPr>
              <a:t>Agenda </a:t>
            </a:r>
          </a:p>
        </p:txBody>
      </p:sp>
      <p:pic>
        <p:nvPicPr>
          <p:cNvPr id="18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935596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79690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  <p:pic>
        <p:nvPicPr>
          <p:cNvPr id="10242" name="Picture 2" descr="C:\Users\eapenafiel\Desktop\fotos adulto mayor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86"/>
            <a:ext cx="9144000" cy="648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65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4046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MODELO DE GESTIÓN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35596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  <p:pic>
        <p:nvPicPr>
          <p:cNvPr id="7171" name="Picture 3" descr="C:\Users\eapenafiel\Desktop\fotos adulto mayor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827"/>
            <a:ext cx="9144000" cy="61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8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  <p:sp>
        <p:nvSpPr>
          <p:cNvPr id="9" name="8 Elipse"/>
          <p:cNvSpPr/>
          <p:nvPr/>
        </p:nvSpPr>
        <p:spPr>
          <a:xfrm>
            <a:off x="844524" y="3714752"/>
            <a:ext cx="3286148" cy="2714644"/>
          </a:xfrm>
          <a:prstGeom prst="ellipse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67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Nivel Político </a:t>
            </a:r>
          </a:p>
        </p:txBody>
      </p:sp>
      <p:sp>
        <p:nvSpPr>
          <p:cNvPr id="10" name="9 Elipse"/>
          <p:cNvSpPr/>
          <p:nvPr/>
        </p:nvSpPr>
        <p:spPr>
          <a:xfrm>
            <a:off x="2344722" y="857232"/>
            <a:ext cx="3286148" cy="3000396"/>
          </a:xfrm>
          <a:prstGeom prst="ellipse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67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Nivel de administración de justicia </a:t>
            </a:r>
            <a:endParaRPr lang="es-EC" sz="2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059498" y="1794476"/>
            <a:ext cx="3000396" cy="2714644"/>
          </a:xfrm>
          <a:prstGeom prst="ellipse">
            <a:avLst/>
          </a:prstGeom>
          <a:solidFill>
            <a:srgbClr val="00B0F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67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Nivel operacional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868144" y="1276017"/>
            <a:ext cx="3214710" cy="646331"/>
          </a:xfrm>
          <a:prstGeom prst="borderCallout2">
            <a:avLst>
              <a:gd name="adj1" fmla="val 100245"/>
              <a:gd name="adj2" fmla="val 49148"/>
              <a:gd name="adj3" fmla="val 142542"/>
              <a:gd name="adj4" fmla="val 40221"/>
              <a:gd name="adj5" fmla="val 187645"/>
              <a:gd name="adj6" fmla="val 43809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 el Conjunto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articulado de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normativas</a:t>
            </a:r>
            <a:r>
              <a:rPr lang="es-EC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s-EC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C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políticas públicas</a:t>
            </a:r>
            <a:endParaRPr kumimoji="0" lang="es-EC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773482" y="3786190"/>
            <a:ext cx="2571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Grupos de atención prioritaria </a:t>
            </a:r>
          </a:p>
          <a:p>
            <a:pPr algn="ctr"/>
            <a:r>
              <a:rPr lang="es-EC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Ejercen plenamente sus derechos.</a:t>
            </a:r>
            <a:endParaRPr lang="es-EC" sz="2800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14282" y="2141987"/>
            <a:ext cx="1916126" cy="2308324"/>
          </a:xfrm>
          <a:prstGeom prst="borderCallout2">
            <a:avLst>
              <a:gd name="adj1" fmla="val 100245"/>
              <a:gd name="adj2" fmla="val 49148"/>
              <a:gd name="adj3" fmla="val 114866"/>
              <a:gd name="adj4" fmla="val 45202"/>
              <a:gd name="adj5" fmla="val 123410"/>
              <a:gd name="adj6" fmla="val 57222"/>
            </a:avLst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sz="1600" dirty="0" smtClean="0"/>
              <a:t>Planificación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sz="1600" dirty="0" smtClean="0"/>
              <a:t>Intervención social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C" sz="1600" dirty="0" smtClean="0"/>
              <a:t>Definiciones/ decisiones </a:t>
            </a:r>
            <a:r>
              <a:rPr lang="es-EC" sz="1600" dirty="0" smtClean="0"/>
              <a:t>políticas </a:t>
            </a:r>
            <a:r>
              <a:rPr lang="es-EC" sz="1600" dirty="0" smtClean="0"/>
              <a:t>organismo coordinador</a:t>
            </a:r>
            <a:r>
              <a:rPr lang="es-EC" sz="1600" dirty="0" smtClean="0"/>
              <a:t>. Concejo de Protección de Derechos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130276" y="527774"/>
            <a:ext cx="3214710" cy="830997"/>
          </a:xfrm>
          <a:prstGeom prst="borderCallout2">
            <a:avLst>
              <a:gd name="adj1" fmla="val 171309"/>
              <a:gd name="adj2" fmla="val 54763"/>
              <a:gd name="adj3" fmla="val 120353"/>
              <a:gd name="adj4" fmla="val 48399"/>
              <a:gd name="adj5" fmla="val 104968"/>
              <a:gd name="adj6" fmla="val 49113"/>
            </a:avLst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600" dirty="0" smtClean="0"/>
              <a:t>Garantiza los </a:t>
            </a:r>
            <a:r>
              <a:rPr lang="es-EC" sz="1600" dirty="0" smtClean="0"/>
              <a:t>procesos de protección, restitución, control y sanción.</a:t>
            </a:r>
            <a:endParaRPr kumimoji="0" lang="es-EC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547664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15304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3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13 Grupo"/>
          <p:cNvGrpSpPr/>
          <p:nvPr/>
        </p:nvGrpSpPr>
        <p:grpSpPr>
          <a:xfrm>
            <a:off x="1331640" y="385666"/>
            <a:ext cx="6715172" cy="6643734"/>
            <a:chOff x="1928794" y="142852"/>
            <a:chExt cx="6715172" cy="6643734"/>
          </a:xfrm>
        </p:grpSpPr>
        <p:sp>
          <p:nvSpPr>
            <p:cNvPr id="28" name="27 Elipse"/>
            <p:cNvSpPr/>
            <p:nvPr/>
          </p:nvSpPr>
          <p:spPr>
            <a:xfrm>
              <a:off x="1928794" y="142852"/>
              <a:ext cx="6715172" cy="664373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28 Elipse"/>
            <p:cNvSpPr/>
            <p:nvPr/>
          </p:nvSpPr>
          <p:spPr>
            <a:xfrm>
              <a:off x="2546468" y="477886"/>
              <a:ext cx="5214974" cy="465251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endParaRPr lang="es-EC" sz="1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endParaRPr>
            </a:p>
            <a:p>
              <a:pPr lvl="0"/>
              <a:r>
                <a:rPr lang="es-EC" sz="2800" b="1" u="sng" dirty="0" smtClean="0">
                  <a:ln w="10541" cmpd="sng">
                    <a:solidFill>
                      <a:prstClr val="black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POLÍTICA </a:t>
              </a:r>
            </a:p>
            <a:p>
              <a:pPr lvl="0"/>
              <a:r>
                <a:rPr lang="es-EC" sz="2800" b="1" u="sng" dirty="0" smtClean="0">
                  <a:ln w="10541" cmpd="sng">
                    <a:solidFill>
                      <a:prstClr val="black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SOCIAL:</a:t>
              </a:r>
              <a:endParaRPr lang="es-EC" sz="2800" b="1" u="sng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lvl="0"/>
              <a:endParaRPr lang="es-EC" sz="36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endParaRPr>
            </a:p>
            <a:p>
              <a:pPr lvl="0"/>
              <a:endParaRPr lang="es-EC" sz="36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endParaRPr>
            </a:p>
            <a:p>
              <a:pPr lvl="0"/>
              <a:endParaRPr lang="es-EC" sz="36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endParaRPr>
            </a:p>
            <a:p>
              <a:pPr lvl="0"/>
              <a:endParaRPr lang="es-EC" sz="3600" dirty="0" smtClean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</a:endParaRPr>
            </a:p>
            <a:p>
              <a:pPr lvl="0" algn="ctr"/>
              <a:endParaRPr lang="es-EC" sz="800" b="1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0" name="29 Elipse"/>
          <p:cNvSpPr/>
          <p:nvPr/>
        </p:nvSpPr>
        <p:spPr>
          <a:xfrm>
            <a:off x="179512" y="1163504"/>
            <a:ext cx="5214974" cy="4857784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6000000">
              <a:rot lat="19086000" lon="19067999" rev="37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flatTx/>
          </a:bodyPr>
          <a:lstStyle/>
          <a:p>
            <a:pPr algn="ctr"/>
            <a:endParaRPr lang="es-EC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 rot="2042631">
            <a:off x="1412156" y="2892177"/>
            <a:ext cx="2357454" cy="2137751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21345902"/>
              </a:avLst>
            </a:prstTxWarp>
            <a:spAutoFit/>
          </a:bodyPr>
          <a:lstStyle/>
          <a:p>
            <a:pPr lvl="0"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P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ROTECCIÓN 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INTEGRAL</a:t>
            </a:r>
          </a:p>
        </p:txBody>
      </p:sp>
      <p:sp>
        <p:nvSpPr>
          <p:cNvPr id="32" name="31 Rectángulo"/>
          <p:cNvSpPr/>
          <p:nvPr/>
        </p:nvSpPr>
        <p:spPr>
          <a:xfrm rot="2800585">
            <a:off x="740486" y="2558039"/>
            <a:ext cx="2995208" cy="3328123"/>
          </a:xfrm>
          <a:prstGeom prst="rect">
            <a:avLst/>
          </a:prstGeom>
        </p:spPr>
        <p:txBody>
          <a:bodyPr wrap="square">
            <a:prstTxWarp prst="textArchDown">
              <a:avLst>
                <a:gd name="adj" fmla="val 1357628"/>
              </a:avLst>
            </a:prstTxWarp>
            <a:spAutoFit/>
          </a:bodyPr>
          <a:lstStyle/>
          <a:p>
            <a:pPr lvl="0"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 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INCLUSIÓN 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SOCIAL Y ECONÓMICA </a:t>
            </a:r>
            <a:endParaRPr lang="es-EC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 rot="390334">
            <a:off x="2328715" y="2776586"/>
            <a:ext cx="2286000" cy="1477860"/>
          </a:xfrm>
          <a:prstGeom prst="rect">
            <a:avLst/>
          </a:prstGeom>
        </p:spPr>
        <p:txBody>
          <a:bodyPr>
            <a:prstTxWarp prst="textArchDown">
              <a:avLst/>
            </a:prstTxWarp>
            <a:spAutoFit/>
          </a:bodyPr>
          <a:lstStyle/>
          <a:p>
            <a:pPr lvl="0" algn="ctr"/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   PROTECCIÓN </a:t>
            </a:r>
            <a:r>
              <a:rPr lang="es-EC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ESPECIAL</a:t>
            </a:r>
          </a:p>
        </p:txBody>
      </p:sp>
      <p:grpSp>
        <p:nvGrpSpPr>
          <p:cNvPr id="34" name="16 Grupo"/>
          <p:cNvGrpSpPr/>
          <p:nvPr/>
        </p:nvGrpSpPr>
        <p:grpSpPr>
          <a:xfrm>
            <a:off x="35496" y="855002"/>
            <a:ext cx="2602299" cy="1925925"/>
            <a:chOff x="6791044" y="1552261"/>
            <a:chExt cx="2214546" cy="1892260"/>
          </a:xfrm>
        </p:grpSpPr>
        <p:sp>
          <p:nvSpPr>
            <p:cNvPr id="35" name="34 Elipse"/>
            <p:cNvSpPr/>
            <p:nvPr/>
          </p:nvSpPr>
          <p:spPr>
            <a:xfrm>
              <a:off x="6791044" y="1552261"/>
              <a:ext cx="2214546" cy="189226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EC" sz="11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s-EC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LOS GRUPOS </a:t>
              </a:r>
              <a:r>
                <a:rPr lang="es-EC" b="1" dirty="0" smtClean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DE ATENCIÓN PRIORITARIA</a:t>
              </a:r>
            </a:p>
            <a:p>
              <a:pPr algn="ctr"/>
              <a:endParaRPr lang="es-EC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35 Elipse"/>
            <p:cNvSpPr/>
            <p:nvPr/>
          </p:nvSpPr>
          <p:spPr>
            <a:xfrm>
              <a:off x="7067862" y="1571612"/>
              <a:ext cx="1714512" cy="15716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4716016" y="4222829"/>
            <a:ext cx="442915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s-EC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DIRECCIÓN MUNICIPAL DE EDUCACIÓN , CULTURA Y DEPORTES</a:t>
            </a:r>
          </a:p>
        </p:txBody>
      </p:sp>
      <p:sp>
        <p:nvSpPr>
          <p:cNvPr id="38" name="37 Rectángulo"/>
          <p:cNvSpPr/>
          <p:nvPr/>
        </p:nvSpPr>
        <p:spPr>
          <a:xfrm>
            <a:off x="4716016" y="1556792"/>
            <a:ext cx="4427984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/>
            <a:r>
              <a:rPr lang="es-EC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CONSEJO CANTONAL DE PROTECCIÓN DE DERECHOS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4716016" y="2060848"/>
            <a:ext cx="4429156" cy="55399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/>
            <a:r>
              <a:rPr lang="es-EC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ACCIÓN SOCIAL MUNICIPAL</a:t>
            </a:r>
          </a:p>
          <a:p>
            <a:pPr lvl="0"/>
            <a:r>
              <a:rPr lang="es-EC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FARMASOL</a:t>
            </a:r>
          </a:p>
        </p:txBody>
      </p:sp>
      <p:sp>
        <p:nvSpPr>
          <p:cNvPr id="40" name="39 Rectángulo"/>
          <p:cNvSpPr/>
          <p:nvPr/>
        </p:nvSpPr>
        <p:spPr>
          <a:xfrm>
            <a:off x="4716016" y="2564904"/>
            <a:ext cx="4429156" cy="17081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es-EC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FUNDACIÓN MUNICIPAL DE TURISMO</a:t>
            </a:r>
            <a:endParaRPr lang="es-EC" sz="15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es-EC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FUNDACIÓN HOSPITAL MUNICIPAL DEL NIÑO Y LA MUJER</a:t>
            </a:r>
          </a:p>
          <a:p>
            <a:pPr lvl="0"/>
            <a:r>
              <a:rPr lang="es-EC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CONSEJO CANTONAL DE SALUD DE </a:t>
            </a:r>
            <a:r>
              <a:rPr lang="es-EC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CUENCA</a:t>
            </a:r>
          </a:p>
          <a:p>
            <a:pPr lvl="0"/>
            <a:r>
              <a:rPr lang="es-EC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EMPRESA MUNICIPAL DE DESARROLLO ECONOMICO –EDEC CUENCA</a:t>
            </a:r>
          </a:p>
          <a:p>
            <a:pPr lvl="0"/>
            <a:r>
              <a:rPr lang="es-EC" sz="15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EMUCE</a:t>
            </a:r>
            <a:endParaRPr lang="es-EC" sz="1500" dirty="0" smtClean="0">
              <a:solidFill>
                <a:prstClr val="black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4716016" y="4798893"/>
            <a:ext cx="4429156" cy="58477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lvl="0"/>
            <a:r>
              <a:rPr lang="es-EC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JUNTA CANTONAL DE PROTECCIÓN DE DERECHOS 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4716016" y="5374957"/>
            <a:ext cx="4429156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C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DIRECCIÓN DE DESARROLLO SOCIAL Y ECONÓMICO </a:t>
            </a:r>
            <a:endParaRPr lang="es-EC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4716016" y="5962054"/>
            <a:ext cx="4429155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/>
            <a:r>
              <a:rPr lang="es-EC" sz="16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DEPARTAMENTO DE PLANIFICACIÓN Y GESTIÓN POR LA EQUIDAD SOCIAL Y GÉNERO </a:t>
            </a:r>
            <a:endParaRPr lang="es-EC" sz="16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877702" y="518091"/>
            <a:ext cx="3600400" cy="10387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s-EC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CTORES ESTRATÉGICOS </a:t>
            </a:r>
          </a:p>
          <a:p>
            <a:pPr algn="ctr"/>
            <a:r>
              <a:rPr lang="es-EC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FRENTE SOCIAL </a:t>
            </a:r>
            <a:r>
              <a:rPr lang="es-EC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MUNICIPAL, como:</a:t>
            </a:r>
            <a:endParaRPr lang="es-EC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907704" y="-36676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Articulación del Sistema de protección integral </a:t>
            </a:r>
            <a:endParaRPr lang="es-EC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8114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3059832" y="2337847"/>
            <a:ext cx="288032" cy="3139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77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  <p:pic>
        <p:nvPicPr>
          <p:cNvPr id="8194" name="Picture 2" descr="C:\Users\eapenafiel\Desktop\fotos adulto mayor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86"/>
            <a:ext cx="9144000" cy="648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57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apenafiel\Desktop\fotos adulto mayor\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" y="404664"/>
            <a:ext cx="907618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47664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95711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apenafiel\Desktop\fotos adulto mayor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47664" y="44624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70795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apenafiel\Desktop\fotos adulto mayor\coll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67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7704" y="364021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Articulación del Sistema de protección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integral: 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3968" y="2173513"/>
            <a:ext cx="140482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ETAPA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EMUVI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EMOV</a:t>
            </a:r>
          </a:p>
        </p:txBody>
      </p:sp>
      <p:sp>
        <p:nvSpPr>
          <p:cNvPr id="9" name="8 Rectángulo"/>
          <p:cNvSpPr/>
          <p:nvPr/>
        </p:nvSpPr>
        <p:spPr>
          <a:xfrm>
            <a:off x="2970154" y="3140968"/>
            <a:ext cx="4429155" cy="2031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Así como: CONSEJO </a:t>
            </a:r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SEGURIDAD CIUDADANA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Dirección Municipal de Descentralización (Barrios y Parroquias)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Guardia Ciudadana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Dirección </a:t>
            </a:r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Administrativa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Dirección de Relaciones Externas</a:t>
            </a:r>
            <a:endParaRPr lang="es-EC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131840" y="949377"/>
            <a:ext cx="3600400" cy="10387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s-EC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CTORES ESTRATÉGICOS </a:t>
            </a:r>
          </a:p>
          <a:p>
            <a:pPr algn="ctr"/>
            <a:r>
              <a:rPr lang="es-EC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EMPRESAS MUNICIPALES</a:t>
            </a:r>
          </a:p>
          <a:p>
            <a:pPr algn="ctr"/>
            <a:r>
              <a:rPr lang="es-EC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DEPARTAMENTOS, como:</a:t>
            </a:r>
            <a:endParaRPr lang="es-EC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799692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07679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  <p:pic>
        <p:nvPicPr>
          <p:cNvPr id="12291" name="Picture 3" descr="C:\Users\eapenafiel\Desktop\fotos adulto mayor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270"/>
            <a:ext cx="9144000" cy="648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044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eapenafiel\Desktop\fotos adulto mayor\o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547664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276866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97968" y="827420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Articulación del Sistema de protección 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integral: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15816" y="2244928"/>
            <a:ext cx="4032997" cy="34163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Ministerio de Inclusión Económica y Social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Ministerio de Educación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Ministerio de Salud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Ministerio de Relaciones Laborales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Ministerio de Relaciones Exteriores y Movilidad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Consejo de la Judicatura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Defensoría del Pueblo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Ministerio del Interior</a:t>
            </a:r>
          </a:p>
          <a:p>
            <a:pPr lvl="0" algn="ctr"/>
            <a:r>
              <a:rPr lang="es-EC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Consejo de Participación Ciudadana y Control Social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131840" y="1196752"/>
            <a:ext cx="3600400" cy="1038701"/>
          </a:xfrm>
          <a:prstGeom prst="ellipse">
            <a:avLst/>
          </a:prstGeom>
          <a:solidFill>
            <a:srgbClr val="00206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COORDINACIÓN </a:t>
            </a:r>
            <a:r>
              <a:rPr lang="es-EC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INTERINSTITUCIONAL, con: </a:t>
            </a:r>
            <a:endParaRPr lang="es-EC" sz="1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27684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22007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03648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915816" y="797803"/>
            <a:ext cx="3031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GRACIAS</a:t>
            </a:r>
            <a:endParaRPr lang="es-EC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7295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3491880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  <p:pic>
        <p:nvPicPr>
          <p:cNvPr id="14338" name="Picture 2" descr="C:\Users\eapenafiel\Desktop\fotos adulto mayor\contraporta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44" y="1628800"/>
            <a:ext cx="6372200" cy="41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4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87295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  <p:sp>
        <p:nvSpPr>
          <p:cNvPr id="6" name="5 Elipse"/>
          <p:cNvSpPr/>
          <p:nvPr/>
        </p:nvSpPr>
        <p:spPr>
          <a:xfrm>
            <a:off x="787496" y="383386"/>
            <a:ext cx="7744944" cy="5781918"/>
          </a:xfrm>
          <a:prstGeom prst="ellipse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dirty="0" smtClean="0"/>
          </a:p>
        </p:txBody>
      </p:sp>
      <p:grpSp>
        <p:nvGrpSpPr>
          <p:cNvPr id="7" name="6 Grupo"/>
          <p:cNvGrpSpPr/>
          <p:nvPr/>
        </p:nvGrpSpPr>
        <p:grpSpPr>
          <a:xfrm>
            <a:off x="4786314" y="1928801"/>
            <a:ext cx="2571768" cy="3571901"/>
            <a:chOff x="4786314" y="1928801"/>
            <a:chExt cx="2571768" cy="3571901"/>
          </a:xfrm>
        </p:grpSpPr>
        <p:sp>
          <p:nvSpPr>
            <p:cNvPr id="8" name="7 Arco"/>
            <p:cNvSpPr/>
            <p:nvPr/>
          </p:nvSpPr>
          <p:spPr>
            <a:xfrm rot="5400000">
              <a:off x="4286247" y="2428868"/>
              <a:ext cx="3571901" cy="2571767"/>
            </a:xfrm>
            <a:prstGeom prst="arc">
              <a:avLst>
                <a:gd name="adj1" fmla="val 15982468"/>
                <a:gd name="adj2" fmla="val 2110657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cxnSp>
          <p:nvCxnSpPr>
            <p:cNvPr id="9" name="8 Conector recto de flecha"/>
            <p:cNvCxnSpPr/>
            <p:nvPr/>
          </p:nvCxnSpPr>
          <p:spPr>
            <a:xfrm rot="5400000" flipH="1" flipV="1">
              <a:off x="7142974" y="3700684"/>
              <a:ext cx="4286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9 Elipse"/>
          <p:cNvSpPr/>
          <p:nvPr/>
        </p:nvSpPr>
        <p:spPr>
          <a:xfrm>
            <a:off x="928662" y="1214422"/>
            <a:ext cx="3857652" cy="3571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/>
          </a:p>
          <a:p>
            <a:pPr algn="ctr"/>
            <a:endParaRPr lang="es-EC" dirty="0"/>
          </a:p>
          <a:p>
            <a:pPr algn="ctr"/>
            <a:endParaRPr lang="es-EC" sz="3200" dirty="0" smtClean="0"/>
          </a:p>
          <a:p>
            <a:pPr algn="ctr"/>
            <a:r>
              <a:rPr lang="es-EC" sz="3200" dirty="0" smtClean="0"/>
              <a:t>Concejo Municipal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11" name="10 Elipse"/>
          <p:cNvSpPr/>
          <p:nvPr/>
        </p:nvSpPr>
        <p:spPr>
          <a:xfrm>
            <a:off x="2643174" y="3929066"/>
            <a:ext cx="2928958" cy="185738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Concejo Cantonal de Protección de Derechos </a:t>
            </a:r>
            <a:endParaRPr lang="es-EC" sz="24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43042" y="2571744"/>
            <a:ext cx="2286016" cy="1946223"/>
            <a:chOff x="2786050" y="1977516"/>
            <a:chExt cx="1428760" cy="1946223"/>
          </a:xfrm>
        </p:grpSpPr>
        <p:sp>
          <p:nvSpPr>
            <p:cNvPr id="13" name="12 Elipse"/>
            <p:cNvSpPr/>
            <p:nvPr/>
          </p:nvSpPr>
          <p:spPr>
            <a:xfrm>
              <a:off x="2786050" y="2285992"/>
              <a:ext cx="1428760" cy="1285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3336846" y="1977516"/>
              <a:ext cx="252882" cy="571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5" name="14 Rectángulo"/>
            <p:cNvSpPr/>
            <p:nvPr/>
          </p:nvSpPr>
          <p:spPr>
            <a:xfrm rot="20264269">
              <a:off x="3639936" y="3352235"/>
              <a:ext cx="248586" cy="571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sp>
          <p:nvSpPr>
            <p:cNvPr id="16" name="15 Elipse"/>
            <p:cNvSpPr/>
            <p:nvPr/>
          </p:nvSpPr>
          <p:spPr>
            <a:xfrm>
              <a:off x="2786050" y="2263268"/>
              <a:ext cx="1428760" cy="12858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 smtClean="0"/>
                <a:t>Comisión de Inclusión Social y Género</a:t>
              </a:r>
              <a:endParaRPr lang="es-EC" dirty="0"/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6429388" y="2157233"/>
            <a:ext cx="2071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C" sz="2400" b="1" dirty="0" smtClean="0"/>
              <a:t>SUJETO</a:t>
            </a:r>
            <a:r>
              <a:rPr lang="es-EC" sz="2400" dirty="0" smtClean="0"/>
              <a:t> DE DERECHOS </a:t>
            </a:r>
          </a:p>
          <a:p>
            <a:pPr algn="ctr"/>
            <a:r>
              <a:rPr lang="es-EC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L@s</a:t>
            </a:r>
            <a:r>
              <a:rPr lang="es-EC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Adult@s</a:t>
            </a:r>
            <a:r>
              <a:rPr lang="es-EC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Mayores)</a:t>
            </a:r>
            <a:endParaRPr lang="es-EC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sz="2400" dirty="0" smtClean="0"/>
          </a:p>
        </p:txBody>
      </p:sp>
      <p:sp>
        <p:nvSpPr>
          <p:cNvPr id="18" name="17 Elipse"/>
          <p:cNvSpPr/>
          <p:nvPr/>
        </p:nvSpPr>
        <p:spPr>
          <a:xfrm>
            <a:off x="5072066" y="2143116"/>
            <a:ext cx="21431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18 Elipse"/>
          <p:cNvSpPr/>
          <p:nvPr/>
        </p:nvSpPr>
        <p:spPr>
          <a:xfrm>
            <a:off x="5572132" y="2143116"/>
            <a:ext cx="21431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19 Arco"/>
          <p:cNvSpPr/>
          <p:nvPr/>
        </p:nvSpPr>
        <p:spPr>
          <a:xfrm rot="6605821">
            <a:off x="5054234" y="2780739"/>
            <a:ext cx="1116783" cy="117867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6156176" y="3933056"/>
            <a:ext cx="2571736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Entidades de Atención, Regulación y </a:t>
            </a:r>
            <a:r>
              <a:rPr lang="es-EC" b="1" dirty="0" smtClean="0"/>
              <a:t>Control</a:t>
            </a:r>
          </a:p>
          <a:p>
            <a:pPr algn="ctr"/>
            <a:r>
              <a:rPr lang="es-EC" b="1" dirty="0" smtClean="0"/>
              <a:t>En beneficio de </a:t>
            </a:r>
            <a:r>
              <a:rPr lang="es-EC" b="1" dirty="0" err="1" smtClean="0"/>
              <a:t>l@s</a:t>
            </a:r>
            <a:r>
              <a:rPr lang="es-EC" b="1" dirty="0" smtClean="0"/>
              <a:t> </a:t>
            </a:r>
            <a:r>
              <a:rPr lang="es-EC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Adult@s</a:t>
            </a:r>
            <a:r>
              <a:rPr lang="es-EC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Mayores</a:t>
            </a:r>
            <a:endParaRPr lang="es-EC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4652962" y="1165891"/>
            <a:ext cx="2799243" cy="1986881"/>
            <a:chOff x="4500562" y="951179"/>
            <a:chExt cx="2799243" cy="1986881"/>
          </a:xfrm>
        </p:grpSpPr>
        <p:sp>
          <p:nvSpPr>
            <p:cNvPr id="23" name="22 Arco"/>
            <p:cNvSpPr/>
            <p:nvPr/>
          </p:nvSpPr>
          <p:spPr>
            <a:xfrm rot="17215515">
              <a:off x="4920198" y="558453"/>
              <a:ext cx="1986881" cy="2772333"/>
            </a:xfrm>
            <a:prstGeom prst="arc">
              <a:avLst>
                <a:gd name="adj1" fmla="val 16012612"/>
                <a:gd name="adj2" fmla="val 4714492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 rot="5400000">
              <a:off x="4393405" y="1678769"/>
              <a:ext cx="285752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Rectángulo"/>
          <p:cNvSpPr/>
          <p:nvPr/>
        </p:nvSpPr>
        <p:spPr>
          <a:xfrm>
            <a:off x="1331640" y="35332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030793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-680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EC" sz="26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26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Qué  es el Sistema de Protección de Derechos  ?</a:t>
            </a:r>
            <a:endParaRPr lang="es-EC" sz="2600" b="1" i="1" u="sng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EC" sz="2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2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 un conjunto </a:t>
            </a:r>
            <a:r>
              <a:rPr lang="es-EC" sz="2600" dirty="0">
                <a:latin typeface="Tahoma" pitchFamily="34" charset="0"/>
                <a:ea typeface="Tahoma" pitchFamily="34" charset="0"/>
                <a:cs typeface="Tahoma" pitchFamily="34" charset="0"/>
              </a:rPr>
              <a:t>articulado y coordinado de instituciones, políticas, programas y servicios que aseguran el reconocimiento, goce, ejercicio y exigibilidad de los derechos plasmados en la Constitución de la República del Ecuador, leyes e instrumentos internacionales de derechos humanos, el cumplimiento de los objetivos del régimen de desarrollo y los deberes del Estado para la consecución del buen vivir. Es parte del Sistema Nacional de Inclusión y Equidad Social y de los sistemas especializados; se articulará al Plan Nacional de Desarrollo y al Sistema Nacional descentralizado de Planificación Participativa.</a:t>
            </a:r>
          </a:p>
        </p:txBody>
      </p:sp>
      <p:pic>
        <p:nvPicPr>
          <p:cNvPr id="3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49407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935596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  <p:pic>
        <p:nvPicPr>
          <p:cNvPr id="3074" name="Picture 2" descr="C:\Users\eapenafiel\Desktop\fotos adulto mayor\o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37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-62816"/>
            <a:ext cx="78488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C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C" sz="2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s-EC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de Protección Integral de Derechos, </a:t>
            </a:r>
            <a:r>
              <a:rPr lang="es-EC" sz="2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promueve varios </a:t>
            </a:r>
            <a:r>
              <a:rPr lang="es-EC" sz="2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principios como</a:t>
            </a:r>
            <a:r>
              <a:rPr lang="es-EC" sz="2000" b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Pro ser humano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igualdad en la diversidad y no discriminación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participación social</a:t>
            </a:r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l interés superior del niño y niña</a:t>
            </a:r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interculturalidad</a:t>
            </a:r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atención prioritaria y especializada</a:t>
            </a:r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especialidad y especificidad</a:t>
            </a:r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progresividad</a:t>
            </a:r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 ética laica</a:t>
            </a:r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e coordinación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autonomía y </a:t>
            </a: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descentralización</a:t>
            </a:r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S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confidencialidad</a:t>
            </a:r>
            <a:endParaRPr lang="es-EC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Enfoque de derechos humanos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De Enfoque de género</a:t>
            </a:r>
          </a:p>
        </p:txBody>
      </p:sp>
      <p:pic>
        <p:nvPicPr>
          <p:cNvPr id="3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55576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1872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-99392"/>
            <a:ext cx="79563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sz="2400" b="1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EC" sz="2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24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Quienes son </a:t>
            </a:r>
            <a:r>
              <a:rPr lang="es-EC" sz="2400" b="1" i="1" u="sng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l@s</a:t>
            </a:r>
            <a:r>
              <a:rPr lang="es-EC" sz="2400" b="1" i="1" u="sng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s-EC" sz="2400" b="1" i="1" u="sng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beneficiari@s</a:t>
            </a:r>
            <a:r>
              <a:rPr lang="es-EC" sz="24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  <a:endParaRPr lang="es-EC" sz="2400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EC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El </a:t>
            </a:r>
            <a:r>
              <a:rPr lang="es-EC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artículo 35 de la Constitución de la República del Ecuador reconoce como grupos de atención prioritaria por parte del Estado a las personas </a:t>
            </a:r>
            <a:r>
              <a:rPr lang="es-EC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adultas mayores</a:t>
            </a:r>
            <a:r>
              <a:rPr lang="es-EC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, niñas, niños y adolescentes, mujeres embarazadas, personas con discapacidad, personas privadas de libertad y quienes adolezcan de enfermedades catastróficas o de alta complejidad, recibirán atención prioritaria y especializada en los ámbitos público y privado. La misma atención prioritaria recibirán las personas en situación de riesgo, las víctimas de violencia doméstica y sexual, maltrato infantil, desastres naturales o antropogénicos. El Estado prestará especial protección a las personas en condición de doble vulnerabilidad</a:t>
            </a:r>
          </a:p>
        </p:txBody>
      </p:sp>
      <p:pic>
        <p:nvPicPr>
          <p:cNvPr id="3" name="Picture 2" descr="C:\Users\casa del migrante\Downloads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37312"/>
            <a:ext cx="1512168" cy="5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3419872" y="6237311"/>
            <a:ext cx="54726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Ciudad </a:t>
            </a:r>
            <a:r>
              <a:rPr lang="es-E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y Round BTN Lt" pitchFamily="34" charset="0"/>
              </a:rPr>
              <a:t>para vivir mejor</a:t>
            </a:r>
          </a:p>
        </p:txBody>
      </p:sp>
    </p:spTree>
    <p:extLst>
      <p:ext uri="{BB962C8B-B14F-4D97-AF65-F5344CB8AC3E}">
        <p14:creationId xmlns:p14="http://schemas.microsoft.com/office/powerpoint/2010/main" val="156637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935596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  <p:pic>
        <p:nvPicPr>
          <p:cNvPr id="4098" name="Picture 2" descr="C:\Users\eapenafiel\Desktop\fotos adulto mayor\coll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36"/>
            <a:ext cx="9144000" cy="656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19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35596" y="3533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</a:t>
            </a:r>
            <a:r>
              <a:rPr lang="es-E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istema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de Protección de Derechos del Cantón Cuenca</a:t>
            </a:r>
            <a:endParaRPr lang="es-EC" sz="1600" dirty="0"/>
          </a:p>
        </p:txBody>
      </p:sp>
      <p:pic>
        <p:nvPicPr>
          <p:cNvPr id="5122" name="Picture 2" descr="C:\Users\eapenafiel\Desktop\fotos adulto mayor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86"/>
            <a:ext cx="9144000" cy="648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97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0000">
        <p:circle/>
      </p:transition>
    </mc:Choice>
    <mc:Fallback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1095</TotalTime>
  <Words>989</Words>
  <Application>Microsoft Office PowerPoint</Application>
  <PresentationFormat>Presentación en pantalla (4:3)</PresentationFormat>
  <Paragraphs>180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 MUNICIPAL DEL CANTÓN  CUENCA  DIRECCIÓN DE DESARROLLO SOCIAL Y ECONÓMICO</dc:title>
  <dc:creator>Consuelo Guzman</dc:creator>
  <cp:lastModifiedBy>Esteban Andres Peñafiel Bermeo</cp:lastModifiedBy>
  <cp:revision>44</cp:revision>
  <dcterms:created xsi:type="dcterms:W3CDTF">2014-11-10T17:49:45Z</dcterms:created>
  <dcterms:modified xsi:type="dcterms:W3CDTF">2015-04-16T05:10:59Z</dcterms:modified>
</cp:coreProperties>
</file>