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08"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8EC83A9-9ABA-4EE8-8267-A1ED2B37828A}"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3DE209-D395-4DCE-8E9F-BF3825C7C547}"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C83A9-9ABA-4EE8-8267-A1ED2B37828A}" type="datetimeFigureOut">
              <a:rPr lang="es-ES" smtClean="0"/>
              <a:pPr/>
              <a:t>15/04/2015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DE209-D395-4DCE-8E9F-BF3825C7C54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anudaseguros.es/wp-content/uploads/2013/12/1853021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214282" y="2816183"/>
            <a:ext cx="8643998" cy="1255759"/>
          </a:xfrm>
        </p:spPr>
        <p:txBody>
          <a:bodyPr>
            <a:normAutofit fontScale="90000"/>
          </a:bodyPr>
          <a:lstStyle/>
          <a:p>
            <a:r>
              <a:rPr lang="es-EC" sz="6000" b="1" dirty="0">
                <a:solidFill>
                  <a:schemeClr val="accent6">
                    <a:lumMod val="75000"/>
                  </a:schemeClr>
                </a:solidFill>
                <a:effectLst>
                  <a:outerShdw blurRad="38100" dist="38100" dir="2700000" algn="tl">
                    <a:srgbClr val="000000">
                      <a:alpha val="43137"/>
                    </a:srgbClr>
                  </a:outerShdw>
                </a:effectLst>
              </a:rPr>
              <a:t>ESTEREOTIPOS ASOCIADOS A LAS PERSONAS MAYORES</a:t>
            </a:r>
            <a:r>
              <a:rPr lang="es-ES" dirty="0"/>
              <a:t/>
            </a:r>
            <a:br>
              <a:rPr lang="es-ES" dirty="0"/>
            </a:b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edge">
                                      <p:cBhvr>
                                        <p:cTn id="7" dur="2000"/>
                                        <p:tgtEl>
                                          <p:spTgt spid="512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www.publicidadexterior.com.ar/home/images/stories/2012/adultos_mayores_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214282" y="214290"/>
            <a:ext cx="8715436" cy="6500858"/>
          </a:xfrm>
        </p:spPr>
        <p:txBody>
          <a:bodyPr>
            <a:normAutofit fontScale="92500" lnSpcReduction="20000"/>
          </a:bodyPr>
          <a:lstStyle/>
          <a:p>
            <a:pPr marL="0" indent="0" algn="just">
              <a:lnSpc>
                <a:spcPct val="120000"/>
              </a:lnSpc>
              <a:spcBef>
                <a:spcPts val="0"/>
              </a:spcBef>
              <a:buNone/>
            </a:pPr>
            <a:r>
              <a:rPr lang="es-EC" dirty="0">
                <a:solidFill>
                  <a:schemeClr val="bg1"/>
                </a:solidFill>
                <a:effectLst>
                  <a:outerShdw blurRad="38100" dist="38100" dir="2700000" algn="tl">
                    <a:srgbClr val="000000">
                      <a:alpha val="43137"/>
                    </a:srgbClr>
                  </a:outerShdw>
                </a:effectLst>
              </a:rPr>
              <a:t>No se puede considerar a las personas mayores como seres acabados, </a:t>
            </a:r>
            <a:r>
              <a:rPr lang="es-EC" dirty="0" smtClean="0">
                <a:solidFill>
                  <a:schemeClr val="bg1"/>
                </a:solidFill>
                <a:effectLst>
                  <a:outerShdw blurRad="38100" dist="38100" dir="2700000" algn="tl">
                    <a:srgbClr val="000000">
                      <a:alpha val="43137"/>
                    </a:srgbClr>
                  </a:outerShdw>
                </a:effectLst>
              </a:rPr>
              <a:t>o como </a:t>
            </a:r>
            <a:r>
              <a:rPr lang="es-EC" dirty="0">
                <a:solidFill>
                  <a:schemeClr val="bg1"/>
                </a:solidFill>
                <a:effectLst>
                  <a:outerShdw blurRad="38100" dist="38100" dir="2700000" algn="tl">
                    <a:srgbClr val="000000">
                      <a:alpha val="43137"/>
                    </a:srgbClr>
                  </a:outerShdw>
                </a:effectLst>
              </a:rPr>
              <a:t>un grupo social marginado. Ha de considerarse una sociedad sabia y competente en </a:t>
            </a:r>
            <a:r>
              <a:rPr lang="es-EC" dirty="0" smtClean="0">
                <a:solidFill>
                  <a:schemeClr val="bg1"/>
                </a:solidFill>
                <a:effectLst>
                  <a:outerShdw blurRad="38100" dist="38100" dir="2700000" algn="tl">
                    <a:srgbClr val="000000">
                      <a:alpha val="43137"/>
                    </a:srgbClr>
                  </a:outerShdw>
                </a:effectLst>
              </a:rPr>
              <a:t>donde </a:t>
            </a:r>
            <a:r>
              <a:rPr lang="es-EC" dirty="0">
                <a:solidFill>
                  <a:schemeClr val="bg1"/>
                </a:solidFill>
                <a:effectLst>
                  <a:outerShdw blurRad="38100" dist="38100" dir="2700000" algn="tl">
                    <a:srgbClr val="000000">
                      <a:alpha val="43137"/>
                    </a:srgbClr>
                  </a:outerShdw>
                </a:effectLst>
              </a:rPr>
              <a:t>pasen los últimos años de su vida de forma digna y capaz.</a:t>
            </a:r>
            <a:endParaRPr lang="es-ES" dirty="0">
              <a:solidFill>
                <a:schemeClr val="bg1"/>
              </a:solidFill>
              <a:effectLst>
                <a:outerShdw blurRad="38100" dist="38100" dir="2700000" algn="tl">
                  <a:srgbClr val="000000">
                    <a:alpha val="43137"/>
                  </a:srgbClr>
                </a:outerShdw>
              </a:effectLst>
            </a:endParaRPr>
          </a:p>
          <a:p>
            <a:pPr marL="0" indent="0" algn="just">
              <a:lnSpc>
                <a:spcPct val="120000"/>
              </a:lnSpc>
              <a:spcBef>
                <a:spcPts val="0"/>
              </a:spcBef>
              <a:buNone/>
            </a:pPr>
            <a:endParaRPr lang="es-ES" dirty="0">
              <a:solidFill>
                <a:schemeClr val="bg1"/>
              </a:solidFill>
              <a:effectLst>
                <a:outerShdw blurRad="38100" dist="38100" dir="2700000" algn="tl">
                  <a:srgbClr val="000000">
                    <a:alpha val="43137"/>
                  </a:srgbClr>
                </a:outerShdw>
              </a:effectLst>
            </a:endParaRPr>
          </a:p>
          <a:p>
            <a:pPr marL="0" indent="0" algn="just">
              <a:lnSpc>
                <a:spcPct val="120000"/>
              </a:lnSpc>
              <a:spcBef>
                <a:spcPts val="0"/>
              </a:spcBef>
              <a:buNone/>
            </a:pPr>
            <a:r>
              <a:rPr lang="es-EC" dirty="0">
                <a:solidFill>
                  <a:schemeClr val="bg1"/>
                </a:solidFill>
                <a:effectLst>
                  <a:outerShdw blurRad="38100" dist="38100" dir="2700000" algn="tl">
                    <a:srgbClr val="000000">
                      <a:alpha val="43137"/>
                    </a:srgbClr>
                  </a:outerShdw>
                </a:effectLst>
              </a:rPr>
              <a:t>Las áreas que deben garantizar el envejecimiento con éxito serían: el área clínica, </a:t>
            </a:r>
            <a:r>
              <a:rPr lang="es-EC" dirty="0" smtClean="0">
                <a:solidFill>
                  <a:schemeClr val="bg1"/>
                </a:solidFill>
                <a:effectLst>
                  <a:outerShdw blurRad="38100" dist="38100" dir="2700000" algn="tl">
                    <a:srgbClr val="000000">
                      <a:alpha val="43137"/>
                    </a:srgbClr>
                  </a:outerShdw>
                </a:effectLst>
              </a:rPr>
              <a:t>funcional</a:t>
            </a:r>
            <a:r>
              <a:rPr lang="es-EC" dirty="0">
                <a:solidFill>
                  <a:schemeClr val="bg1"/>
                </a:solidFill>
                <a:effectLst>
                  <a:outerShdw blurRad="38100" dist="38100" dir="2700000" algn="tl">
                    <a:srgbClr val="000000">
                      <a:alpha val="43137"/>
                    </a:srgbClr>
                  </a:outerShdw>
                </a:effectLst>
              </a:rPr>
              <a:t>, </a:t>
            </a:r>
            <a:r>
              <a:rPr lang="es-EC" dirty="0" smtClean="0">
                <a:solidFill>
                  <a:schemeClr val="bg1"/>
                </a:solidFill>
                <a:effectLst>
                  <a:outerShdw blurRad="38100" dist="38100" dir="2700000" algn="tl">
                    <a:srgbClr val="000000">
                      <a:alpha val="43137"/>
                    </a:srgbClr>
                  </a:outerShdw>
                </a:effectLst>
              </a:rPr>
              <a:t>mental </a:t>
            </a:r>
            <a:r>
              <a:rPr lang="es-EC" dirty="0">
                <a:solidFill>
                  <a:schemeClr val="bg1"/>
                </a:solidFill>
                <a:effectLst>
                  <a:outerShdw blurRad="38100" dist="38100" dir="2700000" algn="tl">
                    <a:srgbClr val="000000">
                      <a:alpha val="43137"/>
                    </a:srgbClr>
                  </a:outerShdw>
                </a:effectLst>
              </a:rPr>
              <a:t>y el área social. Esto implica que las personas mayores puedan y deban recibir las atenciones que </a:t>
            </a:r>
            <a:r>
              <a:rPr lang="es-EC" dirty="0" smtClean="0">
                <a:solidFill>
                  <a:schemeClr val="bg1"/>
                </a:solidFill>
                <a:effectLst>
                  <a:outerShdw blurRad="38100" dist="38100" dir="2700000" algn="tl">
                    <a:srgbClr val="000000">
                      <a:alpha val="43137"/>
                    </a:srgbClr>
                  </a:outerShdw>
                </a:effectLst>
              </a:rPr>
              <a:t>precisen, </a:t>
            </a:r>
            <a:r>
              <a:rPr lang="es-EC" dirty="0">
                <a:solidFill>
                  <a:schemeClr val="bg1"/>
                </a:solidFill>
                <a:effectLst>
                  <a:outerShdw blurRad="38100" dist="38100" dir="2700000" algn="tl">
                    <a:srgbClr val="000000">
                      <a:alpha val="43137"/>
                    </a:srgbClr>
                  </a:outerShdw>
                </a:effectLst>
              </a:rPr>
              <a:t>teniendo como objetivo extender la </a:t>
            </a:r>
            <a:r>
              <a:rPr lang="es-EC" dirty="0" smtClean="0">
                <a:solidFill>
                  <a:schemeClr val="bg1"/>
                </a:solidFill>
                <a:effectLst>
                  <a:outerShdw blurRad="38100" dist="38100" dir="2700000" algn="tl">
                    <a:srgbClr val="000000">
                      <a:alpha val="43137"/>
                    </a:srgbClr>
                  </a:outerShdw>
                </a:effectLst>
              </a:rPr>
              <a:t>calidad y </a:t>
            </a:r>
            <a:r>
              <a:rPr lang="es-EC" dirty="0">
                <a:solidFill>
                  <a:schemeClr val="bg1"/>
                </a:solidFill>
                <a:effectLst>
                  <a:outerShdw blurRad="38100" dist="38100" dir="2700000" algn="tl">
                    <a:srgbClr val="000000">
                      <a:alpha val="43137"/>
                    </a:srgbClr>
                  </a:outerShdw>
                </a:effectLst>
              </a:rPr>
              <a:t>esperanza de </a:t>
            </a:r>
            <a:r>
              <a:rPr lang="es-EC" dirty="0" smtClean="0">
                <a:solidFill>
                  <a:schemeClr val="bg1"/>
                </a:solidFill>
                <a:effectLst>
                  <a:outerShdw blurRad="38100" dist="38100" dir="2700000" algn="tl">
                    <a:srgbClr val="000000">
                      <a:alpha val="43137"/>
                    </a:srgbClr>
                  </a:outerShdw>
                </a:effectLst>
              </a:rPr>
              <a:t>vida. </a:t>
            </a:r>
            <a:r>
              <a:rPr lang="es-EC" dirty="0">
                <a:solidFill>
                  <a:schemeClr val="bg1"/>
                </a:solidFill>
                <a:effectLst>
                  <a:outerShdw blurRad="38100" dist="38100" dir="2700000" algn="tl">
                    <a:srgbClr val="000000">
                      <a:alpha val="43137"/>
                    </a:srgbClr>
                  </a:outerShdw>
                </a:effectLst>
              </a:rPr>
              <a:t>No se trata sólo de dar más años a la </a:t>
            </a:r>
            <a:r>
              <a:rPr lang="es-EC" dirty="0" smtClean="0">
                <a:solidFill>
                  <a:schemeClr val="bg1"/>
                </a:solidFill>
                <a:effectLst>
                  <a:outerShdw blurRad="38100" dist="38100" dir="2700000" algn="tl">
                    <a:srgbClr val="000000">
                      <a:alpha val="43137"/>
                    </a:srgbClr>
                  </a:outerShdw>
                </a:effectLst>
              </a:rPr>
              <a:t>vida, </a:t>
            </a:r>
            <a:r>
              <a:rPr lang="es-EC" dirty="0">
                <a:solidFill>
                  <a:schemeClr val="bg1"/>
                </a:solidFill>
                <a:effectLst>
                  <a:outerShdw blurRad="38100" dist="38100" dir="2700000" algn="tl">
                    <a:srgbClr val="000000">
                      <a:alpha val="43137"/>
                    </a:srgbClr>
                  </a:outerShdw>
                </a:effectLst>
              </a:rPr>
              <a:t>sino más vida a los años.</a:t>
            </a:r>
            <a:endParaRPr lang="es-ES" dirty="0">
              <a:solidFill>
                <a:schemeClr val="bg1"/>
              </a:solidFill>
              <a:effectLst>
                <a:outerShdw blurRad="38100" dist="38100" dir="2700000" algn="tl">
                  <a:srgbClr val="000000">
                    <a:alpha val="43137"/>
                  </a:srgbClr>
                </a:outerShdw>
              </a:effectLst>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edge">
                                      <p:cBhvr>
                                        <p:cTn id="7" dur="2000"/>
                                        <p:tgtEl>
                                          <p:spTgt spid="2150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solidFill>
                  <a:schemeClr val="accent6">
                    <a:lumMod val="75000"/>
                  </a:schemeClr>
                </a:solidFill>
              </a:rPr>
              <a:t>ESTEREOTIPOS Y MITOS QUE AFECTAN A LAS PERSONAS </a:t>
            </a:r>
            <a:r>
              <a:rPr lang="es-EC" b="1" dirty="0" smtClean="0">
                <a:solidFill>
                  <a:schemeClr val="accent6">
                    <a:lumMod val="75000"/>
                  </a:schemeClr>
                </a:solidFill>
              </a:rPr>
              <a:t>MAYORES</a:t>
            </a:r>
            <a:endParaRPr lang="es-ES" dirty="0">
              <a:solidFill>
                <a:schemeClr val="accent6">
                  <a:lumMod val="75000"/>
                </a:schemeClr>
              </a:solidFill>
            </a:endParaRPr>
          </a:p>
        </p:txBody>
      </p:sp>
      <p:sp>
        <p:nvSpPr>
          <p:cNvPr id="3" name="2 Marcador de contenido"/>
          <p:cNvSpPr>
            <a:spLocks noGrp="1"/>
          </p:cNvSpPr>
          <p:nvPr>
            <p:ph idx="1"/>
          </p:nvPr>
        </p:nvSpPr>
        <p:spPr>
          <a:xfrm>
            <a:off x="214282" y="1600200"/>
            <a:ext cx="8715436" cy="5043510"/>
          </a:xfrm>
        </p:spPr>
        <p:txBody>
          <a:bodyPr>
            <a:normAutofit fontScale="92500" lnSpcReduction="20000"/>
          </a:bodyPr>
          <a:lstStyle/>
          <a:p>
            <a:pPr algn="just">
              <a:buNone/>
            </a:pPr>
            <a:r>
              <a:rPr lang="es-EC" dirty="0">
                <a:solidFill>
                  <a:schemeClr val="accent4">
                    <a:lumMod val="75000"/>
                  </a:schemeClr>
                </a:solidFill>
              </a:rPr>
              <a:t>Podríamos clasificar en tres grupos:</a:t>
            </a:r>
            <a:endParaRPr lang="es-ES" dirty="0">
              <a:solidFill>
                <a:schemeClr val="accent4">
                  <a:lumMod val="75000"/>
                </a:schemeClr>
              </a:solidFill>
            </a:endParaRPr>
          </a:p>
          <a:p>
            <a:pPr algn="just">
              <a:buNone/>
            </a:pPr>
            <a:r>
              <a:rPr lang="es-EC" dirty="0" smtClean="0">
                <a:solidFill>
                  <a:schemeClr val="accent4">
                    <a:lumMod val="75000"/>
                  </a:schemeClr>
                </a:solidFill>
              </a:rPr>
              <a:t> </a:t>
            </a:r>
            <a:endParaRPr lang="es-ES" dirty="0">
              <a:solidFill>
                <a:schemeClr val="accent4">
                  <a:lumMod val="75000"/>
                </a:schemeClr>
              </a:solidFill>
            </a:endParaRPr>
          </a:p>
          <a:p>
            <a:pPr lvl="0" algn="just">
              <a:buNone/>
            </a:pPr>
            <a:r>
              <a:rPr lang="es-EC" b="1" dirty="0" smtClean="0">
                <a:solidFill>
                  <a:schemeClr val="accent6">
                    <a:lumMod val="75000"/>
                  </a:schemeClr>
                </a:solidFill>
              </a:rPr>
              <a:t>1. Estereotipos </a:t>
            </a:r>
            <a:r>
              <a:rPr lang="es-EC" b="1" dirty="0">
                <a:solidFill>
                  <a:schemeClr val="accent6">
                    <a:lumMod val="75000"/>
                  </a:schemeClr>
                </a:solidFill>
              </a:rPr>
              <a:t>y mitos que van </a:t>
            </a:r>
            <a:r>
              <a:rPr lang="es-EC" b="1" dirty="0" smtClean="0">
                <a:solidFill>
                  <a:schemeClr val="accent6">
                    <a:lumMod val="75000"/>
                  </a:schemeClr>
                </a:solidFill>
              </a:rPr>
              <a:t>relacionados </a:t>
            </a:r>
            <a:r>
              <a:rPr lang="es-EC" b="1" dirty="0">
                <a:solidFill>
                  <a:schemeClr val="accent6">
                    <a:lumMod val="75000"/>
                  </a:schemeClr>
                </a:solidFill>
              </a:rPr>
              <a:t>con la edad y la salud de las personas mayores</a:t>
            </a:r>
            <a:r>
              <a:rPr lang="es-EC" b="1" dirty="0" smtClean="0">
                <a:solidFill>
                  <a:schemeClr val="accent6">
                    <a:lumMod val="75000"/>
                  </a:schemeClr>
                </a:solidFill>
              </a:rPr>
              <a:t>:</a:t>
            </a:r>
          </a:p>
          <a:p>
            <a:pPr lvl="0" algn="just">
              <a:buNone/>
            </a:pPr>
            <a:endParaRPr lang="es-ES" sz="2200" dirty="0" smtClean="0">
              <a:solidFill>
                <a:schemeClr val="accent4">
                  <a:lumMod val="75000"/>
                </a:schemeClr>
              </a:solidFill>
            </a:endParaRPr>
          </a:p>
          <a:p>
            <a:pPr algn="just">
              <a:buNone/>
            </a:pPr>
            <a:r>
              <a:rPr lang="es-EC" b="1" dirty="0" smtClean="0">
                <a:solidFill>
                  <a:schemeClr val="accent6">
                    <a:lumMod val="75000"/>
                  </a:schemeClr>
                </a:solidFill>
              </a:rPr>
              <a:t>“</a:t>
            </a:r>
            <a:r>
              <a:rPr lang="es-EC" b="1" dirty="0">
                <a:solidFill>
                  <a:schemeClr val="accent6">
                    <a:lumMod val="75000"/>
                  </a:schemeClr>
                </a:solidFill>
              </a:rPr>
              <a:t>Las personas mayores son incapaces de aprender”:</a:t>
            </a:r>
            <a:r>
              <a:rPr lang="es-EC" dirty="0">
                <a:solidFill>
                  <a:schemeClr val="accent6">
                    <a:lumMod val="75000"/>
                  </a:schemeClr>
                </a:solidFill>
              </a:rPr>
              <a:t> </a:t>
            </a:r>
            <a:r>
              <a:rPr lang="es-EC" dirty="0">
                <a:solidFill>
                  <a:schemeClr val="accent4">
                    <a:lumMod val="75000"/>
                  </a:schemeClr>
                </a:solidFill>
              </a:rPr>
              <a:t>El deterioro físico no necesariamente va de la mano con el deterioro mental</a:t>
            </a:r>
            <a:r>
              <a:rPr lang="es-EC" dirty="0" smtClean="0">
                <a:solidFill>
                  <a:schemeClr val="accent4">
                    <a:lumMod val="75000"/>
                  </a:schemeClr>
                </a:solidFill>
              </a:rPr>
              <a:t>.</a:t>
            </a:r>
            <a:endParaRPr lang="es-ES" dirty="0">
              <a:solidFill>
                <a:schemeClr val="accent4">
                  <a:lumMod val="75000"/>
                </a:schemeClr>
              </a:solidFill>
            </a:endParaRPr>
          </a:p>
          <a:p>
            <a:pPr algn="just">
              <a:buNone/>
            </a:pPr>
            <a:r>
              <a:rPr lang="es-EC" b="1" dirty="0">
                <a:solidFill>
                  <a:schemeClr val="accent6">
                    <a:lumMod val="75000"/>
                  </a:schemeClr>
                </a:solidFill>
              </a:rPr>
              <a:t>“La enfermedad”: </a:t>
            </a:r>
            <a:r>
              <a:rPr lang="es-EC" dirty="0">
                <a:solidFill>
                  <a:schemeClr val="accent4">
                    <a:lumMod val="75000"/>
                  </a:schemeClr>
                </a:solidFill>
              </a:rPr>
              <a:t>Muy a menudo la vejez es sinónimo de enfermedad, cuando hoy sabemos que la esperanza de vida ha alcanzado límites inimaginables.</a:t>
            </a:r>
            <a:endParaRPr lang="es-ES" dirty="0">
              <a:solidFill>
                <a:schemeClr val="accent4">
                  <a:lumMod val="75000"/>
                </a:schemeClr>
              </a:solidFill>
            </a:endParaRPr>
          </a:p>
          <a:p>
            <a:pPr>
              <a:buNone/>
            </a:pPr>
            <a:endParaRPr lang="es-ES" dirty="0"/>
          </a:p>
        </p:txBody>
      </p:sp>
      <p:pic>
        <p:nvPicPr>
          <p:cNvPr id="22530" name="Picture 2" descr="http://www.canalgif.net/Gifs-animados/Personas/Ancianos/Imagen-animada-Anciano-34.gif"/>
          <p:cNvPicPr>
            <a:picLocks noChangeAspect="1" noChangeArrowheads="1" noCrop="1"/>
          </p:cNvPicPr>
          <p:nvPr/>
        </p:nvPicPr>
        <p:blipFill>
          <a:blip r:embed="rId2">
            <a:clrChange>
              <a:clrFrom>
                <a:srgbClr val="000000">
                  <a:alpha val="0"/>
                </a:srgbClr>
              </a:clrFrom>
              <a:clrTo>
                <a:srgbClr val="000000">
                  <a:alpha val="0"/>
                </a:srgbClr>
              </a:clrTo>
            </a:clrChange>
          </a:blip>
          <a:srcRect/>
          <a:stretch>
            <a:fillRect/>
          </a:stretch>
        </p:blipFill>
        <p:spPr bwMode="auto">
          <a:xfrm>
            <a:off x="6215074" y="1285860"/>
            <a:ext cx="1143008" cy="1500198"/>
          </a:xfrm>
          <a:prstGeom prst="rect">
            <a:avLst/>
          </a:prstGeom>
          <a:noFill/>
        </p:spPr>
      </p:pic>
      <p:pic>
        <p:nvPicPr>
          <p:cNvPr id="22532" name="Picture 4" descr="http://gifsanimados3d.com/gifsanimados3d.com/gif-animados/Sociedad/gif-animados-Sociedad-Ancianos_13786.gif"/>
          <p:cNvPicPr>
            <a:picLocks noChangeAspect="1" noChangeArrowheads="1" noCrop="1"/>
          </p:cNvPicPr>
          <p:nvPr/>
        </p:nvPicPr>
        <p:blipFill>
          <a:blip r:embed="rId3"/>
          <a:srcRect/>
          <a:stretch>
            <a:fillRect/>
          </a:stretch>
        </p:blipFill>
        <p:spPr bwMode="auto">
          <a:xfrm>
            <a:off x="7500958" y="1142984"/>
            <a:ext cx="990600" cy="1428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1000"/>
                                        <p:tgtEl>
                                          <p:spTgt spid="3">
                                            <p:txEl>
                                              <p:pRg st="4" end="4"/>
                                            </p:txEl>
                                          </p:spTgt>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000"/>
                                        <p:tgtEl>
                                          <p:spTgt spid="3">
                                            <p:txEl>
                                              <p:pRg st="5" end="5"/>
                                            </p:txEl>
                                          </p:spTgt>
                                        </p:tgtEl>
                                      </p:cBhvr>
                                    </p:animEffect>
                                  </p:childTnLst>
                                </p:cTn>
                              </p:par>
                            </p:childTnLst>
                          </p:cTn>
                        </p:par>
                        <p:par>
                          <p:cTn id="35" fill="hold">
                            <p:stCondLst>
                              <p:cond delay="6000"/>
                            </p:stCondLst>
                            <p:childTnLst>
                              <p:par>
                                <p:cTn id="36" presetID="25" presetClass="entr" presetSubtype="0" fill="hold" nodeType="afterEffect">
                                  <p:stCondLst>
                                    <p:cond delay="0"/>
                                  </p:stCondLst>
                                  <p:childTnLst>
                                    <p:set>
                                      <p:cBhvr>
                                        <p:cTn id="37" dur="1" fill="hold">
                                          <p:stCondLst>
                                            <p:cond delay="0"/>
                                          </p:stCondLst>
                                        </p:cTn>
                                        <p:tgtEl>
                                          <p:spTgt spid="22530"/>
                                        </p:tgtEl>
                                        <p:attrNameLst>
                                          <p:attrName>style.visibility</p:attrName>
                                        </p:attrNameLst>
                                      </p:cBhvr>
                                      <p:to>
                                        <p:strVal val="visible"/>
                                      </p:to>
                                    </p:set>
                                    <p:anim calcmode="lin" valueType="num">
                                      <p:cBhvr>
                                        <p:cTn id="38" dur="500" decel="50000" fill="hold">
                                          <p:stCondLst>
                                            <p:cond delay="0"/>
                                          </p:stCondLst>
                                        </p:cTn>
                                        <p:tgtEl>
                                          <p:spTgt spid="22530"/>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22530"/>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22530"/>
                                        </p:tgtEl>
                                        <p:attrNameLst>
                                          <p:attrName>ppt_w</p:attrName>
                                        </p:attrNameLst>
                                      </p:cBhvr>
                                      <p:tavLst>
                                        <p:tav tm="0">
                                          <p:val>
                                            <p:strVal val="#ppt_w*.05"/>
                                          </p:val>
                                        </p:tav>
                                        <p:tav tm="100000">
                                          <p:val>
                                            <p:strVal val="#ppt_w"/>
                                          </p:val>
                                        </p:tav>
                                      </p:tavLst>
                                    </p:anim>
                                    <p:anim calcmode="lin" valueType="num">
                                      <p:cBhvr>
                                        <p:cTn id="41" dur="1000" fill="hold"/>
                                        <p:tgtEl>
                                          <p:spTgt spid="22530"/>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22530"/>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22530"/>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22530"/>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22530"/>
                                        </p:tgtEl>
                                      </p:cBhvr>
                                    </p:animEffect>
                                  </p:childTnLst>
                                </p:cTn>
                              </p:par>
                            </p:childTnLst>
                          </p:cTn>
                        </p:par>
                        <p:par>
                          <p:cTn id="46" fill="hold">
                            <p:stCondLst>
                              <p:cond delay="7000"/>
                            </p:stCondLst>
                            <p:childTnLst>
                              <p:par>
                                <p:cTn id="47" presetID="30" presetClass="entr" presetSubtype="0" fill="hold" nodeType="afterEffect">
                                  <p:stCondLst>
                                    <p:cond delay="0"/>
                                  </p:stCondLst>
                                  <p:childTnLst>
                                    <p:set>
                                      <p:cBhvr>
                                        <p:cTn id="48" dur="1" fill="hold">
                                          <p:stCondLst>
                                            <p:cond delay="0"/>
                                          </p:stCondLst>
                                        </p:cTn>
                                        <p:tgtEl>
                                          <p:spTgt spid="22532"/>
                                        </p:tgtEl>
                                        <p:attrNameLst>
                                          <p:attrName>style.visibility</p:attrName>
                                        </p:attrNameLst>
                                      </p:cBhvr>
                                      <p:to>
                                        <p:strVal val="visible"/>
                                      </p:to>
                                    </p:set>
                                    <p:animEffect transition="in" filter="fade">
                                      <p:cBhvr>
                                        <p:cTn id="49" dur="800" decel="100000"/>
                                        <p:tgtEl>
                                          <p:spTgt spid="22532"/>
                                        </p:tgtEl>
                                      </p:cBhvr>
                                    </p:animEffect>
                                    <p:anim calcmode="lin" valueType="num">
                                      <p:cBhvr>
                                        <p:cTn id="50" dur="800" decel="100000" fill="hold"/>
                                        <p:tgtEl>
                                          <p:spTgt spid="22532"/>
                                        </p:tgtEl>
                                        <p:attrNameLst>
                                          <p:attrName>style.rotation</p:attrName>
                                        </p:attrNameLst>
                                      </p:cBhvr>
                                      <p:tavLst>
                                        <p:tav tm="0">
                                          <p:val>
                                            <p:fltVal val="-90"/>
                                          </p:val>
                                        </p:tav>
                                        <p:tav tm="100000">
                                          <p:val>
                                            <p:fltVal val="0"/>
                                          </p:val>
                                        </p:tav>
                                      </p:tavLst>
                                    </p:anim>
                                    <p:anim calcmode="lin" valueType="num">
                                      <p:cBhvr>
                                        <p:cTn id="51" dur="800" decel="100000" fill="hold"/>
                                        <p:tgtEl>
                                          <p:spTgt spid="22532"/>
                                        </p:tgtEl>
                                        <p:attrNameLst>
                                          <p:attrName>ppt_x</p:attrName>
                                        </p:attrNameLst>
                                      </p:cBhvr>
                                      <p:tavLst>
                                        <p:tav tm="0">
                                          <p:val>
                                            <p:strVal val="#ppt_x+0.4"/>
                                          </p:val>
                                        </p:tav>
                                        <p:tav tm="100000">
                                          <p:val>
                                            <p:strVal val="#ppt_x-0.05"/>
                                          </p:val>
                                        </p:tav>
                                      </p:tavLst>
                                    </p:anim>
                                    <p:anim calcmode="lin" valueType="num">
                                      <p:cBhvr>
                                        <p:cTn id="52" dur="800" decel="100000" fill="hold"/>
                                        <p:tgtEl>
                                          <p:spTgt spid="2253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2253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225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786182" y="357166"/>
            <a:ext cx="5143536" cy="6286544"/>
          </a:xfrm>
        </p:spPr>
        <p:txBody>
          <a:bodyPr>
            <a:normAutofit/>
          </a:bodyPr>
          <a:lstStyle/>
          <a:p>
            <a:pPr marL="0" lvl="0" indent="0" algn="just">
              <a:spcBef>
                <a:spcPts val="0"/>
              </a:spcBef>
              <a:buNone/>
            </a:pPr>
            <a:r>
              <a:rPr lang="es-EC" b="1" dirty="0" smtClean="0">
                <a:solidFill>
                  <a:schemeClr val="accent6">
                    <a:lumMod val="75000"/>
                  </a:schemeClr>
                </a:solidFill>
              </a:rPr>
              <a:t>2. Estereotipos </a:t>
            </a:r>
            <a:r>
              <a:rPr lang="es-EC" b="1" dirty="0">
                <a:solidFill>
                  <a:schemeClr val="accent6">
                    <a:lumMod val="75000"/>
                  </a:schemeClr>
                </a:solidFill>
              </a:rPr>
              <a:t>y mitos que tienen una motivación social</a:t>
            </a:r>
            <a:r>
              <a:rPr lang="es-EC" b="1" dirty="0" smtClean="0">
                <a:solidFill>
                  <a:schemeClr val="accent6">
                    <a:lumMod val="75000"/>
                  </a:schemeClr>
                </a:solidFill>
              </a:rPr>
              <a:t>:</a:t>
            </a:r>
            <a:endParaRPr lang="es-ES" b="1" dirty="0" smtClean="0">
              <a:solidFill>
                <a:schemeClr val="accent6">
                  <a:lumMod val="75000"/>
                </a:schemeClr>
              </a:solidFill>
            </a:endParaRPr>
          </a:p>
          <a:p>
            <a:pPr marL="0" lvl="0" indent="0" algn="just">
              <a:spcBef>
                <a:spcPts val="0"/>
              </a:spcBef>
              <a:buNone/>
            </a:pPr>
            <a:endParaRPr lang="es-ES" sz="2000" dirty="0"/>
          </a:p>
          <a:p>
            <a:pPr marL="0" indent="0" algn="just">
              <a:spcBef>
                <a:spcPts val="0"/>
              </a:spcBef>
              <a:buNone/>
            </a:pPr>
            <a:r>
              <a:rPr lang="es-EC" b="1" dirty="0">
                <a:solidFill>
                  <a:schemeClr val="accent6">
                    <a:lumMod val="75000"/>
                  </a:schemeClr>
                </a:solidFill>
              </a:rPr>
              <a:t>“La improductividad”: </a:t>
            </a:r>
            <a:r>
              <a:rPr lang="es-EC" dirty="0">
                <a:solidFill>
                  <a:schemeClr val="accent4">
                    <a:lumMod val="75000"/>
                  </a:schemeClr>
                </a:solidFill>
              </a:rPr>
              <a:t>El jubilado es considerado como no productivo, no consumista, no útil</a:t>
            </a:r>
            <a:r>
              <a:rPr lang="es-EC" dirty="0" smtClean="0">
                <a:solidFill>
                  <a:schemeClr val="accent4">
                    <a:lumMod val="75000"/>
                  </a:schemeClr>
                </a:solidFill>
              </a:rPr>
              <a:t>.</a:t>
            </a:r>
            <a:endParaRPr lang="es-ES" dirty="0">
              <a:solidFill>
                <a:schemeClr val="accent4">
                  <a:lumMod val="75000"/>
                </a:schemeClr>
              </a:solidFill>
            </a:endParaRPr>
          </a:p>
          <a:p>
            <a:pPr marL="0" indent="0" algn="just">
              <a:spcBef>
                <a:spcPts val="0"/>
              </a:spcBef>
              <a:buNone/>
            </a:pPr>
            <a:r>
              <a:rPr lang="es-EC" b="1" dirty="0">
                <a:solidFill>
                  <a:schemeClr val="accent6">
                    <a:lumMod val="75000"/>
                  </a:schemeClr>
                </a:solidFill>
              </a:rPr>
              <a:t>“Aislamiento social”: </a:t>
            </a:r>
            <a:r>
              <a:rPr lang="es-EC" dirty="0">
                <a:solidFill>
                  <a:schemeClr val="accent4">
                    <a:lumMod val="75000"/>
                  </a:schemeClr>
                </a:solidFill>
              </a:rPr>
              <a:t>Se suele considerar a la persona mayor como alguien aislado de su familia y un recluido de la sociedad.</a:t>
            </a:r>
            <a:endParaRPr lang="es-ES" dirty="0">
              <a:solidFill>
                <a:schemeClr val="accent4">
                  <a:lumMod val="75000"/>
                </a:schemeClr>
              </a:solidFill>
            </a:endParaRPr>
          </a:p>
          <a:p>
            <a:pPr marL="0" indent="0" algn="just">
              <a:spcBef>
                <a:spcPts val="0"/>
              </a:spcBef>
              <a:buNone/>
            </a:pPr>
            <a:r>
              <a:rPr lang="es-EC" dirty="0"/>
              <a:t> </a:t>
            </a:r>
            <a:endParaRPr lang="es-ES" dirty="0"/>
          </a:p>
          <a:p>
            <a:pPr algn="just">
              <a:buNone/>
            </a:pPr>
            <a:endParaRPr lang="es-ES" dirty="0"/>
          </a:p>
        </p:txBody>
      </p:sp>
      <p:pic>
        <p:nvPicPr>
          <p:cNvPr id="24578" name="Picture 2" descr="Resultado de imagen de adultos mayores"/>
          <p:cNvPicPr>
            <a:picLocks noChangeAspect="1" noChangeArrowheads="1"/>
          </p:cNvPicPr>
          <p:nvPr/>
        </p:nvPicPr>
        <p:blipFill>
          <a:blip r:embed="rId2"/>
          <a:srcRect/>
          <a:stretch>
            <a:fillRect/>
          </a:stretch>
        </p:blipFill>
        <p:spPr bwMode="auto">
          <a:xfrm>
            <a:off x="214282" y="1643050"/>
            <a:ext cx="3429024" cy="2273593"/>
          </a:xfrm>
          <a:prstGeom prst="rect">
            <a:avLst/>
          </a:prstGeom>
          <a:noFill/>
        </p:spPr>
      </p:pic>
      <p:pic>
        <p:nvPicPr>
          <p:cNvPr id="24580" name="Picture 4" descr="http://www.salud180.com/sites/default/files/styles/medium/public/field/image/2011/08/87481095.jpg?itok=wPWlHwmw"/>
          <p:cNvPicPr>
            <a:picLocks noChangeAspect="1" noChangeArrowheads="1"/>
          </p:cNvPicPr>
          <p:nvPr/>
        </p:nvPicPr>
        <p:blipFill>
          <a:blip r:embed="rId3" cstate="print"/>
          <a:srcRect/>
          <a:stretch>
            <a:fillRect/>
          </a:stretch>
        </p:blipFill>
        <p:spPr bwMode="auto">
          <a:xfrm>
            <a:off x="214282" y="4000504"/>
            <a:ext cx="3429024" cy="2235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par>
                          <p:cTn id="20" fill="hold">
                            <p:stCondLst>
                              <p:cond delay="4000"/>
                            </p:stCondLst>
                            <p:childTnLst>
                              <p:par>
                                <p:cTn id="21" presetID="25" presetClass="entr" presetSubtype="0" fill="hold" nodeType="afterEffect">
                                  <p:stCondLst>
                                    <p:cond delay="0"/>
                                  </p:stCondLst>
                                  <p:childTnLst>
                                    <p:set>
                                      <p:cBhvr>
                                        <p:cTn id="22" dur="1" fill="hold">
                                          <p:stCondLst>
                                            <p:cond delay="0"/>
                                          </p:stCondLst>
                                        </p:cTn>
                                        <p:tgtEl>
                                          <p:spTgt spid="24578"/>
                                        </p:tgtEl>
                                        <p:attrNameLst>
                                          <p:attrName>style.visibility</p:attrName>
                                        </p:attrNameLst>
                                      </p:cBhvr>
                                      <p:to>
                                        <p:strVal val="visible"/>
                                      </p:to>
                                    </p:set>
                                    <p:anim calcmode="lin" valueType="num">
                                      <p:cBhvr>
                                        <p:cTn id="23" dur="500" decel="50000" fill="hold">
                                          <p:stCondLst>
                                            <p:cond delay="0"/>
                                          </p:stCondLst>
                                        </p:cTn>
                                        <p:tgtEl>
                                          <p:spTgt spid="2457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457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4578"/>
                                        </p:tgtEl>
                                        <p:attrNameLst>
                                          <p:attrName>ppt_w</p:attrName>
                                        </p:attrNameLst>
                                      </p:cBhvr>
                                      <p:tavLst>
                                        <p:tav tm="0">
                                          <p:val>
                                            <p:strVal val="#ppt_w*.05"/>
                                          </p:val>
                                        </p:tav>
                                        <p:tav tm="100000">
                                          <p:val>
                                            <p:strVal val="#ppt_w"/>
                                          </p:val>
                                        </p:tav>
                                      </p:tavLst>
                                    </p:anim>
                                    <p:anim calcmode="lin" valueType="num">
                                      <p:cBhvr>
                                        <p:cTn id="26" dur="1000" fill="hold"/>
                                        <p:tgtEl>
                                          <p:spTgt spid="2457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457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457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457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4578"/>
                                        </p:tgtEl>
                                      </p:cBhvr>
                                    </p:animEffect>
                                  </p:childTnLst>
                                </p:cTn>
                              </p:par>
                            </p:childTnLst>
                          </p:cTn>
                        </p:par>
                        <p:par>
                          <p:cTn id="31" fill="hold">
                            <p:stCondLst>
                              <p:cond delay="5000"/>
                            </p:stCondLst>
                            <p:childTnLst>
                              <p:par>
                                <p:cTn id="32" presetID="30" presetClass="entr" presetSubtype="0" fill="hold" nodeType="afterEffect">
                                  <p:stCondLst>
                                    <p:cond delay="0"/>
                                  </p:stCondLst>
                                  <p:childTnLst>
                                    <p:set>
                                      <p:cBhvr>
                                        <p:cTn id="33" dur="1" fill="hold">
                                          <p:stCondLst>
                                            <p:cond delay="0"/>
                                          </p:stCondLst>
                                        </p:cTn>
                                        <p:tgtEl>
                                          <p:spTgt spid="24580"/>
                                        </p:tgtEl>
                                        <p:attrNameLst>
                                          <p:attrName>style.visibility</p:attrName>
                                        </p:attrNameLst>
                                      </p:cBhvr>
                                      <p:to>
                                        <p:strVal val="visible"/>
                                      </p:to>
                                    </p:set>
                                    <p:animEffect transition="in" filter="fade">
                                      <p:cBhvr>
                                        <p:cTn id="34" dur="800" decel="100000"/>
                                        <p:tgtEl>
                                          <p:spTgt spid="24580"/>
                                        </p:tgtEl>
                                      </p:cBhvr>
                                    </p:animEffect>
                                    <p:anim calcmode="lin" valueType="num">
                                      <p:cBhvr>
                                        <p:cTn id="35" dur="800" decel="100000" fill="hold"/>
                                        <p:tgtEl>
                                          <p:spTgt spid="24580"/>
                                        </p:tgtEl>
                                        <p:attrNameLst>
                                          <p:attrName>style.rotation</p:attrName>
                                        </p:attrNameLst>
                                      </p:cBhvr>
                                      <p:tavLst>
                                        <p:tav tm="0">
                                          <p:val>
                                            <p:fltVal val="-90"/>
                                          </p:val>
                                        </p:tav>
                                        <p:tav tm="100000">
                                          <p:val>
                                            <p:fltVal val="0"/>
                                          </p:val>
                                        </p:tav>
                                      </p:tavLst>
                                    </p:anim>
                                    <p:anim calcmode="lin" valueType="num">
                                      <p:cBhvr>
                                        <p:cTn id="36" dur="800" decel="100000" fill="hold"/>
                                        <p:tgtEl>
                                          <p:spTgt spid="24580"/>
                                        </p:tgtEl>
                                        <p:attrNameLst>
                                          <p:attrName>ppt_x</p:attrName>
                                        </p:attrNameLst>
                                      </p:cBhvr>
                                      <p:tavLst>
                                        <p:tav tm="0">
                                          <p:val>
                                            <p:strVal val="#ppt_x+0.4"/>
                                          </p:val>
                                        </p:tav>
                                        <p:tav tm="100000">
                                          <p:val>
                                            <p:strVal val="#ppt_x-0.05"/>
                                          </p:val>
                                        </p:tav>
                                      </p:tavLst>
                                    </p:anim>
                                    <p:anim calcmode="lin" valueType="num">
                                      <p:cBhvr>
                                        <p:cTn id="37" dur="800" decel="100000" fill="hold"/>
                                        <p:tgtEl>
                                          <p:spTgt spid="2458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458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458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5715040" cy="6357982"/>
          </a:xfrm>
        </p:spPr>
        <p:txBody>
          <a:bodyPr>
            <a:normAutofit lnSpcReduction="10000"/>
          </a:bodyPr>
          <a:lstStyle/>
          <a:p>
            <a:pPr marL="0" lvl="0" indent="0" algn="just">
              <a:spcBef>
                <a:spcPts val="0"/>
              </a:spcBef>
              <a:buNone/>
            </a:pPr>
            <a:r>
              <a:rPr lang="es-EC" b="1" dirty="0" smtClean="0">
                <a:solidFill>
                  <a:schemeClr val="accent6">
                    <a:lumMod val="75000"/>
                  </a:schemeClr>
                </a:solidFill>
              </a:rPr>
              <a:t>3. Estereotipo que tiene que ver con el carácter y la personalidad:</a:t>
            </a:r>
            <a:endParaRPr lang="es-ES" dirty="0" smtClean="0">
              <a:solidFill>
                <a:schemeClr val="accent6">
                  <a:lumMod val="75000"/>
                </a:schemeClr>
              </a:solidFill>
            </a:endParaRPr>
          </a:p>
          <a:p>
            <a:pPr marL="0" indent="0" algn="just">
              <a:spcBef>
                <a:spcPts val="0"/>
              </a:spcBef>
              <a:buNone/>
            </a:pPr>
            <a:r>
              <a:rPr lang="es-EC" dirty="0" smtClean="0"/>
              <a:t> </a:t>
            </a:r>
            <a:endParaRPr lang="es-ES" dirty="0" smtClean="0"/>
          </a:p>
          <a:p>
            <a:pPr marL="0" indent="0" algn="just">
              <a:spcBef>
                <a:spcPts val="0"/>
              </a:spcBef>
              <a:buNone/>
            </a:pPr>
            <a:r>
              <a:rPr lang="es-EC" b="1" dirty="0" smtClean="0">
                <a:solidFill>
                  <a:schemeClr val="accent6">
                    <a:lumMod val="75000"/>
                  </a:schemeClr>
                </a:solidFill>
              </a:rPr>
              <a:t>“La niñez”: </a:t>
            </a:r>
            <a:r>
              <a:rPr lang="es-EC" dirty="0" smtClean="0">
                <a:solidFill>
                  <a:schemeClr val="accent4">
                    <a:lumMod val="75000"/>
                  </a:schemeClr>
                </a:solidFill>
              </a:rPr>
              <a:t>A menudo consideramos a las personas mayores como si estuvieran viviendo una segunda infancia y solemos decir que “son como niños”.</a:t>
            </a:r>
            <a:endParaRPr lang="es-ES" dirty="0" smtClean="0">
              <a:solidFill>
                <a:schemeClr val="accent4">
                  <a:lumMod val="75000"/>
                </a:schemeClr>
              </a:solidFill>
            </a:endParaRPr>
          </a:p>
          <a:p>
            <a:pPr marL="0" indent="0" algn="just">
              <a:spcBef>
                <a:spcPts val="0"/>
              </a:spcBef>
              <a:buNone/>
            </a:pPr>
            <a:r>
              <a:rPr lang="es-EC" b="1" dirty="0" smtClean="0">
                <a:solidFill>
                  <a:schemeClr val="accent6">
                    <a:lumMod val="75000"/>
                  </a:schemeClr>
                </a:solidFill>
              </a:rPr>
              <a:t>“El mal genio”:</a:t>
            </a:r>
            <a:r>
              <a:rPr lang="es-EC" dirty="0" smtClean="0">
                <a:solidFill>
                  <a:schemeClr val="accent6">
                    <a:lumMod val="75000"/>
                  </a:schemeClr>
                </a:solidFill>
              </a:rPr>
              <a:t> </a:t>
            </a:r>
            <a:r>
              <a:rPr lang="es-EC" dirty="0" smtClean="0">
                <a:solidFill>
                  <a:schemeClr val="accent4">
                    <a:lumMod val="75000"/>
                  </a:schemeClr>
                </a:solidFill>
              </a:rPr>
              <a:t>Pensamos que las personas mayores tienen que ser serias y por consiguiente incapaces de sonreír y vemos en ellas al eterno “cascarrabias”.</a:t>
            </a:r>
            <a:endParaRPr lang="es-ES" dirty="0" smtClean="0">
              <a:solidFill>
                <a:schemeClr val="accent4">
                  <a:lumMod val="75000"/>
                </a:schemeClr>
              </a:solidFill>
            </a:endParaRPr>
          </a:p>
          <a:p>
            <a:pPr>
              <a:buNone/>
            </a:pPr>
            <a:endParaRPr lang="es-ES" dirty="0"/>
          </a:p>
        </p:txBody>
      </p:sp>
      <p:pic>
        <p:nvPicPr>
          <p:cNvPr id="23554" name="Picture 2" descr="http://gifsanimados3d.com/gifsanimados3d.com/gif-animados/sociedad/gif-animados-Sociedad-Ancianos_09948.gif"/>
          <p:cNvPicPr>
            <a:picLocks noChangeAspect="1" noChangeArrowheads="1" noCrop="1"/>
          </p:cNvPicPr>
          <p:nvPr/>
        </p:nvPicPr>
        <p:blipFill>
          <a:blip r:embed="rId2"/>
          <a:srcRect/>
          <a:stretch>
            <a:fillRect/>
          </a:stretch>
        </p:blipFill>
        <p:spPr bwMode="auto">
          <a:xfrm>
            <a:off x="6643702" y="4214818"/>
            <a:ext cx="1559721" cy="1871667"/>
          </a:xfrm>
          <a:prstGeom prst="rect">
            <a:avLst/>
          </a:prstGeom>
          <a:noFill/>
        </p:spPr>
      </p:pic>
      <p:pic>
        <p:nvPicPr>
          <p:cNvPr id="23556" name="Picture 4" descr="http://www.canalgif.net/Gifs-animados/Personas/Ancianos/Imagen-animada-Anciano-08.gif"/>
          <p:cNvPicPr>
            <a:picLocks noChangeAspect="1" noChangeArrowheads="1" noCrop="1"/>
          </p:cNvPicPr>
          <p:nvPr/>
        </p:nvPicPr>
        <p:blipFill>
          <a:blip r:embed="rId3"/>
          <a:srcRect/>
          <a:stretch>
            <a:fillRect/>
          </a:stretch>
        </p:blipFill>
        <p:spPr bwMode="auto">
          <a:xfrm>
            <a:off x="6572264" y="1857364"/>
            <a:ext cx="2149080" cy="18097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5" presetClass="entr" presetSubtype="0" fill="hold" nodeType="afterEffect">
                                  <p:stCondLst>
                                    <p:cond delay="0"/>
                                  </p:stCondLst>
                                  <p:childTnLst>
                                    <p:set>
                                      <p:cBhvr>
                                        <p:cTn id="22" dur="1" fill="hold">
                                          <p:stCondLst>
                                            <p:cond delay="0"/>
                                          </p:stCondLst>
                                        </p:cTn>
                                        <p:tgtEl>
                                          <p:spTgt spid="23556"/>
                                        </p:tgtEl>
                                        <p:attrNameLst>
                                          <p:attrName>style.visibility</p:attrName>
                                        </p:attrNameLst>
                                      </p:cBhvr>
                                      <p:to>
                                        <p:strVal val="visible"/>
                                      </p:to>
                                    </p:set>
                                    <p:anim calcmode="lin" valueType="num">
                                      <p:cBhvr>
                                        <p:cTn id="23" dur="500" decel="50000" fill="hold">
                                          <p:stCondLst>
                                            <p:cond delay="0"/>
                                          </p:stCondLst>
                                        </p:cTn>
                                        <p:tgtEl>
                                          <p:spTgt spid="2355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355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3556"/>
                                        </p:tgtEl>
                                        <p:attrNameLst>
                                          <p:attrName>ppt_w</p:attrName>
                                        </p:attrNameLst>
                                      </p:cBhvr>
                                      <p:tavLst>
                                        <p:tav tm="0">
                                          <p:val>
                                            <p:strVal val="#ppt_w*.05"/>
                                          </p:val>
                                        </p:tav>
                                        <p:tav tm="100000">
                                          <p:val>
                                            <p:strVal val="#ppt_w"/>
                                          </p:val>
                                        </p:tav>
                                      </p:tavLst>
                                    </p:anim>
                                    <p:anim calcmode="lin" valueType="num">
                                      <p:cBhvr>
                                        <p:cTn id="26" dur="1000" fill="hold"/>
                                        <p:tgtEl>
                                          <p:spTgt spid="2355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355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355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355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3556"/>
                                        </p:tgtEl>
                                      </p:cBhvr>
                                    </p:animEffect>
                                  </p:childTnLst>
                                </p:cTn>
                              </p:par>
                            </p:childTnLst>
                          </p:cTn>
                        </p:par>
                        <p:par>
                          <p:cTn id="31" fill="hold">
                            <p:stCondLst>
                              <p:cond delay="5000"/>
                            </p:stCondLst>
                            <p:childTnLst>
                              <p:par>
                                <p:cTn id="32" presetID="30" presetClass="entr" presetSubtype="0" fill="hold" nodeType="afterEffect">
                                  <p:stCondLst>
                                    <p:cond delay="0"/>
                                  </p:stCondLst>
                                  <p:childTnLst>
                                    <p:set>
                                      <p:cBhvr>
                                        <p:cTn id="33" dur="1" fill="hold">
                                          <p:stCondLst>
                                            <p:cond delay="0"/>
                                          </p:stCondLst>
                                        </p:cTn>
                                        <p:tgtEl>
                                          <p:spTgt spid="23554"/>
                                        </p:tgtEl>
                                        <p:attrNameLst>
                                          <p:attrName>style.visibility</p:attrName>
                                        </p:attrNameLst>
                                      </p:cBhvr>
                                      <p:to>
                                        <p:strVal val="visible"/>
                                      </p:to>
                                    </p:set>
                                    <p:animEffect transition="in" filter="fade">
                                      <p:cBhvr>
                                        <p:cTn id="34" dur="800" decel="100000"/>
                                        <p:tgtEl>
                                          <p:spTgt spid="23554"/>
                                        </p:tgtEl>
                                      </p:cBhvr>
                                    </p:animEffect>
                                    <p:anim calcmode="lin" valueType="num">
                                      <p:cBhvr>
                                        <p:cTn id="35" dur="800" decel="100000" fill="hold"/>
                                        <p:tgtEl>
                                          <p:spTgt spid="23554"/>
                                        </p:tgtEl>
                                        <p:attrNameLst>
                                          <p:attrName>style.rotation</p:attrName>
                                        </p:attrNameLst>
                                      </p:cBhvr>
                                      <p:tavLst>
                                        <p:tav tm="0">
                                          <p:val>
                                            <p:fltVal val="-90"/>
                                          </p:val>
                                        </p:tav>
                                        <p:tav tm="100000">
                                          <p:val>
                                            <p:fltVal val="0"/>
                                          </p:val>
                                        </p:tav>
                                      </p:tavLst>
                                    </p:anim>
                                    <p:anim calcmode="lin" valueType="num">
                                      <p:cBhvr>
                                        <p:cTn id="36" dur="800" decel="100000" fill="hold"/>
                                        <p:tgtEl>
                                          <p:spTgt spid="23554"/>
                                        </p:tgtEl>
                                        <p:attrNameLst>
                                          <p:attrName>ppt_x</p:attrName>
                                        </p:attrNameLst>
                                      </p:cBhvr>
                                      <p:tavLst>
                                        <p:tav tm="0">
                                          <p:val>
                                            <p:strVal val="#ppt_x+0.4"/>
                                          </p:val>
                                        </p:tav>
                                        <p:tav tm="100000">
                                          <p:val>
                                            <p:strVal val="#ppt_x-0.05"/>
                                          </p:val>
                                        </p:tav>
                                      </p:tavLst>
                                    </p:anim>
                                    <p:anim calcmode="lin" valueType="num">
                                      <p:cBhvr>
                                        <p:cTn id="37" dur="800" decel="100000" fill="hold"/>
                                        <p:tgtEl>
                                          <p:spTgt spid="23554"/>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3554"/>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35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857256"/>
          </a:xfrm>
        </p:spPr>
        <p:txBody>
          <a:bodyPr/>
          <a:lstStyle/>
          <a:p>
            <a:r>
              <a:rPr lang="es-EC" b="1" dirty="0">
                <a:solidFill>
                  <a:schemeClr val="accent6">
                    <a:lumMod val="75000"/>
                  </a:schemeClr>
                </a:solidFill>
              </a:rPr>
              <a:t>EDADISMO</a:t>
            </a:r>
            <a:endParaRPr lang="es-ES" dirty="0">
              <a:solidFill>
                <a:schemeClr val="accent6">
                  <a:lumMod val="75000"/>
                </a:schemeClr>
              </a:solidFill>
            </a:endParaRPr>
          </a:p>
        </p:txBody>
      </p:sp>
      <p:sp>
        <p:nvSpPr>
          <p:cNvPr id="3" name="2 Marcador de contenido"/>
          <p:cNvSpPr>
            <a:spLocks noGrp="1"/>
          </p:cNvSpPr>
          <p:nvPr>
            <p:ph idx="1"/>
          </p:nvPr>
        </p:nvSpPr>
        <p:spPr>
          <a:xfrm>
            <a:off x="214282" y="1000108"/>
            <a:ext cx="8715436" cy="5715040"/>
          </a:xfrm>
        </p:spPr>
        <p:txBody>
          <a:bodyPr>
            <a:normAutofit fontScale="77500" lnSpcReduction="20000"/>
          </a:bodyPr>
          <a:lstStyle/>
          <a:p>
            <a:pPr marL="0" indent="0" algn="just">
              <a:lnSpc>
                <a:spcPct val="120000"/>
              </a:lnSpc>
              <a:spcBef>
                <a:spcPts val="0"/>
              </a:spcBef>
              <a:buNone/>
            </a:pPr>
            <a:r>
              <a:rPr lang="es-EC" sz="3400" dirty="0">
                <a:solidFill>
                  <a:schemeClr val="accent4">
                    <a:lumMod val="75000"/>
                  </a:schemeClr>
                </a:solidFill>
              </a:rPr>
              <a:t>Hace referencia al mantenimiento de estereotipos o actitudes </a:t>
            </a:r>
            <a:r>
              <a:rPr lang="es-EC" sz="3400" dirty="0" err="1">
                <a:solidFill>
                  <a:schemeClr val="accent4">
                    <a:lumMod val="75000"/>
                  </a:schemeClr>
                </a:solidFill>
              </a:rPr>
              <a:t>prejuiciosas</a:t>
            </a:r>
            <a:r>
              <a:rPr lang="es-EC" sz="3400" dirty="0">
                <a:solidFill>
                  <a:schemeClr val="accent4">
                    <a:lumMod val="75000"/>
                  </a:schemeClr>
                </a:solidFill>
              </a:rPr>
              <a:t> hacia una </a:t>
            </a:r>
            <a:r>
              <a:rPr lang="es-EC" sz="3400" dirty="0" smtClean="0">
                <a:solidFill>
                  <a:schemeClr val="accent4">
                    <a:lumMod val="75000"/>
                  </a:schemeClr>
                </a:solidFill>
              </a:rPr>
              <a:t>persona, </a:t>
            </a:r>
            <a:r>
              <a:rPr lang="es-EC" sz="3400" dirty="0">
                <a:solidFill>
                  <a:schemeClr val="accent4">
                    <a:lumMod val="75000"/>
                  </a:schemeClr>
                </a:solidFill>
              </a:rPr>
              <a:t>únicamente por el hecho de ser mayor.</a:t>
            </a:r>
            <a:endParaRPr lang="es-ES" sz="3400" dirty="0">
              <a:solidFill>
                <a:schemeClr val="accent4">
                  <a:lumMod val="75000"/>
                </a:schemeClr>
              </a:solidFill>
            </a:endParaRPr>
          </a:p>
          <a:p>
            <a:pPr marL="0" indent="0" algn="just">
              <a:lnSpc>
                <a:spcPct val="120000"/>
              </a:lnSpc>
              <a:spcBef>
                <a:spcPts val="0"/>
              </a:spcBef>
              <a:buNone/>
            </a:pPr>
            <a:r>
              <a:rPr lang="es-EC" sz="3400" dirty="0"/>
              <a:t> </a:t>
            </a:r>
            <a:endParaRPr lang="es-ES" sz="3400" dirty="0" smtClean="0"/>
          </a:p>
          <a:p>
            <a:pPr marL="0" indent="0" algn="just">
              <a:lnSpc>
                <a:spcPct val="120000"/>
              </a:lnSpc>
              <a:spcBef>
                <a:spcPts val="0"/>
              </a:spcBef>
              <a:buNone/>
            </a:pPr>
            <a:r>
              <a:rPr lang="es-EC" sz="3400" b="1" dirty="0" smtClean="0">
                <a:solidFill>
                  <a:schemeClr val="accent6">
                    <a:lumMod val="75000"/>
                  </a:schemeClr>
                </a:solidFill>
              </a:rPr>
              <a:t>Características </a:t>
            </a:r>
            <a:r>
              <a:rPr lang="es-EC" sz="3400" b="1" dirty="0">
                <a:solidFill>
                  <a:schemeClr val="accent6">
                    <a:lumMod val="75000"/>
                  </a:schemeClr>
                </a:solidFill>
              </a:rPr>
              <a:t>básicas</a:t>
            </a:r>
            <a:r>
              <a:rPr lang="es-EC" sz="3400" b="1" dirty="0" smtClean="0">
                <a:solidFill>
                  <a:schemeClr val="accent6">
                    <a:lumMod val="75000"/>
                  </a:schemeClr>
                </a:solidFill>
              </a:rPr>
              <a:t>:</a:t>
            </a:r>
            <a:endParaRPr lang="es-ES" sz="2900" dirty="0"/>
          </a:p>
          <a:p>
            <a:pPr marL="0" lvl="0" indent="0" algn="just">
              <a:lnSpc>
                <a:spcPct val="120000"/>
              </a:lnSpc>
              <a:spcBef>
                <a:spcPts val="0"/>
              </a:spcBef>
              <a:buFont typeface="Wingdings" pitchFamily="2" charset="2"/>
              <a:buChar char="q"/>
            </a:pPr>
            <a:r>
              <a:rPr lang="es-EC" sz="3400" dirty="0">
                <a:solidFill>
                  <a:schemeClr val="accent4">
                    <a:lumMod val="75000"/>
                  </a:schemeClr>
                </a:solidFill>
              </a:rPr>
              <a:t>El estereotipo proporciona una visión altamente exagerada de unas pocas características.</a:t>
            </a:r>
            <a:endParaRPr lang="es-ES" sz="3400" dirty="0">
              <a:solidFill>
                <a:schemeClr val="accent4">
                  <a:lumMod val="75000"/>
                </a:schemeClr>
              </a:solidFill>
            </a:endParaRPr>
          </a:p>
          <a:p>
            <a:pPr marL="0" lvl="0" indent="0" algn="just">
              <a:lnSpc>
                <a:spcPct val="120000"/>
              </a:lnSpc>
              <a:spcBef>
                <a:spcPts val="0"/>
              </a:spcBef>
              <a:buFont typeface="Wingdings" pitchFamily="2" charset="2"/>
              <a:buChar char="q"/>
            </a:pPr>
            <a:r>
              <a:rPr lang="es-EC" sz="3400" dirty="0">
                <a:solidFill>
                  <a:schemeClr val="accent4">
                    <a:lumMod val="75000"/>
                  </a:schemeClr>
                </a:solidFill>
              </a:rPr>
              <a:t>Algunos estereotipos son inventados o no tienen base real.</a:t>
            </a:r>
            <a:endParaRPr lang="es-ES" sz="3400" dirty="0">
              <a:solidFill>
                <a:schemeClr val="accent4">
                  <a:lumMod val="75000"/>
                </a:schemeClr>
              </a:solidFill>
            </a:endParaRPr>
          </a:p>
          <a:p>
            <a:pPr marL="0" lvl="0" indent="0" algn="just">
              <a:lnSpc>
                <a:spcPct val="120000"/>
              </a:lnSpc>
              <a:spcBef>
                <a:spcPts val="0"/>
              </a:spcBef>
              <a:buFont typeface="Wingdings" pitchFamily="2" charset="2"/>
              <a:buChar char="q"/>
            </a:pPr>
            <a:r>
              <a:rPr lang="es-EC" sz="3400" dirty="0">
                <a:solidFill>
                  <a:schemeClr val="accent4">
                    <a:lumMod val="75000"/>
                  </a:schemeClr>
                </a:solidFill>
              </a:rPr>
              <a:t>En un estereotipo negativo, las características positivas se omiten o no son suficientemente declaradas.</a:t>
            </a:r>
            <a:endParaRPr lang="es-ES" sz="3400" dirty="0">
              <a:solidFill>
                <a:schemeClr val="accent4">
                  <a:lumMod val="75000"/>
                </a:schemeClr>
              </a:solidFill>
            </a:endParaRPr>
          </a:p>
          <a:p>
            <a:pPr marL="0" lvl="0" indent="0" algn="just">
              <a:lnSpc>
                <a:spcPct val="120000"/>
              </a:lnSpc>
              <a:spcBef>
                <a:spcPts val="0"/>
              </a:spcBef>
              <a:buFont typeface="Wingdings" pitchFamily="2" charset="2"/>
              <a:buChar char="q"/>
            </a:pPr>
            <a:r>
              <a:rPr lang="es-EC" sz="3400" dirty="0">
                <a:solidFill>
                  <a:schemeClr val="accent4">
                    <a:lumMod val="75000"/>
                  </a:schemeClr>
                </a:solidFill>
              </a:rPr>
              <a:t>Los estereotipos no proporcionan ninguna información sobre la causa de las tendencias que se señalan.</a:t>
            </a:r>
            <a:endParaRPr lang="es-ES" sz="3400" dirty="0">
              <a:solidFill>
                <a:schemeClr val="accent4">
                  <a:lumMod val="75000"/>
                </a:schemeClr>
              </a:solidFill>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1000"/>
                                        <p:tgtEl>
                                          <p:spTgt spid="3">
                                            <p:txEl>
                                              <p:pRg st="3" end="3"/>
                                            </p:txEl>
                                          </p:spTgt>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1000"/>
                                        <p:tgtEl>
                                          <p:spTgt spid="3">
                                            <p:txEl>
                                              <p:pRg st="4" end="4"/>
                                            </p:txEl>
                                          </p:spTgt>
                                        </p:tgtEl>
                                      </p:cBhvr>
                                    </p:animEffect>
                                  </p:childTnLst>
                                </p:cTn>
                              </p:par>
                            </p:childTnLst>
                          </p:cTn>
                        </p:par>
                        <p:par>
                          <p:cTn id="35" fill="hold">
                            <p:stCondLst>
                              <p:cond delay="6000"/>
                            </p:stCondLst>
                            <p:childTnLst>
                              <p:par>
                                <p:cTn id="36" presetID="22" presetClass="entr" presetSubtype="8"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1000"/>
                                        <p:tgtEl>
                                          <p:spTgt spid="3">
                                            <p:txEl>
                                              <p:pRg st="5" end="5"/>
                                            </p:txEl>
                                          </p:spTgt>
                                        </p:tgtEl>
                                      </p:cBhvr>
                                    </p:animEffect>
                                  </p:childTnLst>
                                </p:cTn>
                              </p:par>
                            </p:childTnLst>
                          </p:cTn>
                        </p:par>
                        <p:par>
                          <p:cTn id="39" fill="hold">
                            <p:stCondLst>
                              <p:cond delay="7000"/>
                            </p:stCondLst>
                            <p:childTnLst>
                              <p:par>
                                <p:cTn id="40" presetID="22" presetClass="entr" presetSubtype="8"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143000"/>
          </a:xfrm>
        </p:spPr>
        <p:txBody>
          <a:bodyPr>
            <a:normAutofit fontScale="90000"/>
          </a:bodyPr>
          <a:lstStyle/>
          <a:p>
            <a:r>
              <a:rPr lang="es-EC" b="1" dirty="0">
                <a:solidFill>
                  <a:schemeClr val="accent6">
                    <a:lumMod val="75000"/>
                  </a:schemeClr>
                </a:solidFill>
              </a:rPr>
              <a:t>Mitos y realidades en </a:t>
            </a:r>
            <a:r>
              <a:rPr lang="es-EC" b="1" dirty="0" smtClean="0">
                <a:solidFill>
                  <a:schemeClr val="accent6">
                    <a:lumMod val="75000"/>
                  </a:schemeClr>
                </a:solidFill>
              </a:rPr>
              <a:t/>
            </a:r>
            <a:br>
              <a:rPr lang="es-EC" b="1" dirty="0" smtClean="0">
                <a:solidFill>
                  <a:schemeClr val="accent6">
                    <a:lumMod val="75000"/>
                  </a:schemeClr>
                </a:solidFill>
              </a:rPr>
            </a:br>
            <a:r>
              <a:rPr lang="es-EC" b="1" dirty="0" smtClean="0">
                <a:solidFill>
                  <a:schemeClr val="accent6">
                    <a:lumMod val="75000"/>
                  </a:schemeClr>
                </a:solidFill>
              </a:rPr>
              <a:t>las </a:t>
            </a:r>
            <a:r>
              <a:rPr lang="es-EC" b="1" dirty="0">
                <a:solidFill>
                  <a:schemeClr val="accent6">
                    <a:lumMod val="75000"/>
                  </a:schemeClr>
                </a:solidFill>
              </a:rPr>
              <a:t>personas </a:t>
            </a:r>
            <a:r>
              <a:rPr lang="es-EC" b="1" dirty="0" smtClean="0">
                <a:solidFill>
                  <a:schemeClr val="accent6">
                    <a:lumMod val="75000"/>
                  </a:schemeClr>
                </a:solidFill>
              </a:rPr>
              <a:t>mayores</a:t>
            </a:r>
            <a:endParaRPr lang="es-ES" dirty="0">
              <a:solidFill>
                <a:schemeClr val="accent6">
                  <a:lumMod val="75000"/>
                </a:schemeClr>
              </a:solidFill>
            </a:endParaRPr>
          </a:p>
        </p:txBody>
      </p:sp>
      <p:graphicFrame>
        <p:nvGraphicFramePr>
          <p:cNvPr id="4" name="3 Tabla"/>
          <p:cNvGraphicFramePr>
            <a:graphicFrameLocks noGrp="1"/>
          </p:cNvGraphicFramePr>
          <p:nvPr/>
        </p:nvGraphicFramePr>
        <p:xfrm>
          <a:off x="214282" y="1500174"/>
          <a:ext cx="8786874" cy="5143536"/>
        </p:xfrm>
        <a:graphic>
          <a:graphicData uri="http://schemas.openxmlformats.org/drawingml/2006/table">
            <a:tbl>
              <a:tblPr/>
              <a:tblGrid>
                <a:gridCol w="3994034"/>
                <a:gridCol w="4792840"/>
              </a:tblGrid>
              <a:tr h="395657">
                <a:tc>
                  <a:txBody>
                    <a:bodyPr/>
                    <a:lstStyle/>
                    <a:p>
                      <a:pPr algn="ctr">
                        <a:lnSpc>
                          <a:spcPct val="107000"/>
                        </a:lnSpc>
                        <a:spcAft>
                          <a:spcPts val="0"/>
                        </a:spcAft>
                      </a:pPr>
                      <a:r>
                        <a:rPr lang="es-EC" sz="2000" b="1" dirty="0">
                          <a:solidFill>
                            <a:schemeClr val="accent6">
                              <a:lumMod val="75000"/>
                            </a:schemeClr>
                          </a:solidFill>
                          <a:latin typeface="Cambria"/>
                          <a:ea typeface="Calibri"/>
                          <a:cs typeface="Times New Roman"/>
                        </a:rPr>
                        <a:t>CÓMO NOS VEN</a:t>
                      </a:r>
                      <a:endParaRPr lang="es-ES" sz="2000" dirty="0">
                        <a:solidFill>
                          <a:schemeClr val="accent6">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2000" b="1" dirty="0">
                          <a:solidFill>
                            <a:schemeClr val="accent6">
                              <a:lumMod val="75000"/>
                            </a:schemeClr>
                          </a:solidFill>
                          <a:latin typeface="Cambria"/>
                          <a:ea typeface="Calibri"/>
                          <a:cs typeface="Times New Roman"/>
                        </a:rPr>
                        <a:t>CÓMO SOMOS</a:t>
                      </a:r>
                      <a:endParaRPr lang="es-ES" sz="2000" dirty="0">
                        <a:solidFill>
                          <a:schemeClr val="accent6">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970">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Como una carga social y no aportamos nada a la sociedad.</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Hemos sido solidarios con nuestros mayores y somos el soporte activo de nuestros hijos e hijas.</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6970">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Una molestia para la sociedad.</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Participamos de las mismas inquietudes que el resto de la sociedad (la política, los valores, el trabajo, la familia…)</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13">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Viejos y frágiles.</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Tenemos limitaciones, como los demás sectores de la sociedad.</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13">
                <a:tc>
                  <a:txBody>
                    <a:bodyPr/>
                    <a:lstStyle/>
                    <a:p>
                      <a:pPr algn="just">
                        <a:lnSpc>
                          <a:spcPct val="107000"/>
                        </a:lnSpc>
                        <a:spcAft>
                          <a:spcPts val="0"/>
                        </a:spcAft>
                      </a:pPr>
                      <a:r>
                        <a:rPr lang="es-EC" sz="2000">
                          <a:solidFill>
                            <a:schemeClr val="accent4">
                              <a:lumMod val="75000"/>
                            </a:schemeClr>
                          </a:solidFill>
                          <a:latin typeface="Cambria"/>
                          <a:ea typeface="Calibri"/>
                          <a:cs typeface="Times New Roman"/>
                        </a:rPr>
                        <a:t>Difíciles de tratar y dependientes de otras personas.</a:t>
                      </a:r>
                      <a:endParaRPr lang="es-ES" sz="200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2000" dirty="0">
                          <a:solidFill>
                            <a:schemeClr val="accent4">
                              <a:lumMod val="75000"/>
                            </a:schemeClr>
                          </a:solidFill>
                          <a:latin typeface="Cambria"/>
                          <a:ea typeface="Calibri"/>
                          <a:cs typeface="Times New Roman"/>
                        </a:rPr>
                        <a:t>Somos diferentes, pero queremos compartir valores de convivencia social.</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313">
                <a:tc>
                  <a:txBody>
                    <a:bodyPr/>
                    <a:lstStyle/>
                    <a:p>
                      <a:pPr algn="just">
                        <a:lnSpc>
                          <a:spcPct val="107000"/>
                        </a:lnSpc>
                        <a:spcAft>
                          <a:spcPts val="0"/>
                        </a:spcAft>
                      </a:pPr>
                      <a:r>
                        <a:rPr lang="es-EC" sz="2000">
                          <a:solidFill>
                            <a:schemeClr val="accent4">
                              <a:lumMod val="75000"/>
                            </a:schemeClr>
                          </a:solidFill>
                          <a:latin typeface="Cambria"/>
                          <a:ea typeface="Calibri"/>
                          <a:cs typeface="Times New Roman"/>
                        </a:rPr>
                        <a:t>Pasivos respecto de lo que ocurre a nuestro alrededor.</a:t>
                      </a:r>
                      <a:endParaRPr lang="es-ES" sz="200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C" sz="2000" dirty="0" smtClean="0">
                          <a:solidFill>
                            <a:schemeClr val="accent4">
                              <a:lumMod val="75000"/>
                            </a:schemeClr>
                          </a:solidFill>
                          <a:latin typeface="Cambria"/>
                          <a:ea typeface="Calibri"/>
                          <a:cs typeface="Times New Roman"/>
                        </a:rPr>
                        <a:t>Reivindicamos </a:t>
                      </a:r>
                      <a:r>
                        <a:rPr lang="es-EC" sz="2000" dirty="0">
                          <a:solidFill>
                            <a:schemeClr val="accent4">
                              <a:lumMod val="75000"/>
                            </a:schemeClr>
                          </a:solidFill>
                          <a:latin typeface="Cambria"/>
                          <a:ea typeface="Calibri"/>
                          <a:cs typeface="Times New Roman"/>
                        </a:rPr>
                        <a:t>nuestro papel activo en la sociedad.</a:t>
                      </a:r>
                      <a:endParaRPr lang="es-ES" sz="2000" dirty="0">
                        <a:solidFill>
                          <a:schemeClr val="accent4">
                            <a:lumMod val="75000"/>
                          </a:schemeClr>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solidFill>
                  <a:schemeClr val="accent6">
                    <a:lumMod val="75000"/>
                  </a:schemeClr>
                </a:solidFill>
              </a:rPr>
              <a:t>Consecuencias del </a:t>
            </a:r>
            <a:r>
              <a:rPr lang="es-EC" b="1" dirty="0" err="1">
                <a:solidFill>
                  <a:schemeClr val="accent6">
                    <a:lumMod val="75000"/>
                  </a:schemeClr>
                </a:solidFill>
              </a:rPr>
              <a:t>edadismo</a:t>
            </a:r>
            <a:r>
              <a:rPr lang="es-EC" b="1" dirty="0">
                <a:solidFill>
                  <a:schemeClr val="accent6">
                    <a:lumMod val="75000"/>
                  </a:schemeClr>
                </a:solidFill>
              </a:rPr>
              <a:t> para las personas mayores</a:t>
            </a:r>
            <a:r>
              <a:rPr lang="es-EC" b="1" dirty="0" smtClean="0">
                <a:solidFill>
                  <a:schemeClr val="accent6">
                    <a:lumMod val="75000"/>
                  </a:schemeClr>
                </a:solidFill>
              </a:rPr>
              <a:t>.</a:t>
            </a:r>
            <a:endParaRPr lang="es-ES" dirty="0">
              <a:solidFill>
                <a:schemeClr val="accent6">
                  <a:lumMod val="75000"/>
                </a:schemeClr>
              </a:solidFill>
            </a:endParaRPr>
          </a:p>
        </p:txBody>
      </p:sp>
      <p:sp>
        <p:nvSpPr>
          <p:cNvPr id="3" name="2 Marcador de contenido"/>
          <p:cNvSpPr>
            <a:spLocks noGrp="1"/>
          </p:cNvSpPr>
          <p:nvPr>
            <p:ph idx="1"/>
          </p:nvPr>
        </p:nvSpPr>
        <p:spPr>
          <a:xfrm>
            <a:off x="1857356" y="1600200"/>
            <a:ext cx="7072362" cy="5043510"/>
          </a:xfrm>
        </p:spPr>
        <p:txBody>
          <a:bodyPr>
            <a:normAutofit fontScale="85000" lnSpcReduction="20000"/>
          </a:bodyPr>
          <a:lstStyle/>
          <a:p>
            <a:pPr marL="0" indent="0" algn="just">
              <a:lnSpc>
                <a:spcPct val="110000"/>
              </a:lnSpc>
              <a:spcBef>
                <a:spcPts val="0"/>
              </a:spcBef>
              <a:buNone/>
            </a:pPr>
            <a:r>
              <a:rPr lang="es-EC" dirty="0">
                <a:solidFill>
                  <a:schemeClr val="accent4">
                    <a:lumMod val="75000"/>
                  </a:schemeClr>
                </a:solidFill>
              </a:rPr>
              <a:t>Las personas mayores tienden a adoptar la imagen negativa dominante en la sociedad y a comportarse de acuerdo con esta imagen, que define lo que una persona mayor debe o no debe hacer.</a:t>
            </a:r>
            <a:endParaRPr lang="es-ES" dirty="0">
              <a:solidFill>
                <a:schemeClr val="accent4">
                  <a:lumMod val="75000"/>
                </a:schemeClr>
              </a:solidFill>
            </a:endParaRPr>
          </a:p>
          <a:p>
            <a:pPr marL="0" indent="0" algn="just">
              <a:lnSpc>
                <a:spcPct val="110000"/>
              </a:lnSpc>
              <a:spcBef>
                <a:spcPts val="0"/>
              </a:spcBef>
              <a:buNone/>
            </a:pPr>
            <a:r>
              <a:rPr lang="es-EC" dirty="0">
                <a:solidFill>
                  <a:schemeClr val="accent4">
                    <a:lumMod val="75000"/>
                  </a:schemeClr>
                </a:solidFill>
              </a:rPr>
              <a:t> </a:t>
            </a:r>
            <a:endParaRPr lang="es-ES" dirty="0">
              <a:solidFill>
                <a:schemeClr val="accent4">
                  <a:lumMod val="75000"/>
                </a:schemeClr>
              </a:solidFill>
            </a:endParaRPr>
          </a:p>
          <a:p>
            <a:pPr marL="0" indent="0" algn="just">
              <a:lnSpc>
                <a:spcPct val="110000"/>
              </a:lnSpc>
              <a:spcBef>
                <a:spcPts val="0"/>
              </a:spcBef>
              <a:buNone/>
            </a:pPr>
            <a:r>
              <a:rPr lang="es-EC" dirty="0">
                <a:solidFill>
                  <a:schemeClr val="accent4">
                    <a:lumMod val="75000"/>
                  </a:schemeClr>
                </a:solidFill>
              </a:rPr>
              <a:t>El estudio muestra que la influencia del </a:t>
            </a:r>
            <a:r>
              <a:rPr lang="es-EC" dirty="0" err="1">
                <a:solidFill>
                  <a:schemeClr val="accent4">
                    <a:lumMod val="75000"/>
                  </a:schemeClr>
                </a:solidFill>
              </a:rPr>
              <a:t>edadismo</a:t>
            </a:r>
            <a:r>
              <a:rPr lang="es-EC" dirty="0">
                <a:solidFill>
                  <a:schemeClr val="accent4">
                    <a:lumMod val="75000"/>
                  </a:schemeClr>
                </a:solidFill>
              </a:rPr>
              <a:t> provoca la práctica </a:t>
            </a:r>
            <a:r>
              <a:rPr lang="es-EC" dirty="0" smtClean="0">
                <a:solidFill>
                  <a:schemeClr val="accent4">
                    <a:lumMod val="75000"/>
                  </a:schemeClr>
                </a:solidFill>
              </a:rPr>
              <a:t>discriminatoria </a:t>
            </a:r>
            <a:r>
              <a:rPr lang="es-EC" dirty="0">
                <a:solidFill>
                  <a:schemeClr val="accent4">
                    <a:lumMod val="75000"/>
                  </a:schemeClr>
                </a:solidFill>
              </a:rPr>
              <a:t>basada en la edad, creyéndose que la depresión y la tristeza son parte normal del envejecimiento, lo cual dificulta o imposibilita que la persona reciba un diagnóstico de depresión y que se beneficie de una intervención.</a:t>
            </a:r>
            <a:endParaRPr lang="es-ES" dirty="0">
              <a:solidFill>
                <a:schemeClr val="accent4">
                  <a:lumMod val="75000"/>
                </a:schemeClr>
              </a:solidFill>
            </a:endParaRPr>
          </a:p>
          <a:p>
            <a:pPr marL="0" indent="0" algn="just">
              <a:lnSpc>
                <a:spcPct val="110000"/>
              </a:lnSpc>
              <a:spcBef>
                <a:spcPts val="0"/>
              </a:spcBef>
              <a:buNone/>
            </a:pPr>
            <a:endParaRPr lang="es-ES" dirty="0"/>
          </a:p>
        </p:txBody>
      </p:sp>
      <p:pic>
        <p:nvPicPr>
          <p:cNvPr id="27650" name="Picture 2" descr="http://www.canalgif.net/Gifs-animados/Personas/Ancianos/Imagen-animada-Anciano-03.gif"/>
          <p:cNvPicPr>
            <a:picLocks noChangeAspect="1" noChangeArrowheads="1" noCrop="1"/>
          </p:cNvPicPr>
          <p:nvPr/>
        </p:nvPicPr>
        <p:blipFill>
          <a:blip r:embed="rId2"/>
          <a:srcRect/>
          <a:stretch>
            <a:fillRect/>
          </a:stretch>
        </p:blipFill>
        <p:spPr bwMode="auto">
          <a:xfrm>
            <a:off x="285720" y="1643050"/>
            <a:ext cx="1285884" cy="2256858"/>
          </a:xfrm>
          <a:prstGeom prst="rect">
            <a:avLst/>
          </a:prstGeom>
          <a:noFill/>
        </p:spPr>
      </p:pic>
      <p:pic>
        <p:nvPicPr>
          <p:cNvPr id="27652" name="Picture 4" descr="http://www.canalgif.net/Gifs-animados/Personas/Ancianos/Imagen-animada-Anciano-17.gif"/>
          <p:cNvPicPr>
            <a:picLocks noChangeAspect="1" noChangeArrowheads="1" noCrop="1"/>
          </p:cNvPicPr>
          <p:nvPr/>
        </p:nvPicPr>
        <p:blipFill>
          <a:blip r:embed="rId3"/>
          <a:srcRect/>
          <a:stretch>
            <a:fillRect/>
          </a:stretch>
        </p:blipFill>
        <p:spPr bwMode="auto">
          <a:xfrm>
            <a:off x="76707" y="4357694"/>
            <a:ext cx="1852087" cy="2000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par>
                          <p:cTn id="27" fill="hold">
                            <p:stCondLst>
                              <p:cond delay="4000"/>
                            </p:stCondLst>
                            <p:childTnLst>
                              <p:par>
                                <p:cTn id="28" presetID="25" presetClass="entr" presetSubtype="0" fill="hold" nodeType="afterEffect">
                                  <p:stCondLst>
                                    <p:cond delay="0"/>
                                  </p:stCondLst>
                                  <p:childTnLst>
                                    <p:set>
                                      <p:cBhvr>
                                        <p:cTn id="29" dur="1" fill="hold">
                                          <p:stCondLst>
                                            <p:cond delay="0"/>
                                          </p:stCondLst>
                                        </p:cTn>
                                        <p:tgtEl>
                                          <p:spTgt spid="27650"/>
                                        </p:tgtEl>
                                        <p:attrNameLst>
                                          <p:attrName>style.visibility</p:attrName>
                                        </p:attrNameLst>
                                      </p:cBhvr>
                                      <p:to>
                                        <p:strVal val="visible"/>
                                      </p:to>
                                    </p:set>
                                    <p:anim calcmode="lin" valueType="num">
                                      <p:cBhvr>
                                        <p:cTn id="30" dur="500" decel="50000" fill="hold">
                                          <p:stCondLst>
                                            <p:cond delay="0"/>
                                          </p:stCondLst>
                                        </p:cTn>
                                        <p:tgtEl>
                                          <p:spTgt spid="27650"/>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27650"/>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27650"/>
                                        </p:tgtEl>
                                        <p:attrNameLst>
                                          <p:attrName>ppt_w</p:attrName>
                                        </p:attrNameLst>
                                      </p:cBhvr>
                                      <p:tavLst>
                                        <p:tav tm="0">
                                          <p:val>
                                            <p:strVal val="#ppt_w*.05"/>
                                          </p:val>
                                        </p:tav>
                                        <p:tav tm="100000">
                                          <p:val>
                                            <p:strVal val="#ppt_w"/>
                                          </p:val>
                                        </p:tav>
                                      </p:tavLst>
                                    </p:anim>
                                    <p:anim calcmode="lin" valueType="num">
                                      <p:cBhvr>
                                        <p:cTn id="33" dur="1000" fill="hold"/>
                                        <p:tgtEl>
                                          <p:spTgt spid="27650"/>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27650"/>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27650"/>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27650"/>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27650"/>
                                        </p:tgtEl>
                                      </p:cBhvr>
                                    </p:animEffect>
                                  </p:childTnLst>
                                </p:cTn>
                              </p:par>
                            </p:childTnLst>
                          </p:cTn>
                        </p:par>
                        <p:par>
                          <p:cTn id="38" fill="hold">
                            <p:stCondLst>
                              <p:cond delay="5000"/>
                            </p:stCondLst>
                            <p:childTnLst>
                              <p:par>
                                <p:cTn id="39" presetID="30" presetClass="entr" presetSubtype="0" fill="hold" nodeType="afterEffect">
                                  <p:stCondLst>
                                    <p:cond delay="0"/>
                                  </p:stCondLst>
                                  <p:childTnLst>
                                    <p:set>
                                      <p:cBhvr>
                                        <p:cTn id="40" dur="1" fill="hold">
                                          <p:stCondLst>
                                            <p:cond delay="0"/>
                                          </p:stCondLst>
                                        </p:cTn>
                                        <p:tgtEl>
                                          <p:spTgt spid="27652"/>
                                        </p:tgtEl>
                                        <p:attrNameLst>
                                          <p:attrName>style.visibility</p:attrName>
                                        </p:attrNameLst>
                                      </p:cBhvr>
                                      <p:to>
                                        <p:strVal val="visible"/>
                                      </p:to>
                                    </p:set>
                                    <p:animEffect transition="in" filter="fade">
                                      <p:cBhvr>
                                        <p:cTn id="41" dur="800" decel="100000"/>
                                        <p:tgtEl>
                                          <p:spTgt spid="27652"/>
                                        </p:tgtEl>
                                      </p:cBhvr>
                                    </p:animEffect>
                                    <p:anim calcmode="lin" valueType="num">
                                      <p:cBhvr>
                                        <p:cTn id="42" dur="800" decel="100000" fill="hold"/>
                                        <p:tgtEl>
                                          <p:spTgt spid="27652"/>
                                        </p:tgtEl>
                                        <p:attrNameLst>
                                          <p:attrName>style.rotation</p:attrName>
                                        </p:attrNameLst>
                                      </p:cBhvr>
                                      <p:tavLst>
                                        <p:tav tm="0">
                                          <p:val>
                                            <p:fltVal val="-90"/>
                                          </p:val>
                                        </p:tav>
                                        <p:tav tm="100000">
                                          <p:val>
                                            <p:fltVal val="0"/>
                                          </p:val>
                                        </p:tav>
                                      </p:tavLst>
                                    </p:anim>
                                    <p:anim calcmode="lin" valueType="num">
                                      <p:cBhvr>
                                        <p:cTn id="43" dur="800" decel="100000" fill="hold"/>
                                        <p:tgtEl>
                                          <p:spTgt spid="27652"/>
                                        </p:tgtEl>
                                        <p:attrNameLst>
                                          <p:attrName>ppt_x</p:attrName>
                                        </p:attrNameLst>
                                      </p:cBhvr>
                                      <p:tavLst>
                                        <p:tav tm="0">
                                          <p:val>
                                            <p:strVal val="#ppt_x+0.4"/>
                                          </p:val>
                                        </p:tav>
                                        <p:tav tm="100000">
                                          <p:val>
                                            <p:strVal val="#ppt_x-0.05"/>
                                          </p:val>
                                        </p:tav>
                                      </p:tavLst>
                                    </p:anim>
                                    <p:anim calcmode="lin" valueType="num">
                                      <p:cBhvr>
                                        <p:cTn id="44" dur="800" decel="100000" fill="hold"/>
                                        <p:tgtEl>
                                          <p:spTgt spid="27652"/>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7652"/>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76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011222"/>
          </a:xfrm>
        </p:spPr>
        <p:txBody>
          <a:bodyPr>
            <a:normAutofit fontScale="90000"/>
          </a:bodyPr>
          <a:lstStyle/>
          <a:p>
            <a:r>
              <a:rPr lang="es-EC" b="1" dirty="0">
                <a:solidFill>
                  <a:schemeClr val="accent6">
                    <a:lumMod val="75000"/>
                  </a:schemeClr>
                </a:solidFill>
              </a:rPr>
              <a:t>¿Cómo actuar para reducir </a:t>
            </a:r>
            <a:r>
              <a:rPr lang="es-EC" b="1" dirty="0" smtClean="0">
                <a:solidFill>
                  <a:schemeClr val="accent6">
                    <a:lumMod val="75000"/>
                  </a:schemeClr>
                </a:solidFill>
              </a:rPr>
              <a:t/>
            </a:r>
            <a:br>
              <a:rPr lang="es-EC" b="1" dirty="0" smtClean="0">
                <a:solidFill>
                  <a:schemeClr val="accent6">
                    <a:lumMod val="75000"/>
                  </a:schemeClr>
                </a:solidFill>
              </a:rPr>
            </a:br>
            <a:r>
              <a:rPr lang="es-EC" b="1" dirty="0" smtClean="0">
                <a:solidFill>
                  <a:schemeClr val="accent6">
                    <a:lumMod val="75000"/>
                  </a:schemeClr>
                </a:solidFill>
              </a:rPr>
              <a:t>el </a:t>
            </a:r>
            <a:r>
              <a:rPr lang="es-EC" b="1" dirty="0" err="1">
                <a:solidFill>
                  <a:schemeClr val="accent6">
                    <a:lumMod val="75000"/>
                  </a:schemeClr>
                </a:solidFill>
              </a:rPr>
              <a:t>edadismo</a:t>
            </a:r>
            <a:r>
              <a:rPr lang="es-EC" b="1" dirty="0" smtClean="0">
                <a:solidFill>
                  <a:schemeClr val="accent6">
                    <a:lumMod val="75000"/>
                  </a:schemeClr>
                </a:solidFill>
              </a:rPr>
              <a:t>?</a:t>
            </a:r>
            <a:endParaRPr lang="es-ES" dirty="0">
              <a:solidFill>
                <a:schemeClr val="accent6">
                  <a:lumMod val="75000"/>
                </a:schemeClr>
              </a:solidFill>
            </a:endParaRPr>
          </a:p>
        </p:txBody>
      </p:sp>
      <p:sp>
        <p:nvSpPr>
          <p:cNvPr id="3" name="2 Marcador de contenido"/>
          <p:cNvSpPr>
            <a:spLocks noGrp="1"/>
          </p:cNvSpPr>
          <p:nvPr>
            <p:ph idx="1"/>
          </p:nvPr>
        </p:nvSpPr>
        <p:spPr>
          <a:xfrm>
            <a:off x="285720" y="1671638"/>
            <a:ext cx="8501122" cy="5043510"/>
          </a:xfrm>
        </p:spPr>
        <p:txBody>
          <a:bodyPr>
            <a:normAutofit/>
          </a:bodyPr>
          <a:lstStyle/>
          <a:p>
            <a:pPr marL="0" indent="0" algn="just">
              <a:lnSpc>
                <a:spcPct val="110000"/>
              </a:lnSpc>
              <a:spcBef>
                <a:spcPts val="0"/>
              </a:spcBef>
              <a:buNone/>
            </a:pPr>
            <a:r>
              <a:rPr lang="es-EC" dirty="0">
                <a:solidFill>
                  <a:schemeClr val="accent4">
                    <a:lumMod val="75000"/>
                  </a:schemeClr>
                </a:solidFill>
              </a:rPr>
              <a:t>Pare reducir el </a:t>
            </a:r>
            <a:r>
              <a:rPr lang="es-EC" dirty="0" err="1">
                <a:solidFill>
                  <a:schemeClr val="accent4">
                    <a:lumMod val="75000"/>
                  </a:schemeClr>
                </a:solidFill>
              </a:rPr>
              <a:t>edadismo</a:t>
            </a:r>
            <a:r>
              <a:rPr lang="es-EC" dirty="0">
                <a:solidFill>
                  <a:schemeClr val="accent4">
                    <a:lumMod val="75000"/>
                  </a:schemeClr>
                </a:solidFill>
              </a:rPr>
              <a:t> se tiene que producir cambios en los sistema que lo perpetúan, tales como los medios de comunicación, la cultura popular, instituciones, gobiernos, etc. Para ello, resulta necesario realizar políticas de intervención que incluyan el diseño y la implantación de programas dirigidos a reducir el impacto de las ideas y actitudes </a:t>
            </a:r>
            <a:r>
              <a:rPr lang="es-EC" dirty="0" err="1">
                <a:solidFill>
                  <a:schemeClr val="accent4">
                    <a:lumMod val="75000"/>
                  </a:schemeClr>
                </a:solidFill>
              </a:rPr>
              <a:t>edadistas</a:t>
            </a:r>
            <a:r>
              <a:rPr lang="es-EC" dirty="0">
                <a:solidFill>
                  <a:schemeClr val="accent4">
                    <a:lumMod val="75000"/>
                  </a:schemeClr>
                </a:solidFill>
              </a:rPr>
              <a:t>. </a:t>
            </a:r>
            <a:endParaRPr lang="es-ES" dirty="0">
              <a:solidFill>
                <a:schemeClr val="accent4">
                  <a:lumMod val="75000"/>
                </a:schemeClr>
              </a:solidFill>
            </a:endParaRPr>
          </a:p>
          <a:p>
            <a:pPr>
              <a:buNone/>
            </a:pPr>
            <a:endParaRPr lang="es-ES" dirty="0"/>
          </a:p>
        </p:txBody>
      </p:sp>
      <p:pic>
        <p:nvPicPr>
          <p:cNvPr id="12290" name="Picture 2" descr="http://www.bestgraph.com/gifs/maison/ampoules/ampoules-05.gif"/>
          <p:cNvPicPr>
            <a:picLocks noChangeAspect="1" noChangeArrowheads="1" noCrop="1"/>
          </p:cNvPicPr>
          <p:nvPr/>
        </p:nvPicPr>
        <p:blipFill>
          <a:blip r:embed="rId2"/>
          <a:srcRect/>
          <a:stretch>
            <a:fillRect/>
          </a:stretch>
        </p:blipFill>
        <p:spPr bwMode="auto">
          <a:xfrm>
            <a:off x="7500958" y="285728"/>
            <a:ext cx="1310643" cy="11430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357166"/>
            <a:ext cx="4786346" cy="6286544"/>
          </a:xfrm>
        </p:spPr>
        <p:txBody>
          <a:bodyPr/>
          <a:lstStyle/>
          <a:p>
            <a:pPr marL="0" indent="0" algn="just">
              <a:spcBef>
                <a:spcPts val="0"/>
              </a:spcBef>
              <a:buNone/>
            </a:pPr>
            <a:r>
              <a:rPr lang="es-EC" dirty="0">
                <a:solidFill>
                  <a:schemeClr val="accent4">
                    <a:lumMod val="75000"/>
                  </a:schemeClr>
                </a:solidFill>
              </a:rPr>
              <a:t>Un principio como medida para reducir el </a:t>
            </a:r>
            <a:r>
              <a:rPr lang="es-EC" dirty="0" err="1">
                <a:solidFill>
                  <a:schemeClr val="accent4">
                    <a:lumMod val="75000"/>
                  </a:schemeClr>
                </a:solidFill>
              </a:rPr>
              <a:t>edadismo</a:t>
            </a:r>
            <a:r>
              <a:rPr lang="es-EC" dirty="0">
                <a:solidFill>
                  <a:schemeClr val="accent4">
                    <a:lumMod val="75000"/>
                  </a:schemeClr>
                </a:solidFill>
              </a:rPr>
              <a:t> sería el aumento de la formación y la educación en las personas mayores y sus familiares. La intervención de la familia es necesaria, ya que si estos principios no tienen en cuenta la presencia de las familias, éstos no serán eficaces.</a:t>
            </a:r>
            <a:endParaRPr lang="es-ES" dirty="0">
              <a:solidFill>
                <a:schemeClr val="accent4">
                  <a:lumMod val="75000"/>
                </a:schemeClr>
              </a:solidFill>
            </a:endParaRPr>
          </a:p>
          <a:p>
            <a:pPr marL="0" indent="0" algn="just">
              <a:spcBef>
                <a:spcPts val="0"/>
              </a:spcBef>
              <a:buNone/>
            </a:pPr>
            <a:endParaRPr lang="es-ES" dirty="0"/>
          </a:p>
        </p:txBody>
      </p:sp>
      <p:pic>
        <p:nvPicPr>
          <p:cNvPr id="28676" name="Picture 4" descr="http://www.guiainfantil.com/uploads/educacion/_abuelosG.jpg"/>
          <p:cNvPicPr>
            <a:picLocks noChangeAspect="1" noChangeArrowheads="1"/>
          </p:cNvPicPr>
          <p:nvPr/>
        </p:nvPicPr>
        <p:blipFill>
          <a:blip r:embed="rId2"/>
          <a:srcRect/>
          <a:stretch>
            <a:fillRect/>
          </a:stretch>
        </p:blipFill>
        <p:spPr bwMode="auto">
          <a:xfrm>
            <a:off x="5072066" y="857232"/>
            <a:ext cx="3830292"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5" presetClass="entr" presetSubtype="0" fill="hold" nodeType="afterEffect">
                                  <p:stCondLst>
                                    <p:cond delay="0"/>
                                  </p:stCondLst>
                                  <p:childTnLst>
                                    <p:set>
                                      <p:cBhvr>
                                        <p:cTn id="10" dur="1" fill="hold">
                                          <p:stCondLst>
                                            <p:cond delay="0"/>
                                          </p:stCondLst>
                                        </p:cTn>
                                        <p:tgtEl>
                                          <p:spTgt spid="28676"/>
                                        </p:tgtEl>
                                        <p:attrNameLst>
                                          <p:attrName>style.visibility</p:attrName>
                                        </p:attrNameLst>
                                      </p:cBhvr>
                                      <p:to>
                                        <p:strVal val="visible"/>
                                      </p:to>
                                    </p:set>
                                    <p:anim calcmode="lin" valueType="num">
                                      <p:cBhvr>
                                        <p:cTn id="11" dur="500" decel="50000" fill="hold">
                                          <p:stCondLst>
                                            <p:cond delay="0"/>
                                          </p:stCondLst>
                                        </p:cTn>
                                        <p:tgtEl>
                                          <p:spTgt spid="2867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867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8676"/>
                                        </p:tgtEl>
                                        <p:attrNameLst>
                                          <p:attrName>ppt_w</p:attrName>
                                        </p:attrNameLst>
                                      </p:cBhvr>
                                      <p:tavLst>
                                        <p:tav tm="0">
                                          <p:val>
                                            <p:strVal val="#ppt_w*.05"/>
                                          </p:val>
                                        </p:tav>
                                        <p:tav tm="100000">
                                          <p:val>
                                            <p:strVal val="#ppt_w"/>
                                          </p:val>
                                        </p:tav>
                                      </p:tavLst>
                                    </p:anim>
                                    <p:anim calcmode="lin" valueType="num">
                                      <p:cBhvr>
                                        <p:cTn id="14" dur="1000" fill="hold"/>
                                        <p:tgtEl>
                                          <p:spTgt spid="2867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867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867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867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p:spPr>
        <p:txBody>
          <a:bodyPr>
            <a:normAutofit fontScale="90000"/>
          </a:bodyPr>
          <a:lstStyle/>
          <a:p>
            <a:r>
              <a:rPr lang="es-EC" b="1" dirty="0">
                <a:solidFill>
                  <a:schemeClr val="accent6">
                    <a:lumMod val="75000"/>
                  </a:schemeClr>
                </a:solidFill>
              </a:rPr>
              <a:t>Conclusión para reducir el </a:t>
            </a:r>
            <a:r>
              <a:rPr lang="es-EC" b="1" dirty="0" err="1" smtClean="0">
                <a:solidFill>
                  <a:schemeClr val="accent6">
                    <a:lumMod val="75000"/>
                  </a:schemeClr>
                </a:solidFill>
              </a:rPr>
              <a:t>edadismo</a:t>
            </a:r>
            <a:endParaRPr lang="es-ES" dirty="0">
              <a:solidFill>
                <a:schemeClr val="accent6">
                  <a:lumMod val="75000"/>
                </a:schemeClr>
              </a:solidFill>
            </a:endParaRPr>
          </a:p>
        </p:txBody>
      </p:sp>
      <p:sp>
        <p:nvSpPr>
          <p:cNvPr id="3" name="2 Marcador de contenido"/>
          <p:cNvSpPr>
            <a:spLocks noGrp="1"/>
          </p:cNvSpPr>
          <p:nvPr>
            <p:ph idx="1"/>
          </p:nvPr>
        </p:nvSpPr>
        <p:spPr>
          <a:xfrm>
            <a:off x="285720" y="1142984"/>
            <a:ext cx="8572560" cy="3286148"/>
          </a:xfrm>
        </p:spPr>
        <p:txBody>
          <a:bodyPr>
            <a:normAutofit fontScale="92500" lnSpcReduction="10000"/>
          </a:bodyPr>
          <a:lstStyle/>
          <a:p>
            <a:pPr marL="0" indent="0" algn="just">
              <a:spcBef>
                <a:spcPts val="0"/>
              </a:spcBef>
              <a:buNone/>
            </a:pPr>
            <a:r>
              <a:rPr lang="es-EC" dirty="0">
                <a:solidFill>
                  <a:schemeClr val="accent4">
                    <a:lumMod val="75000"/>
                  </a:schemeClr>
                </a:solidFill>
              </a:rPr>
              <a:t>P</a:t>
            </a:r>
            <a:r>
              <a:rPr lang="es-EC" dirty="0" smtClean="0">
                <a:solidFill>
                  <a:schemeClr val="accent4">
                    <a:lumMod val="75000"/>
                  </a:schemeClr>
                </a:solidFill>
              </a:rPr>
              <a:t>ara </a:t>
            </a:r>
            <a:r>
              <a:rPr lang="es-EC" dirty="0">
                <a:solidFill>
                  <a:schemeClr val="accent4">
                    <a:lumMod val="75000"/>
                  </a:schemeClr>
                </a:solidFill>
              </a:rPr>
              <a:t>reducir el </a:t>
            </a:r>
            <a:r>
              <a:rPr lang="es-EC" dirty="0" err="1">
                <a:solidFill>
                  <a:schemeClr val="accent4">
                    <a:lumMod val="75000"/>
                  </a:schemeClr>
                </a:solidFill>
              </a:rPr>
              <a:t>edadismo</a:t>
            </a:r>
            <a:r>
              <a:rPr lang="es-EC" dirty="0">
                <a:solidFill>
                  <a:schemeClr val="accent4">
                    <a:lumMod val="75000"/>
                  </a:schemeClr>
                </a:solidFill>
              </a:rPr>
              <a:t> </a:t>
            </a:r>
            <a:r>
              <a:rPr lang="es-EC" dirty="0" smtClean="0">
                <a:solidFill>
                  <a:schemeClr val="accent4">
                    <a:lumMod val="75000"/>
                  </a:schemeClr>
                </a:solidFill>
              </a:rPr>
              <a:t>hace falta responsabilidad </a:t>
            </a:r>
            <a:r>
              <a:rPr lang="es-EC" dirty="0">
                <a:solidFill>
                  <a:schemeClr val="accent4">
                    <a:lumMod val="75000"/>
                  </a:schemeClr>
                </a:solidFill>
              </a:rPr>
              <a:t>que </a:t>
            </a:r>
            <a:r>
              <a:rPr lang="es-EC" dirty="0" smtClean="0">
                <a:solidFill>
                  <a:schemeClr val="accent4">
                    <a:lumMod val="75000"/>
                  </a:schemeClr>
                </a:solidFill>
              </a:rPr>
              <a:t>implique presentar </a:t>
            </a:r>
            <a:r>
              <a:rPr lang="es-EC" dirty="0">
                <a:solidFill>
                  <a:schemeClr val="accent4">
                    <a:lumMod val="75000"/>
                  </a:schemeClr>
                </a:solidFill>
              </a:rPr>
              <a:t>a las personas mayores como un agente necesario y altamente valioso en el desarrollo de </a:t>
            </a:r>
            <a:r>
              <a:rPr lang="es-EC" dirty="0" smtClean="0">
                <a:solidFill>
                  <a:schemeClr val="accent4">
                    <a:lumMod val="75000"/>
                  </a:schemeClr>
                </a:solidFill>
              </a:rPr>
              <a:t>la </a:t>
            </a:r>
            <a:r>
              <a:rPr lang="es-EC" dirty="0">
                <a:solidFill>
                  <a:schemeClr val="accent4">
                    <a:lumMod val="75000"/>
                  </a:schemeClr>
                </a:solidFill>
              </a:rPr>
              <a:t>sociedad; por lo tanto, es necesario fomentar políticas y actuaciones dirigidas a reducir la presencia del </a:t>
            </a:r>
            <a:r>
              <a:rPr lang="es-EC" dirty="0" err="1" smtClean="0">
                <a:solidFill>
                  <a:schemeClr val="accent4">
                    <a:lumMod val="75000"/>
                  </a:schemeClr>
                </a:solidFill>
              </a:rPr>
              <a:t>edadismo</a:t>
            </a:r>
            <a:r>
              <a:rPr lang="es-EC" dirty="0" smtClean="0">
                <a:solidFill>
                  <a:schemeClr val="accent4">
                    <a:lumMod val="75000"/>
                  </a:schemeClr>
                </a:solidFill>
              </a:rPr>
              <a:t> </a:t>
            </a:r>
            <a:r>
              <a:rPr lang="es-EC" dirty="0">
                <a:solidFill>
                  <a:schemeClr val="accent4">
                    <a:lumMod val="75000"/>
                  </a:schemeClr>
                </a:solidFill>
              </a:rPr>
              <a:t>en la sociedad en general y en la formación profesional en particular.</a:t>
            </a:r>
            <a:endParaRPr lang="es-ES" dirty="0">
              <a:solidFill>
                <a:schemeClr val="accent4">
                  <a:lumMod val="75000"/>
                </a:schemeClr>
              </a:solidFill>
            </a:endParaRPr>
          </a:p>
          <a:p>
            <a:pPr>
              <a:buNone/>
            </a:pPr>
            <a:endParaRPr lang="es-ES" dirty="0"/>
          </a:p>
        </p:txBody>
      </p:sp>
      <p:pic>
        <p:nvPicPr>
          <p:cNvPr id="30722" name="Picture 2" descr="http://tallerescognitiva.com/wp-content/uploads/2011/05/familia2.jpg"/>
          <p:cNvPicPr>
            <a:picLocks noChangeAspect="1" noChangeArrowheads="1"/>
          </p:cNvPicPr>
          <p:nvPr/>
        </p:nvPicPr>
        <p:blipFill>
          <a:blip r:embed="rId2"/>
          <a:srcRect/>
          <a:stretch>
            <a:fillRect/>
          </a:stretch>
        </p:blipFill>
        <p:spPr bwMode="auto">
          <a:xfrm>
            <a:off x="642910" y="4286256"/>
            <a:ext cx="3214710" cy="2132425"/>
          </a:xfrm>
          <a:prstGeom prst="rect">
            <a:avLst/>
          </a:prstGeom>
          <a:noFill/>
        </p:spPr>
      </p:pic>
      <p:pic>
        <p:nvPicPr>
          <p:cNvPr id="30724" name="Picture 4" descr="http://doctorvid.com/img/cargas/adulto%20mayor%20medico.jpg"/>
          <p:cNvPicPr>
            <a:picLocks noChangeAspect="1" noChangeArrowheads="1"/>
          </p:cNvPicPr>
          <p:nvPr/>
        </p:nvPicPr>
        <p:blipFill>
          <a:blip r:embed="rId3"/>
          <a:srcRect b="15369"/>
          <a:stretch>
            <a:fillRect/>
          </a:stretch>
        </p:blipFill>
        <p:spPr bwMode="auto">
          <a:xfrm>
            <a:off x="4714876" y="4286256"/>
            <a:ext cx="3417907" cy="21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5" presetClass="entr" presetSubtype="0" fill="hold" nodeType="afterEffect">
                                  <p:stCondLst>
                                    <p:cond delay="0"/>
                                  </p:stCondLst>
                                  <p:childTnLst>
                                    <p:set>
                                      <p:cBhvr>
                                        <p:cTn id="21" dur="1" fill="hold">
                                          <p:stCondLst>
                                            <p:cond delay="0"/>
                                          </p:stCondLst>
                                        </p:cTn>
                                        <p:tgtEl>
                                          <p:spTgt spid="30722"/>
                                        </p:tgtEl>
                                        <p:attrNameLst>
                                          <p:attrName>style.visibility</p:attrName>
                                        </p:attrNameLst>
                                      </p:cBhvr>
                                      <p:to>
                                        <p:strVal val="visible"/>
                                      </p:to>
                                    </p:set>
                                    <p:anim calcmode="lin" valueType="num">
                                      <p:cBhvr>
                                        <p:cTn id="22" dur="500" decel="50000" fill="hold">
                                          <p:stCondLst>
                                            <p:cond delay="0"/>
                                          </p:stCondLst>
                                        </p:cTn>
                                        <p:tgtEl>
                                          <p:spTgt spid="30722"/>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0722"/>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0722"/>
                                        </p:tgtEl>
                                        <p:attrNameLst>
                                          <p:attrName>ppt_w</p:attrName>
                                        </p:attrNameLst>
                                      </p:cBhvr>
                                      <p:tavLst>
                                        <p:tav tm="0">
                                          <p:val>
                                            <p:strVal val="#ppt_w*.05"/>
                                          </p:val>
                                        </p:tav>
                                        <p:tav tm="100000">
                                          <p:val>
                                            <p:strVal val="#ppt_w"/>
                                          </p:val>
                                        </p:tav>
                                      </p:tavLst>
                                    </p:anim>
                                    <p:anim calcmode="lin" valueType="num">
                                      <p:cBhvr>
                                        <p:cTn id="25" dur="1000" fill="hold"/>
                                        <p:tgtEl>
                                          <p:spTgt spid="30722"/>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0722"/>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0722"/>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0722"/>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0722"/>
                                        </p:tgtEl>
                                      </p:cBhvr>
                                    </p:animEffect>
                                  </p:childTnLst>
                                </p:cTn>
                              </p:par>
                            </p:childTnLst>
                          </p:cTn>
                        </p:par>
                        <p:par>
                          <p:cTn id="30" fill="hold">
                            <p:stCondLst>
                              <p:cond delay="3000"/>
                            </p:stCondLst>
                            <p:childTnLst>
                              <p:par>
                                <p:cTn id="31" presetID="30" presetClass="entr" presetSubtype="0" fill="hold" nodeType="afterEffect">
                                  <p:stCondLst>
                                    <p:cond delay="0"/>
                                  </p:stCondLst>
                                  <p:childTnLst>
                                    <p:set>
                                      <p:cBhvr>
                                        <p:cTn id="32" dur="1" fill="hold">
                                          <p:stCondLst>
                                            <p:cond delay="0"/>
                                          </p:stCondLst>
                                        </p:cTn>
                                        <p:tgtEl>
                                          <p:spTgt spid="30724"/>
                                        </p:tgtEl>
                                        <p:attrNameLst>
                                          <p:attrName>style.visibility</p:attrName>
                                        </p:attrNameLst>
                                      </p:cBhvr>
                                      <p:to>
                                        <p:strVal val="visible"/>
                                      </p:to>
                                    </p:set>
                                    <p:animEffect transition="in" filter="fade">
                                      <p:cBhvr>
                                        <p:cTn id="33" dur="800" decel="100000"/>
                                        <p:tgtEl>
                                          <p:spTgt spid="30724"/>
                                        </p:tgtEl>
                                      </p:cBhvr>
                                    </p:animEffect>
                                    <p:anim calcmode="lin" valueType="num">
                                      <p:cBhvr>
                                        <p:cTn id="34" dur="800" decel="100000" fill="hold"/>
                                        <p:tgtEl>
                                          <p:spTgt spid="30724"/>
                                        </p:tgtEl>
                                        <p:attrNameLst>
                                          <p:attrName>style.rotation</p:attrName>
                                        </p:attrNameLst>
                                      </p:cBhvr>
                                      <p:tavLst>
                                        <p:tav tm="0">
                                          <p:val>
                                            <p:fltVal val="-90"/>
                                          </p:val>
                                        </p:tav>
                                        <p:tav tm="100000">
                                          <p:val>
                                            <p:fltVal val="0"/>
                                          </p:val>
                                        </p:tav>
                                      </p:tavLst>
                                    </p:anim>
                                    <p:anim calcmode="lin" valueType="num">
                                      <p:cBhvr>
                                        <p:cTn id="35" dur="800" decel="100000" fill="hold"/>
                                        <p:tgtEl>
                                          <p:spTgt spid="30724"/>
                                        </p:tgtEl>
                                        <p:attrNameLst>
                                          <p:attrName>ppt_x</p:attrName>
                                        </p:attrNameLst>
                                      </p:cBhvr>
                                      <p:tavLst>
                                        <p:tav tm="0">
                                          <p:val>
                                            <p:strVal val="#ppt_x+0.4"/>
                                          </p:val>
                                        </p:tav>
                                        <p:tav tm="100000">
                                          <p:val>
                                            <p:strVal val="#ppt_x-0.05"/>
                                          </p:val>
                                        </p:tav>
                                      </p:tavLst>
                                    </p:anim>
                                    <p:anim calcmode="lin" valueType="num">
                                      <p:cBhvr>
                                        <p:cTn id="36" dur="800" decel="100000" fill="hold"/>
                                        <p:tgtEl>
                                          <p:spTgt spid="3072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072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07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796908"/>
          </a:xfrm>
        </p:spPr>
        <p:txBody>
          <a:bodyPr/>
          <a:lstStyle/>
          <a:p>
            <a:r>
              <a:rPr lang="es-EC" b="1" dirty="0">
                <a:solidFill>
                  <a:schemeClr val="accent6">
                    <a:lumMod val="75000"/>
                  </a:schemeClr>
                </a:solidFill>
              </a:rPr>
              <a:t>Introducción</a:t>
            </a:r>
            <a:endParaRPr lang="es-ES" dirty="0">
              <a:solidFill>
                <a:schemeClr val="accent6">
                  <a:lumMod val="75000"/>
                </a:schemeClr>
              </a:solidFill>
            </a:endParaRPr>
          </a:p>
        </p:txBody>
      </p:sp>
      <p:sp>
        <p:nvSpPr>
          <p:cNvPr id="3" name="2 Marcador de contenido"/>
          <p:cNvSpPr>
            <a:spLocks noGrp="1"/>
          </p:cNvSpPr>
          <p:nvPr>
            <p:ph idx="1"/>
          </p:nvPr>
        </p:nvSpPr>
        <p:spPr>
          <a:xfrm>
            <a:off x="214282" y="1000108"/>
            <a:ext cx="5000660" cy="5643602"/>
          </a:xfrm>
        </p:spPr>
        <p:txBody>
          <a:bodyPr>
            <a:normAutofit fontScale="92500"/>
          </a:bodyPr>
          <a:lstStyle/>
          <a:p>
            <a:pPr marL="0" indent="0" algn="just">
              <a:spcBef>
                <a:spcPts val="0"/>
              </a:spcBef>
              <a:buNone/>
            </a:pPr>
            <a:r>
              <a:rPr lang="es-EC" dirty="0">
                <a:solidFill>
                  <a:schemeClr val="accent4">
                    <a:lumMod val="75000"/>
                  </a:schemeClr>
                </a:solidFill>
              </a:rPr>
              <a:t>A través de esta conferencia se pretende mostrar la evolución histórica, cultural y social que </a:t>
            </a:r>
            <a:r>
              <a:rPr lang="es-EC" dirty="0" smtClean="0">
                <a:solidFill>
                  <a:schemeClr val="accent4">
                    <a:lumMod val="75000"/>
                  </a:schemeClr>
                </a:solidFill>
              </a:rPr>
              <a:t>han </a:t>
            </a:r>
            <a:r>
              <a:rPr lang="es-EC" dirty="0">
                <a:solidFill>
                  <a:schemeClr val="accent4">
                    <a:lumMod val="75000"/>
                  </a:schemeClr>
                </a:solidFill>
              </a:rPr>
              <a:t>sufrido las personas mayores con respecto a los prejuicios y estereotipos arraigados en nuestra sociedad, tratando de valorar a las personas mayores como miembros activos, y a la vez proponiendo ideas para mejorar esta realidad.</a:t>
            </a:r>
            <a:endParaRPr lang="es-ES" dirty="0">
              <a:solidFill>
                <a:schemeClr val="accent4">
                  <a:lumMod val="75000"/>
                </a:schemeClr>
              </a:solidFill>
            </a:endParaRPr>
          </a:p>
          <a:p>
            <a:pPr marL="0" indent="0" algn="just">
              <a:spcBef>
                <a:spcPts val="0"/>
              </a:spcBef>
              <a:buNone/>
            </a:pPr>
            <a:endParaRPr lang="es-ES" dirty="0"/>
          </a:p>
        </p:txBody>
      </p:sp>
      <p:pic>
        <p:nvPicPr>
          <p:cNvPr id="3074" name="Picture 2" descr="http://www.colombialider.org/wp-content/uploads/2012/06/mayores.jpeg"/>
          <p:cNvPicPr>
            <a:picLocks noChangeAspect="1" noChangeArrowheads="1"/>
          </p:cNvPicPr>
          <p:nvPr/>
        </p:nvPicPr>
        <p:blipFill>
          <a:blip r:embed="rId2">
            <a:lum bright="10000" contrast="-20000"/>
          </a:blip>
          <a:srcRect l="19565" r="13586"/>
          <a:stretch>
            <a:fillRect/>
          </a:stretch>
        </p:blipFill>
        <p:spPr bwMode="auto">
          <a:xfrm>
            <a:off x="5500694" y="1000108"/>
            <a:ext cx="3357586" cy="55904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par>
                                <p:cTn id="19" presetID="6" presetClass="entr" presetSubtype="32"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circle(out)">
                                      <p:cBhvr>
                                        <p:cTn id="21"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1011222"/>
          </a:xfrm>
        </p:spPr>
        <p:txBody>
          <a:bodyPr>
            <a:normAutofit fontScale="90000"/>
          </a:bodyPr>
          <a:lstStyle/>
          <a:p>
            <a:r>
              <a:rPr lang="es-EC" b="1" dirty="0">
                <a:solidFill>
                  <a:schemeClr val="accent6">
                    <a:lumMod val="75000"/>
                  </a:schemeClr>
                </a:solidFill>
              </a:rPr>
              <a:t>Modificaciones de los estereotipos</a:t>
            </a:r>
            <a:r>
              <a:rPr lang="es-EC" b="1" dirty="0" smtClean="0">
                <a:solidFill>
                  <a:schemeClr val="accent6">
                    <a:lumMod val="75000"/>
                  </a:schemeClr>
                </a:solidFill>
              </a:rPr>
              <a:t>.</a:t>
            </a:r>
            <a:endParaRPr lang="es-ES" dirty="0">
              <a:solidFill>
                <a:schemeClr val="accent6">
                  <a:lumMod val="75000"/>
                </a:schemeClr>
              </a:solidFill>
            </a:endParaRPr>
          </a:p>
        </p:txBody>
      </p:sp>
      <p:sp>
        <p:nvSpPr>
          <p:cNvPr id="3" name="2 Marcador de contenido"/>
          <p:cNvSpPr>
            <a:spLocks noGrp="1"/>
          </p:cNvSpPr>
          <p:nvPr>
            <p:ph idx="1"/>
          </p:nvPr>
        </p:nvSpPr>
        <p:spPr>
          <a:xfrm>
            <a:off x="285720" y="1071546"/>
            <a:ext cx="8501122" cy="5572164"/>
          </a:xfrm>
        </p:spPr>
        <p:txBody>
          <a:bodyPr>
            <a:normAutofit fontScale="92500" lnSpcReduction="20000"/>
          </a:bodyPr>
          <a:lstStyle/>
          <a:p>
            <a:pPr marL="0" indent="0" algn="just">
              <a:lnSpc>
                <a:spcPct val="110000"/>
              </a:lnSpc>
              <a:spcBef>
                <a:spcPts val="0"/>
              </a:spcBef>
              <a:buNone/>
            </a:pPr>
            <a:r>
              <a:rPr lang="es-EC" dirty="0" smtClean="0">
                <a:solidFill>
                  <a:schemeClr val="accent4">
                    <a:lumMod val="75000"/>
                  </a:schemeClr>
                </a:solidFill>
              </a:rPr>
              <a:t>Los </a:t>
            </a:r>
            <a:r>
              <a:rPr lang="es-EC" dirty="0">
                <a:solidFill>
                  <a:schemeClr val="accent4">
                    <a:lumMod val="75000"/>
                  </a:schemeClr>
                </a:solidFill>
              </a:rPr>
              <a:t>problemas en la estructura, organización y relaciones entre distintas generaciones, entre los medios de comunicación y entre la </a:t>
            </a:r>
            <a:r>
              <a:rPr lang="es-EC" dirty="0" smtClean="0">
                <a:solidFill>
                  <a:schemeClr val="accent4">
                    <a:lumMod val="75000"/>
                  </a:schemeClr>
                </a:solidFill>
              </a:rPr>
              <a:t>sociedad, </a:t>
            </a:r>
            <a:r>
              <a:rPr lang="es-EC" dirty="0">
                <a:solidFill>
                  <a:schemeClr val="accent4">
                    <a:lumMod val="75000"/>
                  </a:schemeClr>
                </a:solidFill>
              </a:rPr>
              <a:t>afecta </a:t>
            </a:r>
            <a:r>
              <a:rPr lang="es-EC" dirty="0" smtClean="0">
                <a:solidFill>
                  <a:schemeClr val="accent4">
                    <a:lumMod val="75000"/>
                  </a:schemeClr>
                </a:solidFill>
              </a:rPr>
              <a:t>significativamente </a:t>
            </a:r>
            <a:r>
              <a:rPr lang="es-EC" dirty="0" smtClean="0">
                <a:solidFill>
                  <a:schemeClr val="accent4">
                    <a:lumMod val="75000"/>
                  </a:schemeClr>
                </a:solidFill>
              </a:rPr>
              <a:t>en</a:t>
            </a:r>
            <a:r>
              <a:rPr lang="es-EC" dirty="0" smtClean="0">
                <a:solidFill>
                  <a:schemeClr val="accent4">
                    <a:lumMod val="75000"/>
                  </a:schemeClr>
                </a:solidFill>
              </a:rPr>
              <a:t> </a:t>
            </a:r>
            <a:r>
              <a:rPr lang="es-EC" dirty="0">
                <a:solidFill>
                  <a:schemeClr val="accent4">
                    <a:lumMod val="75000"/>
                  </a:schemeClr>
                </a:solidFill>
              </a:rPr>
              <a:t>la formación de actitudes en las personas mayores.</a:t>
            </a:r>
            <a:endParaRPr lang="es-ES" dirty="0">
              <a:solidFill>
                <a:schemeClr val="accent4">
                  <a:lumMod val="75000"/>
                </a:schemeClr>
              </a:solidFill>
            </a:endParaRPr>
          </a:p>
          <a:p>
            <a:pPr marL="0" indent="0" algn="just">
              <a:lnSpc>
                <a:spcPct val="110000"/>
              </a:lnSpc>
              <a:spcBef>
                <a:spcPts val="0"/>
              </a:spcBef>
              <a:buNone/>
            </a:pPr>
            <a:r>
              <a:rPr lang="es-EC" dirty="0">
                <a:solidFill>
                  <a:schemeClr val="accent4">
                    <a:lumMod val="75000"/>
                  </a:schemeClr>
                </a:solidFill>
              </a:rPr>
              <a:t> </a:t>
            </a:r>
            <a:endParaRPr lang="es-ES" dirty="0">
              <a:solidFill>
                <a:schemeClr val="accent4">
                  <a:lumMod val="75000"/>
                </a:schemeClr>
              </a:solidFill>
            </a:endParaRPr>
          </a:p>
          <a:p>
            <a:pPr marL="0" indent="0" algn="just">
              <a:lnSpc>
                <a:spcPct val="110000"/>
              </a:lnSpc>
              <a:spcBef>
                <a:spcPts val="0"/>
              </a:spcBef>
              <a:buNone/>
            </a:pPr>
            <a:r>
              <a:rPr lang="es-EC" dirty="0">
                <a:solidFill>
                  <a:schemeClr val="accent4">
                    <a:lumMod val="75000"/>
                  </a:schemeClr>
                </a:solidFill>
              </a:rPr>
              <a:t>Los avances en la mejora de vida de los mayores, son percibidos, a veces, de forma errónea por los estereotipos compartidos por la gente, ya que les presentan </a:t>
            </a:r>
            <a:r>
              <a:rPr lang="es-EC" dirty="0" smtClean="0">
                <a:solidFill>
                  <a:schemeClr val="accent4">
                    <a:lumMod val="75000"/>
                  </a:schemeClr>
                </a:solidFill>
              </a:rPr>
              <a:t>como </a:t>
            </a:r>
            <a:r>
              <a:rPr lang="es-EC" dirty="0" smtClean="0">
                <a:solidFill>
                  <a:schemeClr val="accent4">
                    <a:lumMod val="75000"/>
                  </a:schemeClr>
                </a:solidFill>
              </a:rPr>
              <a:t>seres </a:t>
            </a:r>
            <a:r>
              <a:rPr lang="es-EC" dirty="0">
                <a:solidFill>
                  <a:schemeClr val="accent4">
                    <a:lumMod val="75000"/>
                  </a:schemeClr>
                </a:solidFill>
              </a:rPr>
              <a:t>restrictivos y autoritarios, pero estas creencias podrían modificarse si </a:t>
            </a:r>
            <a:r>
              <a:rPr lang="es-EC" dirty="0" smtClean="0">
                <a:solidFill>
                  <a:schemeClr val="accent4">
                    <a:lumMod val="75000"/>
                  </a:schemeClr>
                </a:solidFill>
              </a:rPr>
              <a:t>recibiéramos </a:t>
            </a:r>
            <a:r>
              <a:rPr lang="es-EC" dirty="0">
                <a:solidFill>
                  <a:schemeClr val="accent4">
                    <a:lumMod val="75000"/>
                  </a:schemeClr>
                </a:solidFill>
              </a:rPr>
              <a:t>información adecuada, principalmente en los periodos fundamentales de formación.</a:t>
            </a:r>
            <a:endParaRPr lang="es-ES" dirty="0">
              <a:solidFill>
                <a:schemeClr val="accent4">
                  <a:lumMod val="75000"/>
                </a:schemeClr>
              </a:solidFill>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52"/>
            <a:ext cx="8229600" cy="796908"/>
          </a:xfrm>
        </p:spPr>
        <p:txBody>
          <a:bodyPr>
            <a:normAutofit/>
          </a:bodyPr>
          <a:lstStyle/>
          <a:p>
            <a:r>
              <a:rPr lang="es-EC" b="1" dirty="0">
                <a:solidFill>
                  <a:schemeClr val="accent6">
                    <a:lumMod val="75000"/>
                  </a:schemeClr>
                </a:solidFill>
              </a:rPr>
              <a:t>Lo que pedimos</a:t>
            </a:r>
            <a:r>
              <a:rPr lang="es-EC" b="1" dirty="0" smtClean="0">
                <a:solidFill>
                  <a:schemeClr val="accent6">
                    <a:lumMod val="75000"/>
                  </a:schemeClr>
                </a:solidFill>
              </a:rPr>
              <a:t>:</a:t>
            </a:r>
            <a:endParaRPr lang="es-ES" dirty="0">
              <a:solidFill>
                <a:schemeClr val="accent6">
                  <a:lumMod val="75000"/>
                </a:schemeClr>
              </a:solidFill>
            </a:endParaRPr>
          </a:p>
        </p:txBody>
      </p:sp>
      <p:sp>
        <p:nvSpPr>
          <p:cNvPr id="3" name="2 Marcador de contenido"/>
          <p:cNvSpPr>
            <a:spLocks noGrp="1"/>
          </p:cNvSpPr>
          <p:nvPr>
            <p:ph idx="1"/>
          </p:nvPr>
        </p:nvSpPr>
        <p:spPr>
          <a:xfrm>
            <a:off x="214282" y="1000108"/>
            <a:ext cx="8643998" cy="5643602"/>
          </a:xfrm>
        </p:spPr>
        <p:txBody>
          <a:bodyPr>
            <a:normAutofit fontScale="92500" lnSpcReduction="10000"/>
          </a:bodyPr>
          <a:lstStyle/>
          <a:p>
            <a:pPr marL="0" indent="0" algn="just">
              <a:lnSpc>
                <a:spcPct val="110000"/>
              </a:lnSpc>
              <a:spcBef>
                <a:spcPts val="0"/>
              </a:spcBef>
              <a:buNone/>
            </a:pPr>
            <a:r>
              <a:rPr lang="es-EC" b="1" dirty="0">
                <a:solidFill>
                  <a:schemeClr val="accent6">
                    <a:lumMod val="75000"/>
                  </a:schemeClr>
                </a:solidFill>
              </a:rPr>
              <a:t>A las personas mayores: </a:t>
            </a:r>
            <a:r>
              <a:rPr lang="es-EC" dirty="0">
                <a:solidFill>
                  <a:schemeClr val="accent4">
                    <a:lumMod val="75000"/>
                  </a:schemeClr>
                </a:solidFill>
              </a:rPr>
              <a:t>Que salgan de sus círculos generacionales, permitiendo el enriquecimiento mutuo y de la sociedad entera.</a:t>
            </a:r>
            <a:endParaRPr lang="es-ES" dirty="0">
              <a:solidFill>
                <a:schemeClr val="accent4">
                  <a:lumMod val="75000"/>
                </a:schemeClr>
              </a:solidFill>
            </a:endParaRPr>
          </a:p>
          <a:p>
            <a:pPr marL="0" indent="0" algn="just">
              <a:lnSpc>
                <a:spcPct val="110000"/>
              </a:lnSpc>
              <a:spcBef>
                <a:spcPts val="0"/>
              </a:spcBef>
              <a:buNone/>
            </a:pPr>
            <a:r>
              <a:rPr lang="es-EC" dirty="0"/>
              <a:t> </a:t>
            </a:r>
            <a:endParaRPr lang="es-ES" dirty="0"/>
          </a:p>
          <a:p>
            <a:pPr marL="0" indent="0" algn="just">
              <a:lnSpc>
                <a:spcPct val="110000"/>
              </a:lnSpc>
              <a:spcBef>
                <a:spcPts val="0"/>
              </a:spcBef>
              <a:buNone/>
            </a:pPr>
            <a:r>
              <a:rPr lang="es-EC" b="1" dirty="0">
                <a:solidFill>
                  <a:schemeClr val="accent6">
                    <a:lumMod val="75000"/>
                  </a:schemeClr>
                </a:solidFill>
              </a:rPr>
              <a:t>A la sociedad:</a:t>
            </a:r>
            <a:r>
              <a:rPr lang="es-EC" b="1" dirty="0"/>
              <a:t> </a:t>
            </a:r>
            <a:r>
              <a:rPr lang="es-EC" dirty="0">
                <a:solidFill>
                  <a:schemeClr val="accent4">
                    <a:lumMod val="75000"/>
                  </a:schemeClr>
                </a:solidFill>
              </a:rPr>
              <a:t>Que las ideas y </a:t>
            </a:r>
            <a:r>
              <a:rPr lang="es-EC" dirty="0" smtClean="0">
                <a:solidFill>
                  <a:schemeClr val="accent4">
                    <a:lumMod val="75000"/>
                  </a:schemeClr>
                </a:solidFill>
              </a:rPr>
              <a:t>mensajes que </a:t>
            </a:r>
            <a:r>
              <a:rPr lang="es-EC" dirty="0">
                <a:solidFill>
                  <a:schemeClr val="accent4">
                    <a:lumMod val="75000"/>
                  </a:schemeClr>
                </a:solidFill>
              </a:rPr>
              <a:t>se difundan a la opinión pública, sean compatibles con el desarrollo de políticas reales de progreso para mejorar la imagen de las personas mayores.</a:t>
            </a:r>
            <a:endParaRPr lang="es-ES" dirty="0">
              <a:solidFill>
                <a:schemeClr val="accent4">
                  <a:lumMod val="75000"/>
                </a:schemeClr>
              </a:solidFill>
            </a:endParaRPr>
          </a:p>
          <a:p>
            <a:pPr marL="0" indent="0" algn="just">
              <a:lnSpc>
                <a:spcPct val="110000"/>
              </a:lnSpc>
              <a:spcBef>
                <a:spcPts val="0"/>
              </a:spcBef>
              <a:buNone/>
            </a:pPr>
            <a:r>
              <a:rPr lang="es-EC" dirty="0"/>
              <a:t> </a:t>
            </a:r>
            <a:endParaRPr lang="es-ES" dirty="0"/>
          </a:p>
          <a:p>
            <a:pPr marL="0" indent="0" algn="just">
              <a:lnSpc>
                <a:spcPct val="110000"/>
              </a:lnSpc>
              <a:spcBef>
                <a:spcPts val="0"/>
              </a:spcBef>
              <a:buNone/>
            </a:pPr>
            <a:r>
              <a:rPr lang="es-EC" b="1" dirty="0">
                <a:solidFill>
                  <a:schemeClr val="accent6">
                    <a:lumMod val="75000"/>
                  </a:schemeClr>
                </a:solidFill>
              </a:rPr>
              <a:t>A las instituciones: </a:t>
            </a:r>
            <a:r>
              <a:rPr lang="es-EC" dirty="0">
                <a:solidFill>
                  <a:schemeClr val="accent4">
                    <a:lumMod val="75000"/>
                  </a:schemeClr>
                </a:solidFill>
              </a:rPr>
              <a:t>La creación de organismos públicos para trabajar a favor de la participación de las personas mayores en todos los ámbitos sociales.</a:t>
            </a:r>
            <a:endParaRPr lang="es-ES" dirty="0">
              <a:solidFill>
                <a:schemeClr val="accent4">
                  <a:lumMod val="75000"/>
                </a:schemeClr>
              </a:solidFill>
            </a:endParaRPr>
          </a:p>
          <a:p>
            <a:pPr>
              <a:buNone/>
            </a:pPr>
            <a:endParaRPr lang="es-ES" dirty="0"/>
          </a:p>
        </p:txBody>
      </p:sp>
      <p:sp>
        <p:nvSpPr>
          <p:cNvPr id="8194" name="AutoShape 2" descr="http://www.canalgif.net/Gifs-animados/Personas/Ancianos/Imagen-animada-Anciano-07.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196" name="AutoShape 4" descr="http://www.canalgif.net/Gifs-animados/Personas/Ancianos/Imagen-animada-Anciano-07.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8198" name="Picture 6" descr="http://www.canalgif.net/Gifs-animados/Personas/Ancianos/Imagen-animada-Anciano-07.gif"/>
          <p:cNvPicPr>
            <a:picLocks noChangeAspect="1" noChangeArrowheads="1" noCrop="1"/>
          </p:cNvPicPr>
          <p:nvPr/>
        </p:nvPicPr>
        <p:blipFill>
          <a:blip r:embed="rId2"/>
          <a:srcRect/>
          <a:stretch>
            <a:fillRect/>
          </a:stretch>
        </p:blipFill>
        <p:spPr bwMode="auto">
          <a:xfrm>
            <a:off x="8358214" y="0"/>
            <a:ext cx="571504" cy="1158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1000"/>
                                        <p:tgtEl>
                                          <p:spTgt spid="3">
                                            <p:txEl>
                                              <p:pRg st="3" end="3"/>
                                            </p:txEl>
                                          </p:spTgt>
                                        </p:tgtEl>
                                      </p:cBhvr>
                                    </p:animEffect>
                                  </p:childTnLst>
                                </p:cTn>
                              </p:par>
                            </p:childTnLst>
                          </p:cTn>
                        </p:par>
                        <p:par>
                          <p:cTn id="31" fill="hold">
                            <p:stCondLst>
                              <p:cond delay="5000"/>
                            </p:stCondLst>
                            <p:childTnLst>
                              <p:par>
                                <p:cTn id="32" presetID="22" presetClass="entr" presetSubtype="8"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1000"/>
                                        <p:tgtEl>
                                          <p:spTgt spid="3">
                                            <p:txEl>
                                              <p:pRg st="4" end="4"/>
                                            </p:txEl>
                                          </p:spTgt>
                                        </p:tgtEl>
                                      </p:cBhvr>
                                    </p:animEffect>
                                  </p:childTnLst>
                                </p:cTn>
                              </p:par>
                            </p:childTnLst>
                          </p:cTn>
                        </p:par>
                        <p:par>
                          <p:cTn id="35" fill="hold">
                            <p:stCondLst>
                              <p:cond delay="6000"/>
                            </p:stCondLst>
                            <p:childTnLst>
                              <p:par>
                                <p:cTn id="36" presetID="1" presetClass="entr" presetSubtype="0" fill="hold" nodeType="afterEffect">
                                  <p:stCondLst>
                                    <p:cond delay="0"/>
                                  </p:stCondLst>
                                  <p:childTnLst>
                                    <p:set>
                                      <p:cBhvr>
                                        <p:cTn id="37"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011222"/>
          </a:xfrm>
        </p:spPr>
        <p:txBody>
          <a:bodyPr>
            <a:normAutofit fontScale="90000"/>
          </a:bodyPr>
          <a:lstStyle/>
          <a:p>
            <a:r>
              <a:rPr lang="es-EC" b="1" dirty="0">
                <a:solidFill>
                  <a:schemeClr val="accent6">
                    <a:lumMod val="75000"/>
                  </a:schemeClr>
                </a:solidFill>
              </a:rPr>
              <a:t>Importancia de la educación </a:t>
            </a:r>
            <a:r>
              <a:rPr lang="es-EC" b="1" dirty="0" err="1" smtClean="0">
                <a:solidFill>
                  <a:schemeClr val="accent6">
                    <a:lumMod val="75000"/>
                  </a:schemeClr>
                </a:solidFill>
              </a:rPr>
              <a:t>intergeneracional</a:t>
            </a:r>
            <a:endParaRPr lang="es-ES" dirty="0">
              <a:solidFill>
                <a:schemeClr val="accent6">
                  <a:lumMod val="75000"/>
                </a:schemeClr>
              </a:solidFill>
            </a:endParaRPr>
          </a:p>
        </p:txBody>
      </p:sp>
      <p:sp>
        <p:nvSpPr>
          <p:cNvPr id="3" name="2 Marcador de contenido"/>
          <p:cNvSpPr>
            <a:spLocks noGrp="1"/>
          </p:cNvSpPr>
          <p:nvPr>
            <p:ph idx="1"/>
          </p:nvPr>
        </p:nvSpPr>
        <p:spPr>
          <a:xfrm>
            <a:off x="214282" y="1428736"/>
            <a:ext cx="5929354" cy="5214974"/>
          </a:xfrm>
        </p:spPr>
        <p:txBody>
          <a:bodyPr>
            <a:normAutofit fontScale="85000" lnSpcReduction="20000"/>
          </a:bodyPr>
          <a:lstStyle/>
          <a:p>
            <a:pPr marL="0" indent="0" algn="just">
              <a:lnSpc>
                <a:spcPct val="120000"/>
              </a:lnSpc>
              <a:spcBef>
                <a:spcPts val="0"/>
              </a:spcBef>
              <a:buNone/>
            </a:pPr>
            <a:r>
              <a:rPr lang="es-EC" dirty="0">
                <a:solidFill>
                  <a:schemeClr val="accent4">
                    <a:lumMod val="75000"/>
                  </a:schemeClr>
                </a:solidFill>
              </a:rPr>
              <a:t>Las relaciones </a:t>
            </a:r>
            <a:r>
              <a:rPr lang="es-EC" dirty="0" err="1">
                <a:solidFill>
                  <a:schemeClr val="accent4">
                    <a:lumMod val="75000"/>
                  </a:schemeClr>
                </a:solidFill>
              </a:rPr>
              <a:t>intergeneracionales</a:t>
            </a:r>
            <a:r>
              <a:rPr lang="es-EC" dirty="0">
                <a:solidFill>
                  <a:schemeClr val="accent4">
                    <a:lumMod val="75000"/>
                  </a:schemeClr>
                </a:solidFill>
              </a:rPr>
              <a:t> son muy importantes en el proceso educacional, ya que, por lo general, las primeras relaciones sociales se suelen dar dentro del entorno familiar y a menudo son los abuelos, las personas de mayor edad con las que el niño se relaciona.</a:t>
            </a:r>
            <a:endParaRPr lang="es-ES" dirty="0">
              <a:solidFill>
                <a:schemeClr val="accent4">
                  <a:lumMod val="75000"/>
                </a:schemeClr>
              </a:solidFill>
            </a:endParaRPr>
          </a:p>
          <a:p>
            <a:pPr marL="0" indent="0" algn="just">
              <a:lnSpc>
                <a:spcPct val="120000"/>
              </a:lnSpc>
              <a:spcBef>
                <a:spcPts val="0"/>
              </a:spcBef>
              <a:buNone/>
            </a:pPr>
            <a:r>
              <a:rPr lang="es-EC" dirty="0" smtClean="0">
                <a:solidFill>
                  <a:schemeClr val="accent4">
                    <a:lumMod val="75000"/>
                  </a:schemeClr>
                </a:solidFill>
              </a:rPr>
              <a:t>Los </a:t>
            </a:r>
            <a:r>
              <a:rPr lang="es-EC" dirty="0">
                <a:solidFill>
                  <a:schemeClr val="accent4">
                    <a:lumMod val="75000"/>
                  </a:schemeClr>
                </a:solidFill>
              </a:rPr>
              <a:t>abuelos dan cariño, </a:t>
            </a:r>
            <a:r>
              <a:rPr lang="es-EC" dirty="0" smtClean="0">
                <a:solidFill>
                  <a:schemeClr val="accent4">
                    <a:lumMod val="75000"/>
                  </a:schemeClr>
                </a:solidFill>
              </a:rPr>
              <a:t>comprensión y </a:t>
            </a:r>
            <a:r>
              <a:rPr lang="es-EC" dirty="0">
                <a:solidFill>
                  <a:schemeClr val="accent4">
                    <a:lumMod val="75000"/>
                  </a:schemeClr>
                </a:solidFill>
              </a:rPr>
              <a:t>cuidado</a:t>
            </a:r>
            <a:r>
              <a:rPr lang="es-EC" dirty="0" smtClean="0">
                <a:solidFill>
                  <a:schemeClr val="accent4">
                    <a:lumMod val="75000"/>
                  </a:schemeClr>
                </a:solidFill>
              </a:rPr>
              <a:t>, y </a:t>
            </a:r>
            <a:r>
              <a:rPr lang="es-EC" dirty="0">
                <a:solidFill>
                  <a:schemeClr val="accent4">
                    <a:lumMod val="75000"/>
                  </a:schemeClr>
                </a:solidFill>
              </a:rPr>
              <a:t>al mismo tiempo, reciben compañía, amor y entretenimiento por parte de sus nietos. </a:t>
            </a:r>
            <a:endParaRPr lang="es-ES" dirty="0">
              <a:solidFill>
                <a:schemeClr val="accent4">
                  <a:lumMod val="75000"/>
                </a:schemeClr>
              </a:solidFill>
            </a:endParaRPr>
          </a:p>
          <a:p>
            <a:pPr>
              <a:buNone/>
            </a:pPr>
            <a:endParaRPr lang="es-ES" dirty="0"/>
          </a:p>
        </p:txBody>
      </p:sp>
      <p:pic>
        <p:nvPicPr>
          <p:cNvPr id="32770" name="Picture 2" descr="http://edukame.com/sites/default/files/articulo/abuelos_edukame.jpg"/>
          <p:cNvPicPr>
            <a:picLocks noChangeAspect="1" noChangeArrowheads="1"/>
          </p:cNvPicPr>
          <p:nvPr/>
        </p:nvPicPr>
        <p:blipFill>
          <a:blip r:embed="rId2"/>
          <a:srcRect/>
          <a:stretch>
            <a:fillRect/>
          </a:stretch>
        </p:blipFill>
        <p:spPr bwMode="auto">
          <a:xfrm flipH="1">
            <a:off x="6286512" y="4143380"/>
            <a:ext cx="2669318" cy="1781163"/>
          </a:xfrm>
          <a:prstGeom prst="rect">
            <a:avLst/>
          </a:prstGeom>
          <a:noFill/>
        </p:spPr>
      </p:pic>
      <p:pic>
        <p:nvPicPr>
          <p:cNvPr id="32772" name="Picture 4" descr="http://www.psicopedagogia.com.pe/wp-content/uploads/2013/07/importancia-del-abuelo.jpg"/>
          <p:cNvPicPr>
            <a:picLocks noChangeAspect="1" noChangeArrowheads="1"/>
          </p:cNvPicPr>
          <p:nvPr/>
        </p:nvPicPr>
        <p:blipFill>
          <a:blip r:embed="rId3" cstate="print"/>
          <a:srcRect/>
          <a:stretch>
            <a:fillRect/>
          </a:stretch>
        </p:blipFill>
        <p:spPr bwMode="auto">
          <a:xfrm>
            <a:off x="6215074" y="1857364"/>
            <a:ext cx="2660802" cy="17747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5" presetClass="entr" presetSubtype="0" fill="hold" nodeType="afterEffect">
                                  <p:stCondLst>
                                    <p:cond delay="0"/>
                                  </p:stCondLst>
                                  <p:childTnLst>
                                    <p:set>
                                      <p:cBhvr>
                                        <p:cTn id="25" dur="1" fill="hold">
                                          <p:stCondLst>
                                            <p:cond delay="0"/>
                                          </p:stCondLst>
                                        </p:cTn>
                                        <p:tgtEl>
                                          <p:spTgt spid="32772"/>
                                        </p:tgtEl>
                                        <p:attrNameLst>
                                          <p:attrName>style.visibility</p:attrName>
                                        </p:attrNameLst>
                                      </p:cBhvr>
                                      <p:to>
                                        <p:strVal val="visible"/>
                                      </p:to>
                                    </p:set>
                                    <p:anim calcmode="lin" valueType="num">
                                      <p:cBhvr>
                                        <p:cTn id="26" dur="500" decel="50000" fill="hold">
                                          <p:stCondLst>
                                            <p:cond delay="0"/>
                                          </p:stCondLst>
                                        </p:cTn>
                                        <p:tgtEl>
                                          <p:spTgt spid="3277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277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2772"/>
                                        </p:tgtEl>
                                        <p:attrNameLst>
                                          <p:attrName>ppt_w</p:attrName>
                                        </p:attrNameLst>
                                      </p:cBhvr>
                                      <p:tavLst>
                                        <p:tav tm="0">
                                          <p:val>
                                            <p:strVal val="#ppt_w*.05"/>
                                          </p:val>
                                        </p:tav>
                                        <p:tav tm="100000">
                                          <p:val>
                                            <p:strVal val="#ppt_w"/>
                                          </p:val>
                                        </p:tav>
                                      </p:tavLst>
                                    </p:anim>
                                    <p:anim calcmode="lin" valueType="num">
                                      <p:cBhvr>
                                        <p:cTn id="29" dur="1000" fill="hold"/>
                                        <p:tgtEl>
                                          <p:spTgt spid="3277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277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277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277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2772"/>
                                        </p:tgtEl>
                                      </p:cBhvr>
                                    </p:animEffect>
                                  </p:childTnLst>
                                </p:cTn>
                              </p:par>
                            </p:childTnLst>
                          </p:cTn>
                        </p:par>
                        <p:par>
                          <p:cTn id="34" fill="hold">
                            <p:stCondLst>
                              <p:cond delay="4000"/>
                            </p:stCondLst>
                            <p:childTnLst>
                              <p:par>
                                <p:cTn id="35" presetID="30" presetClass="entr" presetSubtype="0" fill="hold" nodeType="afterEffect">
                                  <p:stCondLst>
                                    <p:cond delay="0"/>
                                  </p:stCondLst>
                                  <p:childTnLst>
                                    <p:set>
                                      <p:cBhvr>
                                        <p:cTn id="36" dur="1" fill="hold">
                                          <p:stCondLst>
                                            <p:cond delay="0"/>
                                          </p:stCondLst>
                                        </p:cTn>
                                        <p:tgtEl>
                                          <p:spTgt spid="32770"/>
                                        </p:tgtEl>
                                        <p:attrNameLst>
                                          <p:attrName>style.visibility</p:attrName>
                                        </p:attrNameLst>
                                      </p:cBhvr>
                                      <p:to>
                                        <p:strVal val="visible"/>
                                      </p:to>
                                    </p:set>
                                    <p:animEffect transition="in" filter="fade">
                                      <p:cBhvr>
                                        <p:cTn id="37" dur="800" decel="100000"/>
                                        <p:tgtEl>
                                          <p:spTgt spid="32770"/>
                                        </p:tgtEl>
                                      </p:cBhvr>
                                    </p:animEffect>
                                    <p:anim calcmode="lin" valueType="num">
                                      <p:cBhvr>
                                        <p:cTn id="38" dur="800" decel="100000" fill="hold"/>
                                        <p:tgtEl>
                                          <p:spTgt spid="32770"/>
                                        </p:tgtEl>
                                        <p:attrNameLst>
                                          <p:attrName>style.rotation</p:attrName>
                                        </p:attrNameLst>
                                      </p:cBhvr>
                                      <p:tavLst>
                                        <p:tav tm="0">
                                          <p:val>
                                            <p:fltVal val="-90"/>
                                          </p:val>
                                        </p:tav>
                                        <p:tav tm="100000">
                                          <p:val>
                                            <p:fltVal val="0"/>
                                          </p:val>
                                        </p:tav>
                                      </p:tavLst>
                                    </p:anim>
                                    <p:anim calcmode="lin" valueType="num">
                                      <p:cBhvr>
                                        <p:cTn id="39" dur="800" decel="100000" fill="hold"/>
                                        <p:tgtEl>
                                          <p:spTgt spid="32770"/>
                                        </p:tgtEl>
                                        <p:attrNameLst>
                                          <p:attrName>ppt_x</p:attrName>
                                        </p:attrNameLst>
                                      </p:cBhvr>
                                      <p:tavLst>
                                        <p:tav tm="0">
                                          <p:val>
                                            <p:strVal val="#ppt_x+0.4"/>
                                          </p:val>
                                        </p:tav>
                                        <p:tav tm="100000">
                                          <p:val>
                                            <p:strVal val="#ppt_x-0.05"/>
                                          </p:val>
                                        </p:tav>
                                      </p:tavLst>
                                    </p:anim>
                                    <p:anim calcmode="lin" valueType="num">
                                      <p:cBhvr>
                                        <p:cTn id="40" dur="800" decel="100000" fill="hold"/>
                                        <p:tgtEl>
                                          <p:spTgt spid="32770"/>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2770"/>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277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4286256"/>
            <a:ext cx="8501122" cy="2214578"/>
          </a:xfrm>
        </p:spPr>
        <p:txBody>
          <a:bodyPr/>
          <a:lstStyle/>
          <a:p>
            <a:pPr marL="0" indent="0" algn="just">
              <a:spcBef>
                <a:spcPts val="0"/>
              </a:spcBef>
              <a:buNone/>
            </a:pPr>
            <a:r>
              <a:rPr lang="es-EC" dirty="0" smtClean="0">
                <a:solidFill>
                  <a:schemeClr val="accent4">
                    <a:lumMod val="75000"/>
                  </a:schemeClr>
                </a:solidFill>
              </a:rPr>
              <a:t>Las relaciones entre distintas generaciones, en cualquier etapa de la vida, resultan gratificantes, al tiempo que posibilitan el desarrollo integral de las personas.</a:t>
            </a:r>
            <a:endParaRPr lang="es-ES" dirty="0">
              <a:solidFill>
                <a:schemeClr val="accent4">
                  <a:lumMod val="75000"/>
                </a:schemeClr>
              </a:solidFill>
            </a:endParaRPr>
          </a:p>
        </p:txBody>
      </p:sp>
      <p:pic>
        <p:nvPicPr>
          <p:cNvPr id="31746" name="Picture 2" descr="http://www.marianaduran.cl/wp-content/gallery/febrero_2014/familia_completa.jpg"/>
          <p:cNvPicPr>
            <a:picLocks noChangeAspect="1" noChangeArrowheads="1"/>
          </p:cNvPicPr>
          <p:nvPr/>
        </p:nvPicPr>
        <p:blipFill>
          <a:blip r:embed="rId2"/>
          <a:srcRect t="15000"/>
          <a:stretch>
            <a:fillRect/>
          </a:stretch>
        </p:blipFill>
        <p:spPr bwMode="auto">
          <a:xfrm>
            <a:off x="1071538" y="214290"/>
            <a:ext cx="6667500" cy="4048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edge">
                                      <p:cBhvr>
                                        <p:cTn id="7" dur="2000"/>
                                        <p:tgtEl>
                                          <p:spTgt spid="3174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solidFill>
                  <a:schemeClr val="accent6">
                    <a:lumMod val="75000"/>
                  </a:schemeClr>
                </a:solidFill>
              </a:rPr>
              <a:t>Estrategias para modificar los </a:t>
            </a:r>
            <a:r>
              <a:rPr lang="es-EC" b="1" dirty="0" smtClean="0">
                <a:solidFill>
                  <a:schemeClr val="accent6">
                    <a:lumMod val="75000"/>
                  </a:schemeClr>
                </a:solidFill>
              </a:rPr>
              <a:t>estereotipos</a:t>
            </a:r>
            <a:endParaRPr lang="es-ES" dirty="0">
              <a:solidFill>
                <a:schemeClr val="accent6">
                  <a:lumMod val="75000"/>
                </a:schemeClr>
              </a:solidFill>
            </a:endParaRPr>
          </a:p>
        </p:txBody>
      </p:sp>
      <p:sp>
        <p:nvSpPr>
          <p:cNvPr id="3" name="2 Marcador de contenido"/>
          <p:cNvSpPr>
            <a:spLocks noGrp="1"/>
          </p:cNvSpPr>
          <p:nvPr>
            <p:ph idx="1"/>
          </p:nvPr>
        </p:nvSpPr>
        <p:spPr>
          <a:xfrm>
            <a:off x="3071802" y="1571613"/>
            <a:ext cx="5786478" cy="5000660"/>
          </a:xfrm>
        </p:spPr>
        <p:txBody>
          <a:bodyPr>
            <a:noAutofit/>
          </a:bodyPr>
          <a:lstStyle/>
          <a:p>
            <a:pPr marL="0" indent="0" algn="just">
              <a:lnSpc>
                <a:spcPct val="120000"/>
              </a:lnSpc>
              <a:spcBef>
                <a:spcPts val="0"/>
              </a:spcBef>
              <a:buFont typeface="Wingdings" pitchFamily="2" charset="2"/>
              <a:buChar char="v"/>
            </a:pPr>
            <a:r>
              <a:rPr lang="es-EC" sz="2700" dirty="0">
                <a:solidFill>
                  <a:schemeClr val="accent4">
                    <a:lumMod val="75000"/>
                  </a:schemeClr>
                </a:solidFill>
              </a:rPr>
              <a:t>El personal de salud debe </a:t>
            </a:r>
            <a:r>
              <a:rPr lang="es-EC" sz="2700" dirty="0" smtClean="0">
                <a:solidFill>
                  <a:schemeClr val="accent4">
                    <a:lumMod val="75000"/>
                  </a:schemeClr>
                </a:solidFill>
              </a:rPr>
              <a:t>de aislarse </a:t>
            </a:r>
            <a:r>
              <a:rPr lang="es-EC" sz="2700" dirty="0">
                <a:solidFill>
                  <a:schemeClr val="accent4">
                    <a:lumMod val="75000"/>
                  </a:schemeClr>
                </a:solidFill>
              </a:rPr>
              <a:t>de los prejuicios, mitos y falacias, en torno </a:t>
            </a:r>
            <a:r>
              <a:rPr lang="es-EC" sz="2700" dirty="0" smtClean="0">
                <a:solidFill>
                  <a:schemeClr val="accent4">
                    <a:lumMod val="75000"/>
                  </a:schemeClr>
                </a:solidFill>
              </a:rPr>
              <a:t>al adulto mayor.</a:t>
            </a:r>
            <a:endParaRPr lang="es-ES" sz="2700" dirty="0" smtClean="0">
              <a:solidFill>
                <a:schemeClr val="accent4">
                  <a:lumMod val="75000"/>
                </a:schemeClr>
              </a:solidFill>
            </a:endParaRPr>
          </a:p>
          <a:p>
            <a:pPr marL="0" indent="0" algn="just">
              <a:lnSpc>
                <a:spcPct val="120000"/>
              </a:lnSpc>
              <a:spcBef>
                <a:spcPts val="0"/>
              </a:spcBef>
              <a:buFont typeface="Wingdings" pitchFamily="2" charset="2"/>
              <a:buChar char="v"/>
            </a:pPr>
            <a:r>
              <a:rPr lang="es-EC" sz="2700" dirty="0" smtClean="0">
                <a:solidFill>
                  <a:schemeClr val="accent4">
                    <a:lumMod val="75000"/>
                  </a:schemeClr>
                </a:solidFill>
              </a:rPr>
              <a:t>Se debe </a:t>
            </a:r>
            <a:r>
              <a:rPr lang="es-EC" sz="2700" dirty="0" smtClean="0">
                <a:solidFill>
                  <a:schemeClr val="accent4">
                    <a:lumMod val="75000"/>
                  </a:schemeClr>
                </a:solidFill>
              </a:rPr>
              <a:t>d</a:t>
            </a:r>
            <a:r>
              <a:rPr lang="es-EC" sz="2700" dirty="0" smtClean="0">
                <a:solidFill>
                  <a:schemeClr val="accent4">
                    <a:lumMod val="75000"/>
                  </a:schemeClr>
                </a:solidFill>
              </a:rPr>
              <a:t>esarrollar </a:t>
            </a:r>
            <a:r>
              <a:rPr lang="es-EC" sz="2700" dirty="0">
                <a:solidFill>
                  <a:schemeClr val="accent4">
                    <a:lumMod val="75000"/>
                  </a:schemeClr>
                </a:solidFill>
              </a:rPr>
              <a:t>en la población de más de 60 años habilidades para que superen las adversidades, se adapten a nuevas circunstancias y transformen positivamente esta </a:t>
            </a:r>
            <a:r>
              <a:rPr lang="es-EC" sz="2700" dirty="0" smtClean="0">
                <a:solidFill>
                  <a:schemeClr val="accent4">
                    <a:lumMod val="75000"/>
                  </a:schemeClr>
                </a:solidFill>
              </a:rPr>
              <a:t>etapa, </a:t>
            </a:r>
            <a:r>
              <a:rPr lang="es-EC" sz="2700" dirty="0">
                <a:solidFill>
                  <a:schemeClr val="accent4">
                    <a:lumMod val="75000"/>
                  </a:schemeClr>
                </a:solidFill>
              </a:rPr>
              <a:t>para acceder a una vida significativa y productiva.</a:t>
            </a:r>
            <a:endParaRPr lang="es-ES" sz="2700" dirty="0">
              <a:solidFill>
                <a:schemeClr val="accent4">
                  <a:lumMod val="75000"/>
                </a:schemeClr>
              </a:solidFill>
            </a:endParaRPr>
          </a:p>
          <a:p>
            <a:pPr marL="0" indent="0" algn="just">
              <a:lnSpc>
                <a:spcPct val="120000"/>
              </a:lnSpc>
              <a:spcBef>
                <a:spcPts val="0"/>
              </a:spcBef>
              <a:buNone/>
            </a:pPr>
            <a:r>
              <a:rPr lang="es-EC" sz="2700" dirty="0"/>
              <a:t> </a:t>
            </a:r>
            <a:endParaRPr lang="es-ES" sz="2700" dirty="0"/>
          </a:p>
          <a:p>
            <a:pPr>
              <a:buNone/>
            </a:pPr>
            <a:endParaRPr lang="es-ES" sz="2700" dirty="0"/>
          </a:p>
        </p:txBody>
      </p:sp>
      <p:pic>
        <p:nvPicPr>
          <p:cNvPr id="5122" name="Picture 2" descr="http://dypamperu.bligoo.com.pe/media/users/33/1670502/images/public/622857/estimulacionam.jpg?v=1399406791811"/>
          <p:cNvPicPr>
            <a:picLocks noChangeAspect="1" noChangeArrowheads="1"/>
          </p:cNvPicPr>
          <p:nvPr/>
        </p:nvPicPr>
        <p:blipFill>
          <a:blip r:embed="rId2"/>
          <a:srcRect l="34756"/>
          <a:stretch>
            <a:fillRect/>
          </a:stretch>
        </p:blipFill>
        <p:spPr bwMode="auto">
          <a:xfrm>
            <a:off x="452436" y="1571612"/>
            <a:ext cx="2547928" cy="43815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1000"/>
                                        <p:tgtEl>
                                          <p:spTgt spid="3">
                                            <p:txEl>
                                              <p:pRg st="1" end="1"/>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1000"/>
                                        <p:tgtEl>
                                          <p:spTgt spid="3">
                                            <p:txEl>
                                              <p:pRg st="2" end="2"/>
                                            </p:txEl>
                                          </p:spTgt>
                                        </p:tgtEl>
                                      </p:cBhvr>
                                    </p:animEffect>
                                  </p:childTnLst>
                                </p:cTn>
                              </p:par>
                            </p:childTnLst>
                          </p:cTn>
                        </p:par>
                        <p:par>
                          <p:cTn id="27" fill="hold">
                            <p:stCondLst>
                              <p:cond delay="4000"/>
                            </p:stCondLst>
                            <p:childTnLst>
                              <p:par>
                                <p:cTn id="28" presetID="30" presetClass="entr" presetSubtype="0" fill="hold" nodeType="after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fade">
                                      <p:cBhvr>
                                        <p:cTn id="30" dur="800" decel="100000"/>
                                        <p:tgtEl>
                                          <p:spTgt spid="5122"/>
                                        </p:tgtEl>
                                      </p:cBhvr>
                                    </p:animEffect>
                                    <p:anim calcmode="lin" valueType="num">
                                      <p:cBhvr>
                                        <p:cTn id="31" dur="800" decel="100000" fill="hold"/>
                                        <p:tgtEl>
                                          <p:spTgt spid="5122"/>
                                        </p:tgtEl>
                                        <p:attrNameLst>
                                          <p:attrName>style.rotation</p:attrName>
                                        </p:attrNameLst>
                                      </p:cBhvr>
                                      <p:tavLst>
                                        <p:tav tm="0">
                                          <p:val>
                                            <p:fltVal val="-90"/>
                                          </p:val>
                                        </p:tav>
                                        <p:tav tm="100000">
                                          <p:val>
                                            <p:fltVal val="0"/>
                                          </p:val>
                                        </p:tav>
                                      </p:tavLst>
                                    </p:anim>
                                    <p:anim calcmode="lin" valueType="num">
                                      <p:cBhvr>
                                        <p:cTn id="32" dur="800" decel="100000" fill="hold"/>
                                        <p:tgtEl>
                                          <p:spTgt spid="5122"/>
                                        </p:tgtEl>
                                        <p:attrNameLst>
                                          <p:attrName>ppt_x</p:attrName>
                                        </p:attrNameLst>
                                      </p:cBhvr>
                                      <p:tavLst>
                                        <p:tav tm="0">
                                          <p:val>
                                            <p:strVal val="#ppt_x+0.4"/>
                                          </p:val>
                                        </p:tav>
                                        <p:tav tm="100000">
                                          <p:val>
                                            <p:strVal val="#ppt_x-0.05"/>
                                          </p:val>
                                        </p:tav>
                                      </p:tavLst>
                                    </p:anim>
                                    <p:anim calcmode="lin" valueType="num">
                                      <p:cBhvr>
                                        <p:cTn id="33" dur="800" decel="100000" fill="hold"/>
                                        <p:tgtEl>
                                          <p:spTgt spid="5122"/>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572560" cy="3857652"/>
          </a:xfrm>
        </p:spPr>
        <p:txBody>
          <a:bodyPr>
            <a:normAutofit fontScale="92500" lnSpcReduction="10000"/>
          </a:bodyPr>
          <a:lstStyle/>
          <a:p>
            <a:pPr marL="0" indent="0" algn="just">
              <a:spcBef>
                <a:spcPts val="0"/>
              </a:spcBef>
              <a:buFont typeface="Wingdings" pitchFamily="2" charset="2"/>
              <a:buChar char="v"/>
            </a:pPr>
            <a:r>
              <a:rPr lang="es-EC" dirty="0">
                <a:solidFill>
                  <a:schemeClr val="accent4">
                    <a:lumMod val="75000"/>
                  </a:schemeClr>
                </a:solidFill>
              </a:rPr>
              <a:t>El especialista de Geriatría, conjuntamente con la comunidad, deben promover los vínculos de los mayores con otras personas, grupos e instituciones y así facilitarles el acceso a servicios, a la cultura y a la recreación para mejorar su calidad de vida</a:t>
            </a:r>
            <a:r>
              <a:rPr lang="es-EC" dirty="0" smtClean="0">
                <a:solidFill>
                  <a:schemeClr val="accent4">
                    <a:lumMod val="75000"/>
                  </a:schemeClr>
                </a:solidFill>
              </a:rPr>
              <a:t>.</a:t>
            </a:r>
            <a:endParaRPr lang="es-ES" dirty="0">
              <a:solidFill>
                <a:schemeClr val="accent4">
                  <a:lumMod val="75000"/>
                </a:schemeClr>
              </a:solidFill>
            </a:endParaRPr>
          </a:p>
          <a:p>
            <a:pPr marL="0" indent="0" algn="just">
              <a:spcBef>
                <a:spcPts val="0"/>
              </a:spcBef>
              <a:buFont typeface="Wingdings" pitchFamily="2" charset="2"/>
              <a:buChar char="v"/>
            </a:pPr>
            <a:r>
              <a:rPr lang="es-EC" dirty="0">
                <a:solidFill>
                  <a:schemeClr val="accent4">
                    <a:lumMod val="75000"/>
                  </a:schemeClr>
                </a:solidFill>
              </a:rPr>
              <a:t>Todos los profesionales deben elevar sus conocimientos para hacer más efectivo su trabajo en la atención a la población de la tercera edad, para que no deban ser tratados como enfermos si no lo son.</a:t>
            </a:r>
            <a:endParaRPr lang="es-ES" dirty="0">
              <a:solidFill>
                <a:schemeClr val="accent4">
                  <a:lumMod val="75000"/>
                </a:schemeClr>
              </a:solidFill>
            </a:endParaRPr>
          </a:p>
          <a:p>
            <a:endParaRPr lang="es-ES" dirty="0"/>
          </a:p>
        </p:txBody>
      </p:sp>
      <p:pic>
        <p:nvPicPr>
          <p:cNvPr id="4098" name="Picture 2" descr="http://www.santegidio.org/immagini/varie/DSC_0341.JPG"/>
          <p:cNvPicPr>
            <a:picLocks noChangeAspect="1" noChangeArrowheads="1"/>
          </p:cNvPicPr>
          <p:nvPr/>
        </p:nvPicPr>
        <p:blipFill>
          <a:blip r:embed="rId2"/>
          <a:srcRect t="7968" b="20318"/>
          <a:stretch>
            <a:fillRect/>
          </a:stretch>
        </p:blipFill>
        <p:spPr bwMode="auto">
          <a:xfrm>
            <a:off x="1785918" y="4000504"/>
            <a:ext cx="5342774" cy="25717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18" dur="1000" fill="hold"/>
                                        <p:tgtEl>
                                          <p:spTgt spid="409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357166"/>
            <a:ext cx="5214974" cy="6286544"/>
          </a:xfrm>
        </p:spPr>
        <p:txBody>
          <a:bodyPr/>
          <a:lstStyle/>
          <a:p>
            <a:pPr marL="0" indent="0" algn="just">
              <a:spcBef>
                <a:spcPts val="0"/>
              </a:spcBef>
              <a:buFont typeface="Wingdings" pitchFamily="2" charset="2"/>
              <a:buChar char="v"/>
            </a:pPr>
            <a:r>
              <a:rPr lang="es-EC" dirty="0">
                <a:solidFill>
                  <a:schemeClr val="accent4">
                    <a:lumMod val="75000"/>
                  </a:schemeClr>
                </a:solidFill>
              </a:rPr>
              <a:t>Promover desde los medios, programas o espacios con una dimensión </a:t>
            </a:r>
            <a:r>
              <a:rPr lang="es-EC" dirty="0" err="1">
                <a:solidFill>
                  <a:schemeClr val="accent4">
                    <a:lumMod val="75000"/>
                  </a:schemeClr>
                </a:solidFill>
              </a:rPr>
              <a:t>intergeneracional</a:t>
            </a:r>
            <a:r>
              <a:rPr lang="es-EC" dirty="0">
                <a:solidFill>
                  <a:schemeClr val="accent4">
                    <a:lumMod val="75000"/>
                  </a:schemeClr>
                </a:solidFill>
              </a:rPr>
              <a:t>, en los que participen miembros de distintas generaciones, sobre temas de interés común</a:t>
            </a:r>
            <a:r>
              <a:rPr lang="es-EC" dirty="0" smtClean="0">
                <a:solidFill>
                  <a:schemeClr val="accent4">
                    <a:lumMod val="75000"/>
                  </a:schemeClr>
                </a:solidFill>
              </a:rPr>
              <a:t>.</a:t>
            </a:r>
            <a:endParaRPr lang="es-ES" dirty="0">
              <a:solidFill>
                <a:schemeClr val="accent4">
                  <a:lumMod val="75000"/>
                </a:schemeClr>
              </a:solidFill>
            </a:endParaRPr>
          </a:p>
          <a:p>
            <a:pPr marL="0" indent="0" algn="just">
              <a:spcBef>
                <a:spcPts val="0"/>
              </a:spcBef>
              <a:buFont typeface="Wingdings" pitchFamily="2" charset="2"/>
              <a:buChar char="v"/>
            </a:pPr>
            <a:r>
              <a:rPr lang="es-EC" dirty="0">
                <a:solidFill>
                  <a:schemeClr val="accent4">
                    <a:lumMod val="75000"/>
                  </a:schemeClr>
                </a:solidFill>
              </a:rPr>
              <a:t>Crear equipos de comunicación en los colectivos de mayores y nombrar a una persona responsable de comunicación.</a:t>
            </a:r>
            <a:endParaRPr lang="es-ES" dirty="0">
              <a:solidFill>
                <a:schemeClr val="accent4">
                  <a:lumMod val="75000"/>
                </a:schemeClr>
              </a:solidFill>
            </a:endParaRPr>
          </a:p>
          <a:p>
            <a:pPr>
              <a:buNone/>
            </a:pPr>
            <a:endParaRPr lang="es-ES" dirty="0"/>
          </a:p>
        </p:txBody>
      </p:sp>
      <p:pic>
        <p:nvPicPr>
          <p:cNvPr id="3074" name="Picture 2" descr="http://www.radioestacion.com.ar/imagenes_noticias/DSC06430.JPG"/>
          <p:cNvPicPr>
            <a:picLocks noChangeAspect="1" noChangeArrowheads="1"/>
          </p:cNvPicPr>
          <p:nvPr/>
        </p:nvPicPr>
        <p:blipFill>
          <a:blip r:embed="rId2"/>
          <a:srcRect/>
          <a:stretch>
            <a:fillRect/>
          </a:stretch>
        </p:blipFill>
        <p:spPr bwMode="auto">
          <a:xfrm>
            <a:off x="5500694" y="3857628"/>
            <a:ext cx="3357586" cy="2238391"/>
          </a:xfrm>
          <a:prstGeom prst="rect">
            <a:avLst/>
          </a:prstGeom>
          <a:noFill/>
        </p:spPr>
      </p:pic>
      <p:pic>
        <p:nvPicPr>
          <p:cNvPr id="3076" name="Picture 4" descr="http://www.helpagela.org/silo/images/adulto-mayor-entrevistado-por-un-medio-de-comunicacin_491x425.jpg"/>
          <p:cNvPicPr>
            <a:picLocks noChangeAspect="1" noChangeArrowheads="1"/>
          </p:cNvPicPr>
          <p:nvPr/>
        </p:nvPicPr>
        <p:blipFill>
          <a:blip r:embed="rId3"/>
          <a:srcRect/>
          <a:stretch>
            <a:fillRect/>
          </a:stretch>
        </p:blipFill>
        <p:spPr bwMode="auto">
          <a:xfrm>
            <a:off x="5500694" y="629116"/>
            <a:ext cx="3357586" cy="29062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p:cTn id="15"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8" dur="1000" fill="hold"/>
                                        <p:tgtEl>
                                          <p:spTgt spid="307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076"/>
                                        </p:tgtEl>
                                      </p:cBhvr>
                                    </p:animEffect>
                                  </p:childTnLst>
                                </p:cTn>
                              </p:par>
                            </p:childTnLst>
                          </p:cTn>
                        </p:par>
                        <p:par>
                          <p:cTn id="23" fill="hold">
                            <p:stCondLst>
                              <p:cond delay="3000"/>
                            </p:stCondLst>
                            <p:childTnLst>
                              <p:par>
                                <p:cTn id="24" presetID="30" presetClass="entr" presetSubtype="0"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800" decel="100000"/>
                                        <p:tgtEl>
                                          <p:spTgt spid="3074"/>
                                        </p:tgtEl>
                                      </p:cBhvr>
                                    </p:animEffect>
                                    <p:anim calcmode="lin" valueType="num">
                                      <p:cBhvr>
                                        <p:cTn id="27" dur="800" decel="100000" fill="hold"/>
                                        <p:tgtEl>
                                          <p:spTgt spid="3074"/>
                                        </p:tgtEl>
                                        <p:attrNameLst>
                                          <p:attrName>style.rotation</p:attrName>
                                        </p:attrNameLst>
                                      </p:cBhvr>
                                      <p:tavLst>
                                        <p:tav tm="0">
                                          <p:val>
                                            <p:fltVal val="-90"/>
                                          </p:val>
                                        </p:tav>
                                        <p:tav tm="100000">
                                          <p:val>
                                            <p:fltVal val="0"/>
                                          </p:val>
                                        </p:tav>
                                      </p:tavLst>
                                    </p:anim>
                                    <p:anim calcmode="lin" valueType="num">
                                      <p:cBhvr>
                                        <p:cTn id="28" dur="800" decel="100000" fill="hold"/>
                                        <p:tgtEl>
                                          <p:spTgt spid="3074"/>
                                        </p:tgtEl>
                                        <p:attrNameLst>
                                          <p:attrName>ppt_x</p:attrName>
                                        </p:attrNameLst>
                                      </p:cBhvr>
                                      <p:tavLst>
                                        <p:tav tm="0">
                                          <p:val>
                                            <p:strVal val="#ppt_x+0.4"/>
                                          </p:val>
                                        </p:tav>
                                        <p:tav tm="100000">
                                          <p:val>
                                            <p:strVal val="#ppt_x-0.05"/>
                                          </p:val>
                                        </p:tav>
                                      </p:tavLst>
                                    </p:anim>
                                    <p:anim calcmode="lin" valueType="num">
                                      <p:cBhvr>
                                        <p:cTn id="29" dur="800" decel="100000" fill="hold"/>
                                        <p:tgtEl>
                                          <p:spTgt spid="307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939784"/>
          </a:xfrm>
        </p:spPr>
        <p:txBody>
          <a:bodyPr>
            <a:normAutofit/>
          </a:bodyPr>
          <a:lstStyle/>
          <a:p>
            <a:r>
              <a:rPr lang="es-EC" b="1" dirty="0">
                <a:solidFill>
                  <a:schemeClr val="accent6">
                    <a:lumMod val="75000"/>
                  </a:schemeClr>
                </a:solidFill>
              </a:rPr>
              <a:t>Terminología </a:t>
            </a:r>
            <a:r>
              <a:rPr lang="es-EC" b="1" dirty="0" smtClean="0">
                <a:solidFill>
                  <a:schemeClr val="accent6">
                    <a:lumMod val="75000"/>
                  </a:schemeClr>
                </a:solidFill>
              </a:rPr>
              <a:t>adecuada</a:t>
            </a:r>
            <a:endParaRPr lang="es-ES" dirty="0">
              <a:solidFill>
                <a:schemeClr val="accent6">
                  <a:lumMod val="75000"/>
                </a:schemeClr>
              </a:solidFill>
            </a:endParaRPr>
          </a:p>
        </p:txBody>
      </p:sp>
      <p:sp>
        <p:nvSpPr>
          <p:cNvPr id="3" name="2 Marcador de contenido"/>
          <p:cNvSpPr>
            <a:spLocks noGrp="1"/>
          </p:cNvSpPr>
          <p:nvPr>
            <p:ph idx="1"/>
          </p:nvPr>
        </p:nvSpPr>
        <p:spPr>
          <a:xfrm>
            <a:off x="214282" y="1214422"/>
            <a:ext cx="8715436" cy="5429288"/>
          </a:xfrm>
        </p:spPr>
        <p:txBody>
          <a:bodyPr>
            <a:normAutofit fontScale="92500" lnSpcReduction="10000"/>
          </a:bodyPr>
          <a:lstStyle/>
          <a:p>
            <a:pPr marL="0" indent="0" algn="just">
              <a:lnSpc>
                <a:spcPct val="110000"/>
              </a:lnSpc>
              <a:spcBef>
                <a:spcPts val="0"/>
              </a:spcBef>
              <a:buFont typeface="Wingdings" pitchFamily="2" charset="2"/>
              <a:buChar char="ü"/>
            </a:pPr>
            <a:r>
              <a:rPr lang="es-EC" dirty="0">
                <a:solidFill>
                  <a:schemeClr val="accent4">
                    <a:lumMod val="75000"/>
                  </a:schemeClr>
                </a:solidFill>
              </a:rPr>
              <a:t>Utilizar el término “personas mayores” frente a “tercera edad” o “ancianos</a:t>
            </a:r>
            <a:r>
              <a:rPr lang="es-EC" dirty="0" smtClean="0">
                <a:solidFill>
                  <a:schemeClr val="accent4">
                    <a:lumMod val="75000"/>
                  </a:schemeClr>
                </a:solidFill>
              </a:rPr>
              <a:t>”.</a:t>
            </a:r>
            <a:endParaRPr lang="es-ES" dirty="0">
              <a:solidFill>
                <a:schemeClr val="accent4">
                  <a:lumMod val="75000"/>
                </a:schemeClr>
              </a:solidFill>
            </a:endParaRPr>
          </a:p>
          <a:p>
            <a:pPr marL="0" indent="0" algn="just">
              <a:lnSpc>
                <a:spcPct val="110000"/>
              </a:lnSpc>
              <a:spcBef>
                <a:spcPts val="0"/>
              </a:spcBef>
              <a:buNone/>
            </a:pPr>
            <a:endParaRPr lang="es-ES" dirty="0">
              <a:solidFill>
                <a:schemeClr val="accent4">
                  <a:lumMod val="75000"/>
                </a:schemeClr>
              </a:solidFill>
            </a:endParaRPr>
          </a:p>
          <a:p>
            <a:pPr marL="0" indent="0" algn="just">
              <a:lnSpc>
                <a:spcPct val="110000"/>
              </a:lnSpc>
              <a:spcBef>
                <a:spcPts val="0"/>
              </a:spcBef>
              <a:buFont typeface="Wingdings" pitchFamily="2" charset="2"/>
              <a:buChar char="ü"/>
            </a:pPr>
            <a:r>
              <a:rPr lang="es-EC" dirty="0">
                <a:solidFill>
                  <a:schemeClr val="accent4">
                    <a:lumMod val="75000"/>
                  </a:schemeClr>
                </a:solidFill>
              </a:rPr>
              <a:t>Utilizar el término “residencia para personas mayores” frente a “asilo” o “geriátrico”</a:t>
            </a:r>
            <a:endParaRPr lang="es-ES" dirty="0">
              <a:solidFill>
                <a:schemeClr val="accent4">
                  <a:lumMod val="75000"/>
                </a:schemeClr>
              </a:solidFill>
            </a:endParaRPr>
          </a:p>
          <a:p>
            <a:pPr marL="0" indent="0" algn="just">
              <a:lnSpc>
                <a:spcPct val="110000"/>
              </a:lnSpc>
              <a:spcBef>
                <a:spcPts val="0"/>
              </a:spcBef>
              <a:buNone/>
            </a:pPr>
            <a:endParaRPr lang="es-ES" dirty="0">
              <a:solidFill>
                <a:schemeClr val="accent4">
                  <a:lumMod val="75000"/>
                </a:schemeClr>
              </a:solidFill>
            </a:endParaRPr>
          </a:p>
          <a:p>
            <a:pPr marL="0" indent="0" algn="just">
              <a:lnSpc>
                <a:spcPct val="110000"/>
              </a:lnSpc>
              <a:spcBef>
                <a:spcPts val="0"/>
              </a:spcBef>
              <a:buFont typeface="Wingdings" pitchFamily="2" charset="2"/>
              <a:buChar char="ü"/>
            </a:pPr>
            <a:r>
              <a:rPr lang="es-EC" dirty="0">
                <a:solidFill>
                  <a:schemeClr val="accent4">
                    <a:lumMod val="75000"/>
                  </a:schemeClr>
                </a:solidFill>
              </a:rPr>
              <a:t>Evitar expresiones como “nuestros mayores”, “abuelos”, “</a:t>
            </a:r>
            <a:r>
              <a:rPr lang="es-EC" dirty="0" err="1">
                <a:solidFill>
                  <a:schemeClr val="accent4">
                    <a:lumMod val="75000"/>
                  </a:schemeClr>
                </a:solidFill>
              </a:rPr>
              <a:t>abuelotes</a:t>
            </a:r>
            <a:r>
              <a:rPr lang="es-EC" dirty="0">
                <a:solidFill>
                  <a:schemeClr val="accent4">
                    <a:lumMod val="75000"/>
                  </a:schemeClr>
                </a:solidFill>
              </a:rPr>
              <a:t>”, que aunque suelen ser enunciados con intenciones cariñosas, chocan frontalmente con una concepción de la persona mayor adulta.</a:t>
            </a:r>
            <a:endParaRPr lang="es-ES" dirty="0">
              <a:solidFill>
                <a:schemeClr val="accent4">
                  <a:lumMod val="75000"/>
                </a:schemeClr>
              </a:solidFill>
            </a:endParaRPr>
          </a:p>
          <a:p>
            <a:pPr>
              <a:buNone/>
            </a:pPr>
            <a:endParaRPr lang="es-ES" dirty="0"/>
          </a:p>
        </p:txBody>
      </p:sp>
      <p:pic>
        <p:nvPicPr>
          <p:cNvPr id="2050" name="Picture 2" descr="bombilla-11.gif"/>
          <p:cNvPicPr>
            <a:picLocks noChangeAspect="1" noChangeArrowheads="1" noCrop="1"/>
          </p:cNvPicPr>
          <p:nvPr/>
        </p:nvPicPr>
        <p:blipFill>
          <a:blip r:embed="rId2"/>
          <a:srcRect/>
          <a:stretch>
            <a:fillRect/>
          </a:stretch>
        </p:blipFill>
        <p:spPr bwMode="auto">
          <a:xfrm>
            <a:off x="7641823" y="1"/>
            <a:ext cx="1502177" cy="13572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1000"/>
                                        <p:tgtEl>
                                          <p:spTgt spid="3">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1000"/>
                                        <p:tgtEl>
                                          <p:spTgt spid="3">
                                            <p:txEl>
                                              <p:pRg st="2" end="2"/>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par>
                          <p:cTn id="27" fill="hold">
                            <p:stCondLst>
                              <p:cond delay="4000"/>
                            </p:stCondLst>
                            <p:childTnLst>
                              <p:par>
                                <p:cTn id="28" presetID="1" presetClass="entr" presetSubtype="0" fill="hold" nodeType="afterEffect">
                                  <p:stCondLst>
                                    <p:cond delay="0"/>
                                  </p:stCondLst>
                                  <p:childTnLst>
                                    <p:set>
                                      <p:cBhvr>
                                        <p:cTn id="2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ls.edu.sv/sitioweb/images/Paulo-Freire-BW.png"/>
          <p:cNvPicPr>
            <a:picLocks noChangeAspect="1" noChangeArrowheads="1"/>
          </p:cNvPicPr>
          <p:nvPr/>
        </p:nvPicPr>
        <p:blipFill>
          <a:blip r:embed="rId2"/>
          <a:srcRect l="26832"/>
          <a:stretch>
            <a:fillRect/>
          </a:stretch>
        </p:blipFill>
        <p:spPr bwMode="auto">
          <a:xfrm>
            <a:off x="0" y="0"/>
            <a:ext cx="9144000" cy="6858000"/>
          </a:xfrm>
          <a:prstGeom prst="rect">
            <a:avLst/>
          </a:prstGeom>
          <a:noFill/>
        </p:spPr>
      </p:pic>
      <p:sp>
        <p:nvSpPr>
          <p:cNvPr id="3" name="2 Marcador de contenido"/>
          <p:cNvSpPr>
            <a:spLocks noGrp="1"/>
          </p:cNvSpPr>
          <p:nvPr>
            <p:ph idx="1"/>
          </p:nvPr>
        </p:nvSpPr>
        <p:spPr>
          <a:xfrm>
            <a:off x="285720" y="785794"/>
            <a:ext cx="8572560" cy="5143536"/>
          </a:xfrm>
        </p:spPr>
        <p:txBody>
          <a:bodyPr>
            <a:noAutofit/>
          </a:bodyPr>
          <a:lstStyle/>
          <a:p>
            <a:pPr algn="ctr">
              <a:buNone/>
            </a:pPr>
            <a:r>
              <a:rPr lang="es-ES" sz="4000" dirty="0" smtClean="0">
                <a:solidFill>
                  <a:schemeClr val="bg1"/>
                </a:solidFill>
                <a:effectLst>
                  <a:outerShdw blurRad="38100" dist="38100" dir="2700000" algn="tl">
                    <a:srgbClr val="000000">
                      <a:alpha val="43137"/>
                    </a:srgbClr>
                  </a:outerShdw>
                </a:effectLst>
                <a:latin typeface="Brush Script Std" pitchFamily="66" charset="0"/>
              </a:rPr>
              <a:t>“</a:t>
            </a:r>
            <a:r>
              <a:rPr lang="es-ES" sz="4000" dirty="0" smtClean="0">
                <a:solidFill>
                  <a:schemeClr val="bg1"/>
                </a:solidFill>
                <a:effectLst>
                  <a:outerShdw blurRad="38100" dist="38100" dir="2700000" algn="tl">
                    <a:srgbClr val="000000">
                      <a:alpha val="43137"/>
                    </a:srgbClr>
                  </a:outerShdw>
                </a:effectLst>
                <a:latin typeface="Brush Script Std" pitchFamily="66" charset="0"/>
              </a:rPr>
              <a:t>Nadie es viejo porque nació hace muchos tiempo o joven porque nació hace poco. Somos viejos o jóvenes en función de cómo entendemos el mundo, de la disponibilidad con la que nos dedicamos curiosos al saber, cuya conquista jamás cansa y cuyo descubrimiento jamás nos deja pasivos e insatisfechos.”</a:t>
            </a:r>
            <a:endParaRPr lang="es-ES" sz="4000" dirty="0">
              <a:solidFill>
                <a:schemeClr val="bg1"/>
              </a:solidFill>
              <a:effectLst>
                <a:outerShdw blurRad="38100" dist="38100" dir="2700000" algn="tl">
                  <a:srgbClr val="000000">
                    <a:alpha val="43137"/>
                  </a:srgbClr>
                </a:outerShdw>
              </a:effectLst>
              <a:latin typeface="Brush Script Std" pitchFamily="66" charset="0"/>
            </a:endParaRPr>
          </a:p>
        </p:txBody>
      </p:sp>
      <p:sp>
        <p:nvSpPr>
          <p:cNvPr id="4" name="2 Marcador de contenido"/>
          <p:cNvSpPr txBox="1">
            <a:spLocks/>
          </p:cNvSpPr>
          <p:nvPr/>
        </p:nvSpPr>
        <p:spPr>
          <a:xfrm>
            <a:off x="214282" y="5643578"/>
            <a:ext cx="8572560" cy="1214446"/>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4000" dirty="0" smtClean="0">
                <a:solidFill>
                  <a:schemeClr val="accent6">
                    <a:lumMod val="75000"/>
                  </a:schemeClr>
                </a:solidFill>
                <a:effectLst>
                  <a:outerShdw blurRad="38100" dist="38100" dir="2700000" algn="tl">
                    <a:srgbClr val="000000">
                      <a:alpha val="43137"/>
                    </a:srgbClr>
                  </a:outerShdw>
                </a:effectLst>
                <a:latin typeface="Brush Script Std" pitchFamily="66" charset="0"/>
              </a:rPr>
              <a:t>¡GRACIAS POR SU ATENCIÓN</a:t>
            </a:r>
            <a:r>
              <a:rPr lang="es-ES" sz="4000" dirty="0" smtClean="0">
                <a:solidFill>
                  <a:schemeClr val="accent6">
                    <a:lumMod val="75000"/>
                  </a:schemeClr>
                </a:solidFill>
                <a:latin typeface="Brush Script Std" pitchFamily="66" charset="0"/>
              </a:rPr>
              <a:t>!</a:t>
            </a:r>
            <a:endParaRPr kumimoji="0" lang="es-ES" sz="4000" b="0" i="0" u="none" strike="noStrike" kern="1200" cap="none" spc="0" normalizeH="0" baseline="0" noProof="0" dirty="0">
              <a:ln>
                <a:noFill/>
              </a:ln>
              <a:solidFill>
                <a:schemeClr val="accent6">
                  <a:lumMod val="75000"/>
                </a:schemeClr>
              </a:solidFill>
              <a:effectLst/>
              <a:uLnTx/>
              <a:uFillTx/>
              <a:latin typeface="Brush Script Std"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3000"/>
                            </p:stCondLst>
                            <p:childTnLst>
                              <p:par>
                                <p:cTn id="16" presetID="64" presetClass="path" presetSubtype="0" accel="50000" decel="50000" fill="hold" grpId="1" nodeType="afterEffect">
                                  <p:stCondLst>
                                    <p:cond delay="0"/>
                                  </p:stCondLst>
                                  <p:childTnLst>
                                    <p:animMotion origin="layout" path="M 2.5E-6 7.40741E-7 L 2.5E-6 -0.81042 " pathEditMode="relative" rAng="0" ptsTypes="AA">
                                      <p:cBhvr>
                                        <p:cTn id="17" dur="5000" fill="hold"/>
                                        <p:tgtEl>
                                          <p:spTgt spid="4"/>
                                        </p:tgtEl>
                                        <p:attrNameLst>
                                          <p:attrName>ppt_x</p:attrName>
                                          <p:attrName>ppt_y</p:attrName>
                                        </p:attrNameLst>
                                      </p:cBhvr>
                                      <p:rCtr x="0" y="-4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0"/>
            <a:ext cx="8229600" cy="725470"/>
          </a:xfrm>
        </p:spPr>
        <p:txBody>
          <a:bodyPr>
            <a:normAutofit fontScale="90000"/>
          </a:bodyPr>
          <a:lstStyle/>
          <a:p>
            <a:r>
              <a:rPr lang="es-EC" b="1" dirty="0">
                <a:solidFill>
                  <a:schemeClr val="accent6">
                    <a:lumMod val="75000"/>
                  </a:schemeClr>
                </a:solidFill>
              </a:rPr>
              <a:t>Definición de estereotipo y valoración</a:t>
            </a:r>
            <a:r>
              <a:rPr lang="es-ES" dirty="0"/>
              <a:t/>
            </a:r>
            <a:br>
              <a:rPr lang="es-ES" dirty="0"/>
            </a:br>
            <a:endParaRPr lang="es-ES" dirty="0"/>
          </a:p>
        </p:txBody>
      </p:sp>
      <p:sp>
        <p:nvSpPr>
          <p:cNvPr id="3" name="2 Marcador de contenido"/>
          <p:cNvSpPr>
            <a:spLocks noGrp="1"/>
          </p:cNvSpPr>
          <p:nvPr>
            <p:ph idx="1"/>
          </p:nvPr>
        </p:nvSpPr>
        <p:spPr>
          <a:xfrm>
            <a:off x="214282" y="1142984"/>
            <a:ext cx="8643998" cy="4857784"/>
          </a:xfrm>
        </p:spPr>
        <p:txBody>
          <a:bodyPr>
            <a:normAutofit fontScale="25000" lnSpcReduction="20000"/>
          </a:bodyPr>
          <a:lstStyle/>
          <a:p>
            <a:pPr marL="0" indent="0" algn="just">
              <a:lnSpc>
                <a:spcPct val="120000"/>
              </a:lnSpc>
              <a:spcBef>
                <a:spcPts val="0"/>
              </a:spcBef>
              <a:buNone/>
            </a:pPr>
            <a:r>
              <a:rPr lang="es-EC" sz="12000" dirty="0">
                <a:solidFill>
                  <a:schemeClr val="accent4">
                    <a:lumMod val="75000"/>
                  </a:schemeClr>
                </a:solidFill>
              </a:rPr>
              <a:t>Los estereotipos son falsas concepciones que actúan a modo de clichés, son inexactos y pueden favorecer la aparición de conductas discriminatorias.</a:t>
            </a:r>
            <a:endParaRPr lang="es-ES" sz="12000" dirty="0">
              <a:solidFill>
                <a:schemeClr val="accent4">
                  <a:lumMod val="75000"/>
                </a:schemeClr>
              </a:solidFill>
            </a:endParaRPr>
          </a:p>
          <a:p>
            <a:pPr marL="0" indent="0" algn="just">
              <a:lnSpc>
                <a:spcPct val="120000"/>
              </a:lnSpc>
              <a:spcBef>
                <a:spcPts val="0"/>
              </a:spcBef>
              <a:buNone/>
            </a:pPr>
            <a:r>
              <a:rPr lang="es-EC" sz="12000" dirty="0">
                <a:solidFill>
                  <a:schemeClr val="accent4">
                    <a:lumMod val="75000"/>
                  </a:schemeClr>
                </a:solidFill>
              </a:rPr>
              <a:t> </a:t>
            </a:r>
            <a:endParaRPr lang="es-ES" sz="12000" dirty="0">
              <a:solidFill>
                <a:schemeClr val="accent4">
                  <a:lumMod val="75000"/>
                </a:schemeClr>
              </a:solidFill>
            </a:endParaRPr>
          </a:p>
          <a:p>
            <a:pPr marL="0" indent="0" algn="just">
              <a:lnSpc>
                <a:spcPct val="120000"/>
              </a:lnSpc>
              <a:spcBef>
                <a:spcPts val="0"/>
              </a:spcBef>
              <a:buNone/>
            </a:pPr>
            <a:r>
              <a:rPr lang="es-EC" sz="12000" dirty="0">
                <a:solidFill>
                  <a:schemeClr val="accent4">
                    <a:lumMod val="75000"/>
                  </a:schemeClr>
                </a:solidFill>
              </a:rPr>
              <a:t>A lo largo de la historia han surgido opiniones, evaluaciones y juicios sobre la vejez, los mismos que han desarrollado estereotipos positivos o negativos sobre diversos ámbitos de la realidad.</a:t>
            </a:r>
            <a:endParaRPr lang="es-ES" sz="12000" dirty="0">
              <a:solidFill>
                <a:schemeClr val="accent4">
                  <a:lumMod val="75000"/>
                </a:schemeClr>
              </a:solidFill>
            </a:endParaRPr>
          </a:p>
          <a:p>
            <a:pPr marL="0" indent="0" algn="just">
              <a:lnSpc>
                <a:spcPct val="120000"/>
              </a:lnSpc>
              <a:spcBef>
                <a:spcPts val="0"/>
              </a:spcBef>
              <a:buNone/>
            </a:pPr>
            <a:r>
              <a:rPr lang="es-EC" sz="11200" dirty="0"/>
              <a:t> </a:t>
            </a:r>
            <a:endParaRPr lang="es-ES" sz="11200" dirty="0"/>
          </a:p>
          <a:p>
            <a:pPr marL="0" indent="0" algn="just">
              <a:lnSpc>
                <a:spcPct val="120000"/>
              </a:lnSpc>
              <a:spcBef>
                <a:spcPts val="0"/>
              </a:spcBef>
              <a:buNone/>
            </a:pPr>
            <a:r>
              <a:rPr lang="es-EC" dirty="0" smtClean="0"/>
              <a:t> </a:t>
            </a:r>
            <a:endParaRPr lang="es-ES" dirty="0"/>
          </a:p>
          <a:p>
            <a:pPr marL="0" indent="0" algn="just">
              <a:lnSpc>
                <a:spcPct val="120000"/>
              </a:lnSpc>
              <a:spcBef>
                <a:spcPts val="0"/>
              </a:spcBef>
              <a:buNone/>
            </a:pPr>
            <a:endParaRPr lang="es-ES" dirty="0"/>
          </a:p>
          <a:p>
            <a:pPr>
              <a:buNone/>
            </a:pPr>
            <a:endParaRPr lang="es-ES" dirty="0"/>
          </a:p>
        </p:txBody>
      </p:sp>
      <p:pic>
        <p:nvPicPr>
          <p:cNvPr id="2052" name="Picture 4" descr="http://www.canalgif.net/Gifs-animados/Personas/Ancianos/Imagen-animada-Anciano-14.gif"/>
          <p:cNvPicPr>
            <a:picLocks noChangeAspect="1" noChangeArrowheads="1" noCrop="1"/>
          </p:cNvPicPr>
          <p:nvPr/>
        </p:nvPicPr>
        <p:blipFill>
          <a:blip r:embed="rId2"/>
          <a:srcRect/>
          <a:stretch>
            <a:fillRect/>
          </a:stretch>
        </p:blipFill>
        <p:spPr bwMode="auto">
          <a:xfrm>
            <a:off x="7500958" y="4786322"/>
            <a:ext cx="1309690" cy="1833567"/>
          </a:xfrm>
          <a:prstGeom prst="rect">
            <a:avLst/>
          </a:prstGeom>
          <a:noFill/>
        </p:spPr>
      </p:pic>
      <p:pic>
        <p:nvPicPr>
          <p:cNvPr id="2054" name="Picture 6" descr="http://www.canalgif.net/Gifs-animados/Personas/Ancianos/Imagen-animada-Anciano-09.g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643834" y="4714884"/>
            <a:ext cx="785814" cy="18335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childTnLst>
                          </p:cTn>
                        </p:par>
                        <p:par>
                          <p:cTn id="35" fill="hold">
                            <p:stCondLst>
                              <p:cond delay="3500"/>
                            </p:stCondLst>
                            <p:childTnLst>
                              <p:par>
                                <p:cTn id="36" presetID="1" presetClass="exit" presetSubtype="0" fill="hold" nodeType="afterEffect">
                                  <p:stCondLst>
                                    <p:cond delay="4000"/>
                                  </p:stCondLst>
                                  <p:childTnLst>
                                    <p:set>
                                      <p:cBhvr>
                                        <p:cTn id="37" dur="1" fill="hold">
                                          <p:stCondLst>
                                            <p:cond delay="0"/>
                                          </p:stCondLst>
                                        </p:cTn>
                                        <p:tgtEl>
                                          <p:spTgt spid="2052"/>
                                        </p:tgtEl>
                                        <p:attrNameLst>
                                          <p:attrName>style.visibility</p:attrName>
                                        </p:attrNameLst>
                                      </p:cBhvr>
                                      <p:to>
                                        <p:strVal val="hidden"/>
                                      </p:to>
                                    </p:set>
                                  </p:childTnLst>
                                </p:cTn>
                              </p:par>
                            </p:childTnLst>
                          </p:cTn>
                        </p:par>
                        <p:par>
                          <p:cTn id="38" fill="hold">
                            <p:stCondLst>
                              <p:cond delay="7500"/>
                            </p:stCondLst>
                            <p:childTnLst>
                              <p:par>
                                <p:cTn id="39" presetID="1" presetClass="entr" presetSubtype="0" fill="hold" nodeType="afterEffect">
                                  <p:stCondLst>
                                    <p:cond delay="0"/>
                                  </p:stCondLst>
                                  <p:childTnLst>
                                    <p:set>
                                      <p:cBhvr>
                                        <p:cTn id="40" dur="1" fill="hold">
                                          <p:stCondLst>
                                            <p:cond delay="0"/>
                                          </p:stCondLst>
                                        </p:cTn>
                                        <p:tgtEl>
                                          <p:spTgt spid="2054"/>
                                        </p:tgtEl>
                                        <p:attrNameLst>
                                          <p:attrName>style.visibility</p:attrName>
                                        </p:attrNameLst>
                                      </p:cBhvr>
                                      <p:to>
                                        <p:strVal val="visible"/>
                                      </p:to>
                                    </p:set>
                                  </p:childTnLst>
                                </p:cTn>
                              </p:par>
                            </p:childTnLst>
                          </p:cTn>
                        </p:par>
                        <p:par>
                          <p:cTn id="41" fill="hold">
                            <p:stCondLst>
                              <p:cond delay="7500"/>
                            </p:stCondLst>
                            <p:childTnLst>
                              <p:par>
                                <p:cTn id="42" presetID="35" presetClass="path" presetSubtype="0" accel="50000" decel="50000" fill="hold" nodeType="afterEffect">
                                  <p:stCondLst>
                                    <p:cond delay="0"/>
                                  </p:stCondLst>
                                  <p:childTnLst>
                                    <p:animMotion origin="layout" path="M 5.55556E-7 -4.81481E-6 L -0.93004 -0.00601 " pathEditMode="relative" rAng="0" ptsTypes="AA">
                                      <p:cBhvr>
                                        <p:cTn id="43" dur="5000" fill="hold"/>
                                        <p:tgtEl>
                                          <p:spTgt spid="2054"/>
                                        </p:tgtEl>
                                        <p:attrNameLst>
                                          <p:attrName>ppt_x</p:attrName>
                                          <p:attrName>ppt_y</p:attrName>
                                        </p:attrNameLst>
                                      </p:cBhvr>
                                      <p:rCtr x="-465"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3108" y="285728"/>
            <a:ext cx="6715172" cy="6286544"/>
          </a:xfrm>
        </p:spPr>
        <p:txBody>
          <a:bodyPr>
            <a:normAutofit fontScale="92500" lnSpcReduction="10000"/>
          </a:bodyPr>
          <a:lstStyle/>
          <a:p>
            <a:pPr marL="0" indent="0" algn="just">
              <a:spcBef>
                <a:spcPts val="0"/>
              </a:spcBef>
              <a:buNone/>
            </a:pPr>
            <a:r>
              <a:rPr lang="es-EC" dirty="0" smtClean="0">
                <a:solidFill>
                  <a:schemeClr val="accent4">
                    <a:lumMod val="75000"/>
                  </a:schemeClr>
                </a:solidFill>
              </a:rPr>
              <a:t>La vejez ha sido valorada de dos formas como lo anotamos anteriormente: una positiva y otra negativa.</a:t>
            </a:r>
          </a:p>
          <a:p>
            <a:pPr marL="0" indent="0" algn="just">
              <a:spcBef>
                <a:spcPts val="0"/>
              </a:spcBef>
              <a:buNone/>
            </a:pPr>
            <a:endParaRPr lang="es-EC" dirty="0" smtClean="0">
              <a:solidFill>
                <a:schemeClr val="accent4">
                  <a:lumMod val="75000"/>
                </a:schemeClr>
              </a:solidFill>
            </a:endParaRPr>
          </a:p>
          <a:p>
            <a:pPr marL="0" indent="0" algn="just">
              <a:spcBef>
                <a:spcPts val="0"/>
              </a:spcBef>
              <a:buNone/>
            </a:pPr>
            <a:r>
              <a:rPr lang="es-EC" dirty="0" smtClean="0">
                <a:solidFill>
                  <a:schemeClr val="accent4">
                    <a:lumMod val="75000"/>
                  </a:schemeClr>
                </a:solidFill>
              </a:rPr>
              <a:t>La primera, hacer referencia a la consideración de la persona mayor como sabia, transmisora de valores y merecedora de gran respeto. La segunda, destaca a la persona mayor como disminuida, socialmente aislada y con una economía dependiente. Estas visiones representan mitos y prejuicios que dificultan el envejecer bien y limitan una adecuada integración del adulto mayor en la sociedad.</a:t>
            </a:r>
            <a:endParaRPr lang="es-ES" dirty="0" smtClean="0">
              <a:solidFill>
                <a:schemeClr val="accent4">
                  <a:lumMod val="75000"/>
                </a:schemeClr>
              </a:solidFill>
            </a:endParaRPr>
          </a:p>
          <a:p>
            <a:pPr marL="0" indent="0" algn="just">
              <a:spcBef>
                <a:spcPts val="0"/>
              </a:spcBef>
              <a:buNone/>
            </a:pPr>
            <a:endParaRPr lang="es-ES" dirty="0"/>
          </a:p>
        </p:txBody>
      </p:sp>
      <p:pic>
        <p:nvPicPr>
          <p:cNvPr id="1026" name="Picture 2" descr="anciano-imagen-animada-0063"/>
          <p:cNvPicPr>
            <a:picLocks noChangeAspect="1" noChangeArrowheads="1" noCrop="1"/>
          </p:cNvPicPr>
          <p:nvPr/>
        </p:nvPicPr>
        <p:blipFill>
          <a:blip r:embed="rId2"/>
          <a:srcRect/>
          <a:stretch>
            <a:fillRect/>
          </a:stretch>
        </p:blipFill>
        <p:spPr bwMode="auto">
          <a:xfrm>
            <a:off x="352693" y="2247890"/>
            <a:ext cx="1576101" cy="1681176"/>
          </a:xfrm>
          <a:prstGeom prst="rect">
            <a:avLst/>
          </a:prstGeom>
          <a:noFill/>
        </p:spPr>
      </p:pic>
      <p:pic>
        <p:nvPicPr>
          <p:cNvPr id="1028" name="Picture 4" descr="anciano-imagen-animada-0009"/>
          <p:cNvPicPr>
            <a:picLocks noChangeAspect="1" noChangeArrowheads="1" noCrop="1"/>
          </p:cNvPicPr>
          <p:nvPr/>
        </p:nvPicPr>
        <p:blipFill>
          <a:blip r:embed="rId3"/>
          <a:srcRect/>
          <a:stretch>
            <a:fillRect/>
          </a:stretch>
        </p:blipFill>
        <p:spPr bwMode="auto">
          <a:xfrm>
            <a:off x="285720" y="4286256"/>
            <a:ext cx="1854549" cy="2000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3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800" decel="100000"/>
                                        <p:tgtEl>
                                          <p:spTgt spid="1026"/>
                                        </p:tgtEl>
                                      </p:cBhvr>
                                    </p:animEffect>
                                    <p:anim calcmode="lin" valueType="num">
                                      <p:cBhvr>
                                        <p:cTn id="16" dur="800" decel="100000" fill="hold"/>
                                        <p:tgtEl>
                                          <p:spTgt spid="1026"/>
                                        </p:tgtEl>
                                        <p:attrNameLst>
                                          <p:attrName>style.rotation</p:attrName>
                                        </p:attrNameLst>
                                      </p:cBhvr>
                                      <p:tavLst>
                                        <p:tav tm="0">
                                          <p:val>
                                            <p:fltVal val="-90"/>
                                          </p:val>
                                        </p:tav>
                                        <p:tav tm="100000">
                                          <p:val>
                                            <p:fltVal val="0"/>
                                          </p:val>
                                        </p:tav>
                                      </p:tavLst>
                                    </p:anim>
                                    <p:anim calcmode="lin" valueType="num">
                                      <p:cBhvr>
                                        <p:cTn id="17" dur="800" decel="100000" fill="hold"/>
                                        <p:tgtEl>
                                          <p:spTgt spid="1026"/>
                                        </p:tgtEl>
                                        <p:attrNameLst>
                                          <p:attrName>ppt_x</p:attrName>
                                        </p:attrNameLst>
                                      </p:cBhvr>
                                      <p:tavLst>
                                        <p:tav tm="0">
                                          <p:val>
                                            <p:strVal val="#ppt_x+0.4"/>
                                          </p:val>
                                        </p:tav>
                                        <p:tav tm="100000">
                                          <p:val>
                                            <p:strVal val="#ppt_x-0.05"/>
                                          </p:val>
                                        </p:tav>
                                      </p:tavLst>
                                    </p:anim>
                                    <p:anim calcmode="lin" valueType="num">
                                      <p:cBhvr>
                                        <p:cTn id="18" dur="800" decel="100000" fill="hold"/>
                                        <p:tgtEl>
                                          <p:spTgt spid="102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25" presetClass="entr" presetSubtype="0"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 calcmode="lin" valueType="num">
                                      <p:cBhvr>
                                        <p:cTn id="24"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27" dur="1000" fill="hold"/>
                                        <p:tgtEl>
                                          <p:spTgt spid="102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nuevotiempo.org/mundoactual/files/2011/01/abuelo-nieto.jpg"/>
          <p:cNvPicPr>
            <a:picLocks noChangeAspect="1" noChangeArrowheads="1"/>
          </p:cNvPicPr>
          <p:nvPr/>
        </p:nvPicPr>
        <p:blipFill>
          <a:blip r:embed="rId2"/>
          <a:srcRect/>
          <a:stretch>
            <a:fillRect/>
          </a:stretch>
        </p:blipFill>
        <p:spPr bwMode="auto">
          <a:xfrm>
            <a:off x="0" y="0"/>
            <a:ext cx="9165592" cy="6858000"/>
          </a:xfrm>
          <a:prstGeom prst="rect">
            <a:avLst/>
          </a:prstGeom>
          <a:noFill/>
        </p:spPr>
      </p:pic>
      <p:sp>
        <p:nvSpPr>
          <p:cNvPr id="3" name="2 Marcador de contenido"/>
          <p:cNvSpPr>
            <a:spLocks noGrp="1"/>
          </p:cNvSpPr>
          <p:nvPr>
            <p:ph idx="1"/>
          </p:nvPr>
        </p:nvSpPr>
        <p:spPr>
          <a:xfrm>
            <a:off x="214282" y="357166"/>
            <a:ext cx="8715436" cy="5572164"/>
          </a:xfrm>
        </p:spPr>
        <p:txBody>
          <a:bodyPr>
            <a:normAutofit/>
          </a:bodyPr>
          <a:lstStyle/>
          <a:p>
            <a:pPr marL="0" indent="0" algn="just">
              <a:lnSpc>
                <a:spcPct val="120000"/>
              </a:lnSpc>
              <a:spcBef>
                <a:spcPts val="0"/>
              </a:spcBef>
              <a:buNone/>
            </a:pPr>
            <a:r>
              <a:rPr lang="es-EC" dirty="0">
                <a:solidFill>
                  <a:schemeClr val="bg1"/>
                </a:solidFill>
                <a:effectLst>
                  <a:outerShdw blurRad="38100" dist="38100" dir="2700000" algn="tl">
                    <a:srgbClr val="000000">
                      <a:alpha val="43137"/>
                    </a:srgbClr>
                  </a:outerShdw>
                </a:effectLst>
              </a:rPr>
              <a:t>Actualmente, debido a los fuertes cambios que se están produciendo en la sociedad, el rol familiar de la persona mayor está comenzando a cambiar</a:t>
            </a:r>
            <a:r>
              <a:rPr lang="es-EC" dirty="0" smtClean="0">
                <a:solidFill>
                  <a:schemeClr val="bg1"/>
                </a:solidFill>
                <a:effectLst>
                  <a:outerShdw blurRad="38100" dist="38100" dir="2700000" algn="tl">
                    <a:srgbClr val="000000">
                      <a:alpha val="43137"/>
                    </a:srgbClr>
                  </a:outerShdw>
                </a:effectLst>
              </a:rPr>
              <a:t>, ya </a:t>
            </a:r>
            <a:r>
              <a:rPr lang="es-EC" dirty="0" smtClean="0">
                <a:solidFill>
                  <a:schemeClr val="bg1"/>
                </a:solidFill>
                <a:effectLst>
                  <a:outerShdw blurRad="38100" dist="38100" dir="2700000" algn="tl">
                    <a:srgbClr val="000000">
                      <a:alpha val="43137"/>
                    </a:srgbClr>
                  </a:outerShdw>
                </a:effectLst>
              </a:rPr>
              <a:t>que </a:t>
            </a:r>
            <a:r>
              <a:rPr lang="es-EC" dirty="0">
                <a:solidFill>
                  <a:schemeClr val="bg1"/>
                </a:solidFill>
                <a:effectLst>
                  <a:outerShdw blurRad="38100" dist="38100" dir="2700000" algn="tl">
                    <a:srgbClr val="000000">
                      <a:alpha val="43137"/>
                    </a:srgbClr>
                  </a:outerShdw>
                </a:effectLst>
              </a:rPr>
              <a:t>a la persona </a:t>
            </a:r>
            <a:r>
              <a:rPr lang="es-EC" dirty="0" smtClean="0">
                <a:solidFill>
                  <a:schemeClr val="bg1"/>
                </a:solidFill>
                <a:effectLst>
                  <a:outerShdw blurRad="38100" dist="38100" dir="2700000" algn="tl">
                    <a:srgbClr val="000000">
                      <a:alpha val="43137"/>
                    </a:srgbClr>
                  </a:outerShdw>
                </a:effectLst>
              </a:rPr>
              <a:t>mayor, </a:t>
            </a:r>
            <a:r>
              <a:rPr lang="es-EC" dirty="0">
                <a:solidFill>
                  <a:schemeClr val="bg1"/>
                </a:solidFill>
                <a:effectLst>
                  <a:outerShdw blurRad="38100" dist="38100" dir="2700000" algn="tl">
                    <a:srgbClr val="000000">
                      <a:alpha val="43137"/>
                    </a:srgbClr>
                  </a:outerShdw>
                </a:effectLst>
              </a:rPr>
              <a:t>se le da funciones de responsabilidad, cuidado y protección de las generaciones más jóvenes; Sin embargo, el peso histórico de los principales estereotipos y creencias erróneas sobre la vejez, aún conservan un fuerte arraigo popular.</a:t>
            </a:r>
            <a:endParaRPr lang="es-ES" dirty="0">
              <a:solidFill>
                <a:schemeClr val="bg1"/>
              </a:solidFill>
              <a:effectLst>
                <a:outerShdw blurRad="38100" dist="38100" dir="2700000" algn="tl">
                  <a:srgbClr val="000000">
                    <a:alpha val="43137"/>
                  </a:srgbClr>
                </a:outerShdw>
              </a:effectLst>
            </a:endParaRPr>
          </a:p>
          <a:p>
            <a:pPr marL="0" indent="0" algn="just">
              <a:lnSpc>
                <a:spcPct val="120000"/>
              </a:lnSpc>
              <a:spcBef>
                <a:spcPts val="0"/>
              </a:spcBef>
              <a:buNone/>
            </a:pPr>
            <a:endParaRPr lang="es-ES" dirty="0">
              <a:solidFill>
                <a:schemeClr val="bg1"/>
              </a:solidFill>
              <a:effectLst>
                <a:outerShdw blurRad="38100" dist="38100" dir="2700000" algn="tl">
                  <a:srgbClr val="000000">
                    <a:alpha val="43137"/>
                  </a:srgbClr>
                </a:outerShdw>
              </a:effectLst>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edge">
                                      <p:cBhvr>
                                        <p:cTn id="7" dur="2000"/>
                                        <p:tgtEl>
                                          <p:spTgt spid="174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00364" y="357166"/>
            <a:ext cx="5929354" cy="6357982"/>
          </a:xfrm>
        </p:spPr>
        <p:txBody>
          <a:bodyPr>
            <a:normAutofit fontScale="92500" lnSpcReduction="20000"/>
          </a:bodyPr>
          <a:lstStyle/>
          <a:p>
            <a:pPr marL="0" indent="0" algn="just">
              <a:spcBef>
                <a:spcPts val="0"/>
              </a:spcBef>
              <a:buNone/>
            </a:pPr>
            <a:r>
              <a:rPr lang="es-EC" dirty="0" smtClean="0">
                <a:solidFill>
                  <a:schemeClr val="accent4">
                    <a:lumMod val="75000"/>
                  </a:schemeClr>
                </a:solidFill>
              </a:rPr>
              <a:t>Los mitos optimistas han sobrevalorado esta etapa vital, en la que la persona mayor queda liberada de pasión e impulsos juveniles irracionales, alcanzando plena libertad, tranquilidad, aportándole discreción, prudencia y juicio</a:t>
            </a:r>
            <a:r>
              <a:rPr lang="es-EC" dirty="0" smtClean="0">
                <a:solidFill>
                  <a:schemeClr val="accent4">
                    <a:lumMod val="75000"/>
                  </a:schemeClr>
                </a:solidFill>
              </a:rPr>
              <a:t>.</a:t>
            </a:r>
          </a:p>
          <a:p>
            <a:pPr marL="0" indent="0" algn="just">
              <a:spcBef>
                <a:spcPts val="0"/>
              </a:spcBef>
              <a:buNone/>
            </a:pPr>
            <a:endParaRPr lang="es-EC" dirty="0" smtClean="0">
              <a:solidFill>
                <a:schemeClr val="accent4">
                  <a:lumMod val="75000"/>
                </a:schemeClr>
              </a:solidFill>
            </a:endParaRPr>
          </a:p>
          <a:p>
            <a:pPr marL="0" indent="0" algn="just">
              <a:spcBef>
                <a:spcPts val="0"/>
              </a:spcBef>
              <a:buNone/>
            </a:pPr>
            <a:r>
              <a:rPr lang="es-EC" dirty="0" smtClean="0">
                <a:solidFill>
                  <a:schemeClr val="accent4">
                    <a:lumMod val="75000"/>
                  </a:schemeClr>
                </a:solidFill>
              </a:rPr>
              <a:t>Por el contrario, las interpretaciones negativas inciden en el deterioro de la persona mayor, desde diversas perspectivas como la cronológica, la biológica o de salud, la psicológica o personal y la sociológica o comunitaria.</a:t>
            </a:r>
            <a:endParaRPr lang="es-ES" dirty="0" smtClean="0">
              <a:solidFill>
                <a:schemeClr val="accent4">
                  <a:lumMod val="75000"/>
                </a:schemeClr>
              </a:solidFill>
            </a:endParaRPr>
          </a:p>
          <a:p>
            <a:pPr marL="0" indent="0" algn="just">
              <a:spcBef>
                <a:spcPts val="0"/>
              </a:spcBef>
              <a:buNone/>
            </a:pPr>
            <a:endParaRPr lang="es-ES" dirty="0" smtClean="0">
              <a:solidFill>
                <a:schemeClr val="accent4">
                  <a:lumMod val="75000"/>
                </a:schemeClr>
              </a:solidFill>
            </a:endParaRPr>
          </a:p>
          <a:p>
            <a:pPr>
              <a:buNone/>
            </a:pPr>
            <a:endParaRPr lang="es-ES" dirty="0"/>
          </a:p>
        </p:txBody>
      </p:sp>
      <p:pic>
        <p:nvPicPr>
          <p:cNvPr id="6" name="Picture 2" descr="http://www.diariovialibre.com.mx/wp-content/uploads/2013/06/Maltrato-hacia-adultos-mayores.jpg"/>
          <p:cNvPicPr>
            <a:picLocks noChangeAspect="1" noChangeArrowheads="1"/>
          </p:cNvPicPr>
          <p:nvPr/>
        </p:nvPicPr>
        <p:blipFill>
          <a:blip r:embed="rId2" cstate="print"/>
          <a:srcRect/>
          <a:stretch>
            <a:fillRect/>
          </a:stretch>
        </p:blipFill>
        <p:spPr bwMode="auto">
          <a:xfrm>
            <a:off x="142844" y="1000108"/>
            <a:ext cx="2767060" cy="1928826"/>
          </a:xfrm>
          <a:prstGeom prst="rect">
            <a:avLst/>
          </a:prstGeom>
          <a:noFill/>
        </p:spPr>
      </p:pic>
      <p:pic>
        <p:nvPicPr>
          <p:cNvPr id="40964" name="Picture 4" descr="http://www.tij.uia.mx/huellas/wp-content/uploads/2010/07/Ancianios.bmp"/>
          <p:cNvPicPr>
            <a:picLocks noChangeAspect="1" noChangeArrowheads="1"/>
          </p:cNvPicPr>
          <p:nvPr/>
        </p:nvPicPr>
        <p:blipFill>
          <a:blip r:embed="rId3" cstate="print"/>
          <a:srcRect/>
          <a:stretch>
            <a:fillRect/>
          </a:stretch>
        </p:blipFill>
        <p:spPr bwMode="auto">
          <a:xfrm>
            <a:off x="142844" y="3429000"/>
            <a:ext cx="2781261" cy="20859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tgtEl>
                                      </p:cBhvr>
                                    </p:animEffect>
                                  </p:childTnLst>
                                </p:cTn>
                              </p:par>
                            </p:childTnLst>
                          </p:cTn>
                        </p:par>
                        <p:par>
                          <p:cTn id="23" fill="hold">
                            <p:stCondLst>
                              <p:cond delay="3000"/>
                            </p:stCondLst>
                            <p:childTnLst>
                              <p:par>
                                <p:cTn id="24" presetID="30" presetClass="entr" presetSubtype="0" fill="hold" nodeType="afterEffect">
                                  <p:stCondLst>
                                    <p:cond delay="0"/>
                                  </p:stCondLst>
                                  <p:childTnLst>
                                    <p:set>
                                      <p:cBhvr>
                                        <p:cTn id="25" dur="1" fill="hold">
                                          <p:stCondLst>
                                            <p:cond delay="0"/>
                                          </p:stCondLst>
                                        </p:cTn>
                                        <p:tgtEl>
                                          <p:spTgt spid="40964"/>
                                        </p:tgtEl>
                                        <p:attrNameLst>
                                          <p:attrName>style.visibility</p:attrName>
                                        </p:attrNameLst>
                                      </p:cBhvr>
                                      <p:to>
                                        <p:strVal val="visible"/>
                                      </p:to>
                                    </p:set>
                                    <p:animEffect transition="in" filter="fade">
                                      <p:cBhvr>
                                        <p:cTn id="26" dur="800" decel="100000"/>
                                        <p:tgtEl>
                                          <p:spTgt spid="40964"/>
                                        </p:tgtEl>
                                      </p:cBhvr>
                                    </p:animEffect>
                                    <p:anim calcmode="lin" valueType="num">
                                      <p:cBhvr>
                                        <p:cTn id="27" dur="800" decel="100000" fill="hold"/>
                                        <p:tgtEl>
                                          <p:spTgt spid="40964"/>
                                        </p:tgtEl>
                                        <p:attrNameLst>
                                          <p:attrName>style.rotation</p:attrName>
                                        </p:attrNameLst>
                                      </p:cBhvr>
                                      <p:tavLst>
                                        <p:tav tm="0">
                                          <p:val>
                                            <p:fltVal val="-90"/>
                                          </p:val>
                                        </p:tav>
                                        <p:tav tm="100000">
                                          <p:val>
                                            <p:fltVal val="0"/>
                                          </p:val>
                                        </p:tav>
                                      </p:tavLst>
                                    </p:anim>
                                    <p:anim calcmode="lin" valueType="num">
                                      <p:cBhvr>
                                        <p:cTn id="28" dur="800" decel="100000" fill="hold"/>
                                        <p:tgtEl>
                                          <p:spTgt spid="40964"/>
                                        </p:tgtEl>
                                        <p:attrNameLst>
                                          <p:attrName>ppt_x</p:attrName>
                                        </p:attrNameLst>
                                      </p:cBhvr>
                                      <p:tavLst>
                                        <p:tav tm="0">
                                          <p:val>
                                            <p:strVal val="#ppt_x+0.4"/>
                                          </p:val>
                                        </p:tav>
                                        <p:tav tm="100000">
                                          <p:val>
                                            <p:strVal val="#ppt_x-0.05"/>
                                          </p:val>
                                        </p:tav>
                                      </p:tavLst>
                                    </p:anim>
                                    <p:anim calcmode="lin" valueType="num">
                                      <p:cBhvr>
                                        <p:cTn id="29" dur="800" decel="100000" fill="hold"/>
                                        <p:tgtEl>
                                          <p:spTgt spid="4096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4096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4096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715436" cy="5357850"/>
          </a:xfrm>
        </p:spPr>
        <p:txBody>
          <a:bodyPr>
            <a:normAutofit fontScale="92500" lnSpcReduction="10000"/>
          </a:bodyPr>
          <a:lstStyle/>
          <a:p>
            <a:pPr marL="0" indent="0" algn="just">
              <a:lnSpc>
                <a:spcPct val="110000"/>
              </a:lnSpc>
              <a:spcBef>
                <a:spcPts val="0"/>
              </a:spcBef>
              <a:buNone/>
            </a:pPr>
            <a:r>
              <a:rPr lang="es-EC" dirty="0" smtClean="0">
                <a:solidFill>
                  <a:schemeClr val="accent4">
                    <a:lumMod val="75000"/>
                  </a:schemeClr>
                </a:solidFill>
              </a:rPr>
              <a:t>A </a:t>
            </a:r>
            <a:r>
              <a:rPr lang="es-EC" dirty="0">
                <a:solidFill>
                  <a:schemeClr val="accent4">
                    <a:lumMod val="75000"/>
                  </a:schemeClr>
                </a:solidFill>
              </a:rPr>
              <a:t>pesar de que muchas personas mayores se encuentran establemente íntegras, se produce una discriminación por la edad, impidiendo alcanzar la felicidad y productividad total. Este aspecto se </a:t>
            </a:r>
            <a:r>
              <a:rPr lang="es-EC" dirty="0" smtClean="0">
                <a:solidFill>
                  <a:schemeClr val="accent4">
                    <a:lumMod val="75000"/>
                  </a:schemeClr>
                </a:solidFill>
              </a:rPr>
              <a:t>concibe por </a:t>
            </a:r>
            <a:r>
              <a:rPr lang="es-EC" dirty="0">
                <a:solidFill>
                  <a:schemeClr val="accent4">
                    <a:lumMod val="75000"/>
                  </a:schemeClr>
                </a:solidFill>
              </a:rPr>
              <a:t>el mito de la vejez como una etapa escasa o nula de creatividad.</a:t>
            </a:r>
            <a:endParaRPr lang="es-ES" dirty="0">
              <a:solidFill>
                <a:schemeClr val="accent4">
                  <a:lumMod val="75000"/>
                </a:schemeClr>
              </a:solidFill>
            </a:endParaRPr>
          </a:p>
          <a:p>
            <a:pPr marL="0" indent="0" algn="just">
              <a:lnSpc>
                <a:spcPct val="110000"/>
              </a:lnSpc>
              <a:spcBef>
                <a:spcPts val="0"/>
              </a:spcBef>
              <a:buNone/>
            </a:pPr>
            <a:r>
              <a:rPr lang="es-EC" dirty="0" smtClean="0">
                <a:solidFill>
                  <a:schemeClr val="accent4">
                    <a:lumMod val="75000"/>
                  </a:schemeClr>
                </a:solidFill>
              </a:rPr>
              <a:t>El </a:t>
            </a:r>
            <a:r>
              <a:rPr lang="es-EC" dirty="0">
                <a:solidFill>
                  <a:schemeClr val="accent4">
                    <a:lumMod val="75000"/>
                  </a:schemeClr>
                </a:solidFill>
              </a:rPr>
              <a:t>estereotipo “psicológico” de la vejez ha incidido tradicionalmente en las connotaciones de inutilidad y aislamiento de la persona mayor, determinando la autoimagen que la persona mayor tiene de sí misma y las expectativas que tienen con respecto a la vejez.</a:t>
            </a:r>
            <a:endParaRPr lang="es-ES" dirty="0">
              <a:solidFill>
                <a:schemeClr val="accent4">
                  <a:lumMod val="75000"/>
                </a:schemeClr>
              </a:solidFill>
            </a:endParaRPr>
          </a:p>
          <a:p>
            <a:pPr marL="0" indent="0" algn="just">
              <a:lnSpc>
                <a:spcPct val="110000"/>
              </a:lnSpc>
              <a:spcBef>
                <a:spcPts val="0"/>
              </a:spcBef>
              <a:buNone/>
            </a:pPr>
            <a:endParaRPr lang="es-ES" dirty="0"/>
          </a:p>
        </p:txBody>
      </p:sp>
      <p:pic>
        <p:nvPicPr>
          <p:cNvPr id="18434" name="Picture 2" descr="anciano-imagen-animada-0002"/>
          <p:cNvPicPr>
            <a:picLocks noChangeAspect="1" noChangeArrowheads="1" noCrop="1"/>
          </p:cNvPicPr>
          <p:nvPr/>
        </p:nvPicPr>
        <p:blipFill>
          <a:blip r:embed="rId2"/>
          <a:srcRect/>
          <a:stretch>
            <a:fillRect/>
          </a:stretch>
        </p:blipFill>
        <p:spPr bwMode="auto">
          <a:xfrm>
            <a:off x="185715" y="5429264"/>
            <a:ext cx="1171575" cy="13144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childTnLst>
                          </p:cTn>
                        </p:par>
                        <p:par>
                          <p:cTn id="15" fill="hold">
                            <p:stCondLst>
                              <p:cond delay="2000"/>
                            </p:stCondLst>
                            <p:childTnLst>
                              <p:par>
                                <p:cTn id="16" presetID="63" presetClass="path" presetSubtype="0" accel="50000" decel="50000" fill="hold" nodeType="afterEffect">
                                  <p:stCondLst>
                                    <p:cond delay="0"/>
                                  </p:stCondLst>
                                  <p:childTnLst>
                                    <p:animMotion origin="layout" path="M 5E-6 0 L 0.97483 0.00093 " pathEditMode="relative" rAng="0" ptsTypes="AA">
                                      <p:cBhvr>
                                        <p:cTn id="17" dur="5000" fill="hold"/>
                                        <p:tgtEl>
                                          <p:spTgt spid="18434"/>
                                        </p:tgtEl>
                                        <p:attrNameLst>
                                          <p:attrName>ppt_x</p:attrName>
                                          <p:attrName>ppt_y</p:attrName>
                                        </p:attrNameLst>
                                      </p:cBhvr>
                                      <p:rCtr x="48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pagina95.com/wp-content/uploads/2012/04/natacion-adultos-mayores-615x408.jpg"/>
          <p:cNvPicPr>
            <a:picLocks noChangeAspect="1" noChangeArrowheads="1"/>
          </p:cNvPicPr>
          <p:nvPr/>
        </p:nvPicPr>
        <p:blipFill>
          <a:blip r:embed="rId2"/>
          <a:srcRect/>
          <a:stretch>
            <a:fillRect/>
          </a:stretch>
        </p:blipFill>
        <p:spPr bwMode="auto">
          <a:xfrm>
            <a:off x="0" y="0"/>
            <a:ext cx="9152955" cy="6858000"/>
          </a:xfrm>
          <a:prstGeom prst="rect">
            <a:avLst/>
          </a:prstGeom>
          <a:noFill/>
        </p:spPr>
      </p:pic>
      <p:sp>
        <p:nvSpPr>
          <p:cNvPr id="3" name="2 Marcador de contenido"/>
          <p:cNvSpPr>
            <a:spLocks noGrp="1"/>
          </p:cNvSpPr>
          <p:nvPr>
            <p:ph idx="1"/>
          </p:nvPr>
        </p:nvSpPr>
        <p:spPr>
          <a:xfrm>
            <a:off x="214282" y="285728"/>
            <a:ext cx="8643998" cy="6357982"/>
          </a:xfrm>
        </p:spPr>
        <p:txBody>
          <a:bodyPr>
            <a:normAutofit fontScale="92500" lnSpcReduction="20000"/>
          </a:bodyPr>
          <a:lstStyle/>
          <a:p>
            <a:pPr marL="0" indent="0" algn="just">
              <a:lnSpc>
                <a:spcPct val="110000"/>
              </a:lnSpc>
              <a:spcBef>
                <a:spcPts val="0"/>
              </a:spcBef>
              <a:buNone/>
            </a:pPr>
            <a:r>
              <a:rPr lang="es-EC" dirty="0">
                <a:solidFill>
                  <a:schemeClr val="bg1"/>
                </a:solidFill>
                <a:effectLst>
                  <a:outerShdw blurRad="38100" dist="38100" dir="2700000" algn="tl">
                    <a:srgbClr val="000000">
                      <a:alpha val="43137"/>
                    </a:srgbClr>
                  </a:outerShdw>
                </a:effectLst>
              </a:rPr>
              <a:t>La imagen de los mayores ha cambiado mucho en los últimos años. Antes se consideraba “vieja” a las personas de 60 años, mientras que actualmente no se consideran como tales hasta que no </a:t>
            </a:r>
            <a:r>
              <a:rPr lang="es-EC" dirty="0" smtClean="0">
                <a:solidFill>
                  <a:schemeClr val="bg1"/>
                </a:solidFill>
                <a:effectLst>
                  <a:outerShdw blurRad="38100" dist="38100" dir="2700000" algn="tl">
                    <a:srgbClr val="000000">
                      <a:alpha val="43137"/>
                    </a:srgbClr>
                  </a:outerShdw>
                </a:effectLst>
              </a:rPr>
              <a:t>superen </a:t>
            </a:r>
            <a:r>
              <a:rPr lang="es-EC" dirty="0">
                <a:solidFill>
                  <a:schemeClr val="bg1"/>
                </a:solidFill>
                <a:effectLst>
                  <a:outerShdw blurRad="38100" dist="38100" dir="2700000" algn="tl">
                    <a:srgbClr val="000000">
                      <a:alpha val="43137"/>
                    </a:srgbClr>
                  </a:outerShdw>
                </a:effectLst>
              </a:rPr>
              <a:t>los 75 u 80 años. Esta aseveración se indica por la observación de una mejora en las condiciones de vida de las personas mayores, en el disfrute y participación de actividades sociales, en la planificación de sus momentos de esparcimiento y en su rol </a:t>
            </a:r>
            <a:r>
              <a:rPr lang="es-EC" dirty="0" smtClean="0">
                <a:solidFill>
                  <a:schemeClr val="bg1"/>
                </a:solidFill>
                <a:effectLst>
                  <a:outerShdw blurRad="38100" dist="38100" dir="2700000" algn="tl">
                    <a:srgbClr val="000000">
                      <a:alpha val="43137"/>
                    </a:srgbClr>
                  </a:outerShdw>
                </a:effectLst>
              </a:rPr>
              <a:t>dentro </a:t>
            </a:r>
            <a:r>
              <a:rPr lang="es-EC" dirty="0">
                <a:solidFill>
                  <a:schemeClr val="bg1"/>
                </a:solidFill>
                <a:effectLst>
                  <a:outerShdw blurRad="38100" dist="38100" dir="2700000" algn="tl">
                    <a:srgbClr val="000000">
                      <a:alpha val="43137"/>
                    </a:srgbClr>
                  </a:outerShdw>
                </a:effectLst>
              </a:rPr>
              <a:t>y fuera del ambiente familiar.</a:t>
            </a:r>
            <a:endParaRPr lang="es-ES" dirty="0">
              <a:solidFill>
                <a:schemeClr val="bg1"/>
              </a:solidFill>
              <a:effectLst>
                <a:outerShdw blurRad="38100" dist="38100" dir="2700000" algn="tl">
                  <a:srgbClr val="000000">
                    <a:alpha val="43137"/>
                  </a:srgbClr>
                </a:outerShdw>
              </a:effectLst>
            </a:endParaRPr>
          </a:p>
          <a:p>
            <a:pPr marL="0" indent="0" algn="just">
              <a:lnSpc>
                <a:spcPct val="110000"/>
              </a:lnSpc>
              <a:spcBef>
                <a:spcPts val="0"/>
              </a:spcBef>
              <a:buNone/>
            </a:pPr>
            <a:endParaRPr lang="es-ES" dirty="0">
              <a:solidFill>
                <a:schemeClr val="bg1"/>
              </a:solidFill>
              <a:effectLst>
                <a:outerShdw blurRad="38100" dist="38100" dir="2700000" algn="tl">
                  <a:srgbClr val="000000">
                    <a:alpha val="43137"/>
                  </a:srgbClr>
                </a:outerShdw>
              </a:effectLst>
            </a:endParaRPr>
          </a:p>
          <a:p>
            <a:pPr marL="0" indent="0" algn="just">
              <a:lnSpc>
                <a:spcPct val="110000"/>
              </a:lnSpc>
              <a:spcBef>
                <a:spcPts val="0"/>
              </a:spcBef>
              <a:buNone/>
            </a:pPr>
            <a:r>
              <a:rPr lang="es-EC" dirty="0">
                <a:solidFill>
                  <a:schemeClr val="bg1"/>
                </a:solidFill>
                <a:effectLst>
                  <a:outerShdw blurRad="38100" dist="38100" dir="2700000" algn="tl">
                    <a:srgbClr val="000000">
                      <a:alpha val="43137"/>
                    </a:srgbClr>
                  </a:outerShdw>
                </a:effectLst>
              </a:rPr>
              <a:t>La vejez debe estar enmarcada en una visión pluridisciplinaria, positiva, constructiva y no idealista. </a:t>
            </a:r>
            <a:r>
              <a:rPr lang="es-EC" dirty="0" smtClean="0">
                <a:solidFill>
                  <a:schemeClr val="bg1"/>
                </a:solidFill>
                <a:effectLst>
                  <a:outerShdw blurRad="38100" dist="38100" dir="2700000" algn="tl">
                    <a:srgbClr val="000000">
                      <a:alpha val="43137"/>
                    </a:srgbClr>
                  </a:outerShdw>
                </a:effectLst>
              </a:rPr>
              <a:t>En </a:t>
            </a:r>
            <a:r>
              <a:rPr lang="es-EC" dirty="0">
                <a:solidFill>
                  <a:schemeClr val="bg1"/>
                </a:solidFill>
                <a:effectLst>
                  <a:outerShdw blurRad="38100" dist="38100" dir="2700000" algn="tl">
                    <a:srgbClr val="000000">
                      <a:alpha val="43137"/>
                    </a:srgbClr>
                  </a:outerShdw>
                </a:effectLst>
              </a:rPr>
              <a:t>este sentido la ONU planteó lo siguiente:</a:t>
            </a:r>
            <a:endParaRPr lang="es-ES" dirty="0">
              <a:solidFill>
                <a:schemeClr val="bg1"/>
              </a:solidFill>
              <a:effectLst>
                <a:outerShdw blurRad="38100" dist="38100" dir="2700000" algn="tl">
                  <a:srgbClr val="000000">
                    <a:alpha val="43137"/>
                  </a:srgbClr>
                </a:outerShdw>
              </a:effectLst>
            </a:endParaRPr>
          </a:p>
          <a:p>
            <a:pPr>
              <a:buNone/>
            </a:pP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5643602" cy="6357982"/>
          </a:xfrm>
        </p:spPr>
        <p:txBody>
          <a:bodyPr/>
          <a:lstStyle/>
          <a:p>
            <a:pPr lvl="0" algn="just">
              <a:buFont typeface="Wingdings" pitchFamily="2" charset="2"/>
              <a:buChar char="Ø"/>
            </a:pPr>
            <a:r>
              <a:rPr lang="es-EC" sz="3000" dirty="0">
                <a:solidFill>
                  <a:schemeClr val="accent4">
                    <a:lumMod val="75000"/>
                  </a:schemeClr>
                </a:solidFill>
              </a:rPr>
              <a:t>Potenciar el retorno al respeto, la consideración y la autoridad de las personas mayores.</a:t>
            </a:r>
            <a:endParaRPr lang="es-ES" sz="3000" dirty="0">
              <a:solidFill>
                <a:schemeClr val="accent4">
                  <a:lumMod val="75000"/>
                </a:schemeClr>
              </a:solidFill>
            </a:endParaRPr>
          </a:p>
          <a:p>
            <a:pPr lvl="0" algn="just">
              <a:buFont typeface="Wingdings" pitchFamily="2" charset="2"/>
              <a:buChar char="Ø"/>
            </a:pPr>
            <a:r>
              <a:rPr lang="es-EC" sz="3000" dirty="0">
                <a:solidFill>
                  <a:schemeClr val="accent4">
                    <a:lumMod val="75000"/>
                  </a:schemeClr>
                </a:solidFill>
              </a:rPr>
              <a:t>Prevenir la enfermedad y los déficits </a:t>
            </a:r>
            <a:r>
              <a:rPr lang="es-EC" sz="3000" dirty="0" err="1">
                <a:solidFill>
                  <a:schemeClr val="accent4">
                    <a:lumMod val="75000"/>
                  </a:schemeClr>
                </a:solidFill>
              </a:rPr>
              <a:t>comportamentales</a:t>
            </a:r>
            <a:r>
              <a:rPr lang="es-EC" sz="3000" dirty="0">
                <a:solidFill>
                  <a:schemeClr val="accent4">
                    <a:lumMod val="75000"/>
                  </a:schemeClr>
                </a:solidFill>
              </a:rPr>
              <a:t>.</a:t>
            </a:r>
            <a:endParaRPr lang="es-ES" sz="3000" dirty="0">
              <a:solidFill>
                <a:schemeClr val="accent4">
                  <a:lumMod val="75000"/>
                </a:schemeClr>
              </a:solidFill>
            </a:endParaRPr>
          </a:p>
          <a:p>
            <a:pPr lvl="0" algn="just">
              <a:buFont typeface="Wingdings" pitchFamily="2" charset="2"/>
              <a:buChar char="Ø"/>
            </a:pPr>
            <a:r>
              <a:rPr lang="es-EC" sz="3000" dirty="0">
                <a:solidFill>
                  <a:schemeClr val="accent4">
                    <a:lumMod val="75000"/>
                  </a:schemeClr>
                </a:solidFill>
              </a:rPr>
              <a:t>Velar por el bienestar físico, mental, social, espiritual y ambiental de la persona mayor.</a:t>
            </a:r>
            <a:endParaRPr lang="es-ES" sz="3000" dirty="0">
              <a:solidFill>
                <a:schemeClr val="accent4">
                  <a:lumMod val="75000"/>
                </a:schemeClr>
              </a:solidFill>
            </a:endParaRPr>
          </a:p>
          <a:p>
            <a:pPr lvl="0" algn="just">
              <a:buFont typeface="Wingdings" pitchFamily="2" charset="2"/>
              <a:buChar char="Ø"/>
            </a:pPr>
            <a:r>
              <a:rPr lang="es-EC" sz="3000" dirty="0">
                <a:solidFill>
                  <a:schemeClr val="accent4">
                    <a:lumMod val="75000"/>
                  </a:schemeClr>
                </a:solidFill>
              </a:rPr>
              <a:t>Promover la participación de las personas mayores en la vida económica y social, asegurando que puedan seguir trabajando, si así lo desean.</a:t>
            </a:r>
            <a:endParaRPr lang="es-ES" sz="3000" dirty="0">
              <a:solidFill>
                <a:schemeClr val="accent4">
                  <a:lumMod val="75000"/>
                </a:schemeClr>
              </a:solidFill>
            </a:endParaRPr>
          </a:p>
          <a:p>
            <a:pPr>
              <a:buNone/>
            </a:pPr>
            <a:endParaRPr lang="es-ES" dirty="0"/>
          </a:p>
        </p:txBody>
      </p:sp>
      <p:pic>
        <p:nvPicPr>
          <p:cNvPr id="20482" name="Picture 2" descr="http://www.saludymedicinas.com.mx/assets/img/centros_salud/Centro_Gastritis/R02379.jpg"/>
          <p:cNvPicPr>
            <a:picLocks noChangeAspect="1" noChangeArrowheads="1"/>
          </p:cNvPicPr>
          <p:nvPr/>
        </p:nvPicPr>
        <p:blipFill>
          <a:blip r:embed="rId2"/>
          <a:srcRect/>
          <a:stretch>
            <a:fillRect/>
          </a:stretch>
        </p:blipFill>
        <p:spPr bwMode="auto">
          <a:xfrm>
            <a:off x="6072198" y="2428868"/>
            <a:ext cx="2857520" cy="1900252"/>
          </a:xfrm>
          <a:prstGeom prst="rect">
            <a:avLst/>
          </a:prstGeom>
          <a:noFill/>
        </p:spPr>
      </p:pic>
      <p:pic>
        <p:nvPicPr>
          <p:cNvPr id="20484" name="Picture 4" descr="http://www.recursosparalavida.com/img/articles/art21.jpg"/>
          <p:cNvPicPr>
            <a:picLocks noChangeAspect="1" noChangeArrowheads="1"/>
          </p:cNvPicPr>
          <p:nvPr/>
        </p:nvPicPr>
        <p:blipFill>
          <a:blip r:embed="rId3" cstate="print"/>
          <a:srcRect/>
          <a:stretch>
            <a:fillRect/>
          </a:stretch>
        </p:blipFill>
        <p:spPr bwMode="auto">
          <a:xfrm>
            <a:off x="6072198" y="428604"/>
            <a:ext cx="2857520" cy="1906008"/>
          </a:xfrm>
          <a:prstGeom prst="rect">
            <a:avLst/>
          </a:prstGeom>
          <a:noFill/>
        </p:spPr>
      </p:pic>
      <p:pic>
        <p:nvPicPr>
          <p:cNvPr id="20488" name="Picture 8" descr="http://www.accionrse.cl/imagenes/noticias/pict.jpg"/>
          <p:cNvPicPr>
            <a:picLocks noChangeAspect="1" noChangeArrowheads="1"/>
          </p:cNvPicPr>
          <p:nvPr/>
        </p:nvPicPr>
        <p:blipFill>
          <a:blip r:embed="rId4"/>
          <a:srcRect/>
          <a:stretch>
            <a:fillRect/>
          </a:stretch>
        </p:blipFill>
        <p:spPr bwMode="auto">
          <a:xfrm>
            <a:off x="6072198" y="4429132"/>
            <a:ext cx="2857520" cy="214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5" presetClass="entr" presetSubtype="0" fill="hold" nodeType="afterEffect">
                                  <p:stCondLst>
                                    <p:cond delay="0"/>
                                  </p:stCondLst>
                                  <p:childTnLst>
                                    <p:set>
                                      <p:cBhvr>
                                        <p:cTn id="22" dur="1" fill="hold">
                                          <p:stCondLst>
                                            <p:cond delay="0"/>
                                          </p:stCondLst>
                                        </p:cTn>
                                        <p:tgtEl>
                                          <p:spTgt spid="20484"/>
                                        </p:tgtEl>
                                        <p:attrNameLst>
                                          <p:attrName>style.visibility</p:attrName>
                                        </p:attrNameLst>
                                      </p:cBhvr>
                                      <p:to>
                                        <p:strVal val="visible"/>
                                      </p:to>
                                    </p:set>
                                    <p:anim calcmode="lin" valueType="num">
                                      <p:cBhvr>
                                        <p:cTn id="23" dur="500" decel="50000" fill="hold">
                                          <p:stCondLst>
                                            <p:cond delay="0"/>
                                          </p:stCondLst>
                                        </p:cTn>
                                        <p:tgtEl>
                                          <p:spTgt spid="2048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048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0484"/>
                                        </p:tgtEl>
                                        <p:attrNameLst>
                                          <p:attrName>ppt_w</p:attrName>
                                        </p:attrNameLst>
                                      </p:cBhvr>
                                      <p:tavLst>
                                        <p:tav tm="0">
                                          <p:val>
                                            <p:strVal val="#ppt_w*.05"/>
                                          </p:val>
                                        </p:tav>
                                        <p:tav tm="100000">
                                          <p:val>
                                            <p:strVal val="#ppt_w"/>
                                          </p:val>
                                        </p:tav>
                                      </p:tavLst>
                                    </p:anim>
                                    <p:anim calcmode="lin" valueType="num">
                                      <p:cBhvr>
                                        <p:cTn id="26" dur="1000" fill="hold"/>
                                        <p:tgtEl>
                                          <p:spTgt spid="2048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048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048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048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0484"/>
                                        </p:tgtEl>
                                      </p:cBhvr>
                                    </p:animEffect>
                                  </p:childTnLst>
                                </p:cTn>
                              </p:par>
                            </p:childTnLst>
                          </p:cTn>
                        </p:par>
                        <p:par>
                          <p:cTn id="31" fill="hold">
                            <p:stCondLst>
                              <p:cond delay="5000"/>
                            </p:stCondLst>
                            <p:childTnLst>
                              <p:par>
                                <p:cTn id="32" presetID="30" presetClass="entr" presetSubtype="0" fill="hold" nodeType="after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fade">
                                      <p:cBhvr>
                                        <p:cTn id="34" dur="800" decel="100000"/>
                                        <p:tgtEl>
                                          <p:spTgt spid="20482"/>
                                        </p:tgtEl>
                                      </p:cBhvr>
                                    </p:animEffect>
                                    <p:anim calcmode="lin" valueType="num">
                                      <p:cBhvr>
                                        <p:cTn id="35" dur="800" decel="100000" fill="hold"/>
                                        <p:tgtEl>
                                          <p:spTgt spid="20482"/>
                                        </p:tgtEl>
                                        <p:attrNameLst>
                                          <p:attrName>style.rotation</p:attrName>
                                        </p:attrNameLst>
                                      </p:cBhvr>
                                      <p:tavLst>
                                        <p:tav tm="0">
                                          <p:val>
                                            <p:fltVal val="-90"/>
                                          </p:val>
                                        </p:tav>
                                        <p:tav tm="100000">
                                          <p:val>
                                            <p:fltVal val="0"/>
                                          </p:val>
                                        </p:tav>
                                      </p:tavLst>
                                    </p:anim>
                                    <p:anim calcmode="lin" valueType="num">
                                      <p:cBhvr>
                                        <p:cTn id="36" dur="800" decel="100000" fill="hold"/>
                                        <p:tgtEl>
                                          <p:spTgt spid="20482"/>
                                        </p:tgtEl>
                                        <p:attrNameLst>
                                          <p:attrName>ppt_x</p:attrName>
                                        </p:attrNameLst>
                                      </p:cBhvr>
                                      <p:tavLst>
                                        <p:tav tm="0">
                                          <p:val>
                                            <p:strVal val="#ppt_x+0.4"/>
                                          </p:val>
                                        </p:tav>
                                        <p:tav tm="100000">
                                          <p:val>
                                            <p:strVal val="#ppt_x-0.05"/>
                                          </p:val>
                                        </p:tav>
                                      </p:tavLst>
                                    </p:anim>
                                    <p:anim calcmode="lin" valueType="num">
                                      <p:cBhvr>
                                        <p:cTn id="37" dur="800" decel="100000" fill="hold"/>
                                        <p:tgtEl>
                                          <p:spTgt spid="20482"/>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0482"/>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0482"/>
                                        </p:tgtEl>
                                        <p:attrNameLst>
                                          <p:attrName>ppt_y</p:attrName>
                                        </p:attrNameLst>
                                      </p:cBhvr>
                                      <p:tavLst>
                                        <p:tav tm="0">
                                          <p:val>
                                            <p:strVal val="#ppt_y+0.1"/>
                                          </p:val>
                                        </p:tav>
                                        <p:tav tm="100000">
                                          <p:val>
                                            <p:strVal val="#ppt_y"/>
                                          </p:val>
                                        </p:tav>
                                      </p:tavLst>
                                    </p:anim>
                                  </p:childTnLst>
                                </p:cTn>
                              </p:par>
                            </p:childTnLst>
                          </p:cTn>
                        </p:par>
                        <p:par>
                          <p:cTn id="40" fill="hold">
                            <p:stCondLst>
                              <p:cond delay="6000"/>
                            </p:stCondLst>
                            <p:childTnLst>
                              <p:par>
                                <p:cTn id="41" presetID="25" presetClass="entr" presetSubtype="0" fill="hold" nodeType="afterEffect">
                                  <p:stCondLst>
                                    <p:cond delay="0"/>
                                  </p:stCondLst>
                                  <p:childTnLst>
                                    <p:set>
                                      <p:cBhvr>
                                        <p:cTn id="42" dur="1" fill="hold">
                                          <p:stCondLst>
                                            <p:cond delay="0"/>
                                          </p:stCondLst>
                                        </p:cTn>
                                        <p:tgtEl>
                                          <p:spTgt spid="20488"/>
                                        </p:tgtEl>
                                        <p:attrNameLst>
                                          <p:attrName>style.visibility</p:attrName>
                                        </p:attrNameLst>
                                      </p:cBhvr>
                                      <p:to>
                                        <p:strVal val="visible"/>
                                      </p:to>
                                    </p:set>
                                    <p:anim calcmode="lin" valueType="num">
                                      <p:cBhvr>
                                        <p:cTn id="43" dur="500" decel="50000" fill="hold">
                                          <p:stCondLst>
                                            <p:cond delay="0"/>
                                          </p:stCondLst>
                                        </p:cTn>
                                        <p:tgtEl>
                                          <p:spTgt spid="2048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048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0488"/>
                                        </p:tgtEl>
                                        <p:attrNameLst>
                                          <p:attrName>ppt_w</p:attrName>
                                        </p:attrNameLst>
                                      </p:cBhvr>
                                      <p:tavLst>
                                        <p:tav tm="0">
                                          <p:val>
                                            <p:strVal val="#ppt_w*.05"/>
                                          </p:val>
                                        </p:tav>
                                        <p:tav tm="100000">
                                          <p:val>
                                            <p:strVal val="#ppt_w"/>
                                          </p:val>
                                        </p:tav>
                                      </p:tavLst>
                                    </p:anim>
                                    <p:anim calcmode="lin" valueType="num">
                                      <p:cBhvr>
                                        <p:cTn id="46" dur="1000" fill="hold"/>
                                        <p:tgtEl>
                                          <p:spTgt spid="2048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048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048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048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1660</Words>
  <Application>Microsoft Office PowerPoint</Application>
  <PresentationFormat>Presentación en pantalla (4:3)</PresentationFormat>
  <Paragraphs>104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ESTEREOTIPOS ASOCIADOS A LAS PERSONAS MAYORES </vt:lpstr>
      <vt:lpstr>Introducción</vt:lpstr>
      <vt:lpstr>Definición de estereotipo y valoración </vt:lpstr>
      <vt:lpstr>Diapositiva 4</vt:lpstr>
      <vt:lpstr>Diapositiva 5</vt:lpstr>
      <vt:lpstr>Diapositiva 6</vt:lpstr>
      <vt:lpstr>Diapositiva 7</vt:lpstr>
      <vt:lpstr>Diapositiva 8</vt:lpstr>
      <vt:lpstr>Diapositiva 9</vt:lpstr>
      <vt:lpstr>Diapositiva 10</vt:lpstr>
      <vt:lpstr>ESTEREOTIPOS Y MITOS QUE AFECTAN A LAS PERSONAS MAYORES</vt:lpstr>
      <vt:lpstr>Diapositiva 12</vt:lpstr>
      <vt:lpstr>Diapositiva 13</vt:lpstr>
      <vt:lpstr>EDADISMO</vt:lpstr>
      <vt:lpstr>Mitos y realidades en  las personas mayores</vt:lpstr>
      <vt:lpstr>Consecuencias del edadismo para las personas mayores.</vt:lpstr>
      <vt:lpstr>¿Cómo actuar para reducir  el edadismo?</vt:lpstr>
      <vt:lpstr>Diapositiva 18</vt:lpstr>
      <vt:lpstr>Conclusión para reducir el edadismo</vt:lpstr>
      <vt:lpstr>Modificaciones de los estereotipos.</vt:lpstr>
      <vt:lpstr>Lo que pedimos:</vt:lpstr>
      <vt:lpstr>Importancia de la educación intergeneracional</vt:lpstr>
      <vt:lpstr>Diapositiva 23</vt:lpstr>
      <vt:lpstr>Estrategias para modificar los estereotipos</vt:lpstr>
      <vt:lpstr>Diapositiva 25</vt:lpstr>
      <vt:lpstr>Diapositiva 26</vt:lpstr>
      <vt:lpstr>Terminología adecuada</vt:lpstr>
      <vt:lpstr>Diapositiva 28</vt:lpstr>
    </vt:vector>
  </TitlesOfParts>
  <Company>by sebabarce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ESTEREOTIPOS ASOCIADOS A LAS PERSONAS MAYORES </dc:title>
  <dc:creator>Windows Share Lite v1</dc:creator>
  <cp:lastModifiedBy>Windows Share Lite v1</cp:lastModifiedBy>
  <cp:revision>97</cp:revision>
  <dcterms:created xsi:type="dcterms:W3CDTF">2015-04-15T14:43:55Z</dcterms:created>
  <dcterms:modified xsi:type="dcterms:W3CDTF">2015-04-16T00:19:45Z</dcterms:modified>
</cp:coreProperties>
</file>