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61" r:id="rId3"/>
    <p:sldId id="268" r:id="rId4"/>
    <p:sldId id="257" r:id="rId5"/>
    <p:sldId id="258" r:id="rId6"/>
    <p:sldId id="259" r:id="rId7"/>
    <p:sldId id="263" r:id="rId8"/>
    <p:sldId id="264" r:id="rId9"/>
    <p:sldId id="269" r:id="rId10"/>
    <p:sldId id="270" r:id="rId11"/>
    <p:sldId id="271" r:id="rId12"/>
    <p:sldId id="266" r:id="rId13"/>
    <p:sldId id="265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E2D5C-A074-492B-B1FF-D0FC6237A539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3A08C-1CE7-4A66-BC50-15B9CADDC37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54330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13E76F-EBA6-4BAB-94D9-DACF5A32E43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L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992FBF9-044B-4648-9908-A2594E15F6D3}" type="datetimeFigureOut">
              <a:rPr lang="es-EC" smtClean="0"/>
              <a:t>15/04/2015</a:t>
            </a:fld>
            <a:endParaRPr lang="es-EC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C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D92C5CC-7C2A-4DC1-B263-22130A157586}" type="slidenum">
              <a:rPr lang="es-EC" smtClean="0"/>
              <a:t>‹Nº›</a:t>
            </a:fld>
            <a:endParaRPr lang="es-EC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47664" y="908720"/>
            <a:ext cx="6696744" cy="5112568"/>
          </a:xfrm>
        </p:spPr>
        <p:txBody>
          <a:bodyPr>
            <a:normAutofit fontScale="90000"/>
          </a:bodyPr>
          <a:lstStyle/>
          <a:p>
            <a:r>
              <a:rPr lang="es-EC" sz="3600" dirty="0" smtClean="0">
                <a:latin typeface="Cambria" panose="02040503050406030204" pitchFamily="18" charset="0"/>
              </a:rPr>
              <a:t>I ENCUENTRO NACIONAL</a:t>
            </a:r>
            <a:br>
              <a:rPr lang="es-EC" sz="3600" dirty="0" smtClean="0">
                <a:latin typeface="Cambria" panose="02040503050406030204" pitchFamily="18" charset="0"/>
              </a:rPr>
            </a:br>
            <a:r>
              <a:rPr lang="es-EC" sz="3600" dirty="0" smtClean="0">
                <a:latin typeface="Cambria" panose="02040503050406030204" pitchFamily="18" charset="0"/>
              </a:rPr>
              <a:t>FUTURO DEL ENVEJECIMIENTO ADULTO MAYOR ACTIVO, SALUDABLE Y PRODUCTIVO</a:t>
            </a:r>
            <a:br>
              <a:rPr lang="es-EC" sz="3600" dirty="0" smtClean="0">
                <a:latin typeface="Cambria" panose="02040503050406030204" pitchFamily="18" charset="0"/>
              </a:rPr>
            </a:br>
            <a:r>
              <a:rPr lang="es-EC" sz="3600" dirty="0">
                <a:latin typeface="Cambria" panose="02040503050406030204" pitchFamily="18" charset="0"/>
              </a:rPr>
              <a:t/>
            </a:r>
            <a:br>
              <a:rPr lang="es-EC" sz="3600" dirty="0">
                <a:latin typeface="Cambria" panose="02040503050406030204" pitchFamily="18" charset="0"/>
              </a:rPr>
            </a:br>
            <a:r>
              <a:rPr lang="es-EC" sz="3600" dirty="0" smtClean="0">
                <a:latin typeface="Cambria" panose="02040503050406030204" pitchFamily="18" charset="0"/>
              </a:rPr>
              <a:t>“Dirección y Gestión de Centros Gerontológicos”</a:t>
            </a:r>
            <a:br>
              <a:rPr lang="es-EC" sz="3600" dirty="0" smtClean="0">
                <a:latin typeface="Cambria" panose="02040503050406030204" pitchFamily="18" charset="0"/>
              </a:rPr>
            </a:br>
            <a:r>
              <a:rPr lang="es-EC" sz="4000" dirty="0" smtClean="0">
                <a:latin typeface="Cambria" panose="02040503050406030204" pitchFamily="18" charset="0"/>
              </a:rPr>
              <a:t/>
            </a:r>
            <a:br>
              <a:rPr lang="es-EC" sz="4000" dirty="0" smtClean="0">
                <a:latin typeface="Cambria" panose="02040503050406030204" pitchFamily="18" charset="0"/>
              </a:rPr>
            </a:br>
            <a:r>
              <a:rPr lang="es-EC" sz="4000" dirty="0" smtClean="0">
                <a:latin typeface="Cambria" panose="02040503050406030204" pitchFamily="18" charset="0"/>
              </a:rPr>
              <a:t>16 Y 17 DE ABRIL DEL 2015</a:t>
            </a:r>
            <a:r>
              <a:rPr lang="es-EC" sz="4000" dirty="0">
                <a:latin typeface="Cambria" panose="02040503050406030204" pitchFamily="18" charset="0"/>
              </a:rPr>
              <a:t/>
            </a:r>
            <a:br>
              <a:rPr lang="es-EC" sz="4000" dirty="0">
                <a:latin typeface="Cambria" panose="02040503050406030204" pitchFamily="18" charset="0"/>
              </a:rPr>
            </a:br>
            <a:endParaRPr lang="es-EC" sz="4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676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sz="2800" b="1" dirty="0" smtClean="0">
                <a:latin typeface="Cambria" panose="02040503050406030204" pitchFamily="18" charset="0"/>
              </a:rPr>
              <a:t>Modelo continuo, asistencial y progresivo para PAM de Ecuador</a:t>
            </a:r>
            <a:endParaRPr lang="es-EC" sz="2800" b="1" dirty="0">
              <a:latin typeface="Cambria" panose="020405030504060302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988840"/>
            <a:ext cx="7498080" cy="4259560"/>
          </a:xfrm>
        </p:spPr>
        <p:txBody>
          <a:bodyPr/>
          <a:lstStyle/>
          <a:p>
            <a:r>
              <a:rPr lang="es-EC" sz="4000" dirty="0" smtClean="0"/>
              <a:t>Recuperación funcional</a:t>
            </a:r>
          </a:p>
          <a:p>
            <a:r>
              <a:rPr lang="es-EC" sz="4000" dirty="0" smtClean="0"/>
              <a:t>Recuperación física-psíquica</a:t>
            </a:r>
          </a:p>
          <a:p>
            <a:r>
              <a:rPr lang="es-EC" sz="4000" dirty="0" smtClean="0"/>
              <a:t>Recuperación social. Cuidado continuo de salud.  Vigilancia funcional. Enfoque curso de vida.</a:t>
            </a:r>
          </a:p>
          <a:p>
            <a:pPr marL="82296" indent="0">
              <a:buNone/>
            </a:pP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922622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3648" y="836712"/>
            <a:ext cx="7498080" cy="5544616"/>
          </a:xfrm>
        </p:spPr>
        <p:txBody>
          <a:bodyPr>
            <a:normAutofit fontScale="85000" lnSpcReduction="10000"/>
          </a:bodyPr>
          <a:lstStyle/>
          <a:p>
            <a:r>
              <a:rPr lang="es-EC" dirty="0" err="1" smtClean="0">
                <a:latin typeface="Cambria" panose="02040503050406030204" pitchFamily="18" charset="0"/>
              </a:rPr>
              <a:t>Defuncionalizado</a:t>
            </a:r>
            <a:r>
              <a:rPr lang="es-EC" dirty="0" smtClean="0">
                <a:latin typeface="Cambria" panose="02040503050406030204" pitchFamily="18" charset="0"/>
              </a:rPr>
              <a:t>. Agudo o subagudo recuperable. Prevención de la dependencia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Manejo agudos complejos y crónicos descompensados.</a:t>
            </a:r>
          </a:p>
          <a:p>
            <a:pPr marL="82296" indent="0">
              <a:buNone/>
            </a:pPr>
            <a:r>
              <a:rPr lang="es-EC" dirty="0">
                <a:latin typeface="Cambria" panose="02040503050406030204" pitchFamily="18" charset="0"/>
              </a:rPr>
              <a:t> </a:t>
            </a:r>
            <a:r>
              <a:rPr lang="es-EC" dirty="0" smtClean="0">
                <a:latin typeface="Cambria" panose="02040503050406030204" pitchFamily="18" charset="0"/>
              </a:rPr>
              <a:t>   Prevención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Promoción y Prevención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Manejo de agudos simples y crónicos estables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Seguridad y participación (trabajo intersectorial)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Comunidad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Centro Gerontológico diurnos y larga estancia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Población con derechos</a:t>
            </a:r>
            <a:endParaRPr lang="es-EC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871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3" name="Picture 10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859" y="98173"/>
            <a:ext cx="7965613" cy="659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0796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-190500" y="158750"/>
            <a:ext cx="93726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CL" dirty="0"/>
          </a:p>
        </p:txBody>
      </p:sp>
      <p:sp>
        <p:nvSpPr>
          <p:cNvPr id="226307" name="Rectangle 3"/>
          <p:cNvSpPr>
            <a:spLocks noChangeArrowheads="1"/>
          </p:cNvSpPr>
          <p:nvPr/>
        </p:nvSpPr>
        <p:spPr bwMode="auto">
          <a:xfrm>
            <a:off x="990600" y="152400"/>
            <a:ext cx="7162800" cy="6629400"/>
          </a:xfrm>
          <a:prstGeom prst="rect">
            <a:avLst/>
          </a:prstGeom>
          <a:noFill/>
          <a:ln w="28575">
            <a:solidFill>
              <a:srgbClr val="333333"/>
            </a:solidFill>
            <a:miter lim="800000"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26308" name="Line 4"/>
          <p:cNvSpPr>
            <a:spLocks noChangeShapeType="1"/>
          </p:cNvSpPr>
          <p:nvPr/>
        </p:nvSpPr>
        <p:spPr bwMode="auto">
          <a:xfrm>
            <a:off x="2928938" y="158750"/>
            <a:ext cx="1587" cy="66278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7408863" y="1296988"/>
            <a:ext cx="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endParaRPr lang="es-ES_tradnl" sz="1000" b="1">
              <a:solidFill>
                <a:srgbClr val="D60624"/>
              </a:solidFill>
            </a:endParaRPr>
          </a:p>
        </p:txBody>
      </p:sp>
      <p:sp>
        <p:nvSpPr>
          <p:cNvPr id="226310" name="Line 6"/>
          <p:cNvSpPr>
            <a:spLocks noChangeShapeType="1"/>
          </p:cNvSpPr>
          <p:nvPr/>
        </p:nvSpPr>
        <p:spPr bwMode="auto">
          <a:xfrm flipV="1">
            <a:off x="2936875" y="6027738"/>
            <a:ext cx="5192713" cy="63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065213" y="6096000"/>
            <a:ext cx="1730375" cy="573088"/>
            <a:chOff x="623" y="3888"/>
            <a:chExt cx="1090" cy="361"/>
          </a:xfrm>
        </p:grpSpPr>
        <p:sp>
          <p:nvSpPr>
            <p:cNvPr id="14507" name="AutoShape 8"/>
            <p:cNvSpPr>
              <a:spLocks noChangeArrowheads="1"/>
            </p:cNvSpPr>
            <p:nvPr/>
          </p:nvSpPr>
          <p:spPr bwMode="auto">
            <a:xfrm>
              <a:off x="623" y="3888"/>
              <a:ext cx="1090" cy="361"/>
            </a:xfrm>
            <a:prstGeom prst="roundRect">
              <a:avLst>
                <a:gd name="adj" fmla="val 10282"/>
              </a:avLst>
            </a:prstGeom>
            <a:solidFill>
              <a:srgbClr val="99CC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508" name="Rectangle 9"/>
            <p:cNvSpPr>
              <a:spLocks noChangeArrowheads="1"/>
            </p:cNvSpPr>
            <p:nvPr/>
          </p:nvSpPr>
          <p:spPr bwMode="auto">
            <a:xfrm>
              <a:off x="769" y="3936"/>
              <a:ext cx="820" cy="268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400" b="1" dirty="0"/>
                <a:t>PROYECTOS</a:t>
              </a:r>
            </a:p>
            <a:p>
              <a:pPr algn="ctr" eaLnBrk="0" hangingPunct="0"/>
              <a:r>
                <a:rPr lang="es-ES_tradnl" sz="1400" b="1" dirty="0"/>
                <a:t>DE INVERSION</a:t>
              </a:r>
              <a:r>
                <a:rPr lang="es-ES_tradnl" sz="700" b="1" dirty="0"/>
                <a:t> </a:t>
              </a:r>
              <a:endParaRPr lang="es-ES_tradnl" sz="800" b="1" dirty="0"/>
            </a:p>
          </p:txBody>
        </p:sp>
        <p:sp>
          <p:nvSpPr>
            <p:cNvPr id="14509" name="Rectangle 10"/>
            <p:cNvSpPr>
              <a:spLocks noChangeArrowheads="1"/>
            </p:cNvSpPr>
            <p:nvPr/>
          </p:nvSpPr>
          <p:spPr bwMode="auto">
            <a:xfrm>
              <a:off x="1122" y="4140"/>
              <a:ext cx="16" cy="67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700" b="1"/>
                <a:t>I</a:t>
              </a:r>
              <a:endParaRPr lang="es-ES_tradnl" sz="800" b="1"/>
            </a:p>
          </p:txBody>
        </p:sp>
      </p:grpSp>
      <p:sp>
        <p:nvSpPr>
          <p:cNvPr id="226315" name="Line 11"/>
          <p:cNvSpPr>
            <a:spLocks noChangeShapeType="1"/>
          </p:cNvSpPr>
          <p:nvPr/>
        </p:nvSpPr>
        <p:spPr bwMode="auto">
          <a:xfrm>
            <a:off x="7999413" y="4162425"/>
            <a:ext cx="1587" cy="22764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26316" name="Line 12"/>
          <p:cNvSpPr>
            <a:spLocks noChangeShapeType="1"/>
          </p:cNvSpPr>
          <p:nvPr/>
        </p:nvSpPr>
        <p:spPr bwMode="auto">
          <a:xfrm flipH="1">
            <a:off x="7648575" y="6446838"/>
            <a:ext cx="342900" cy="158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855913" y="6402388"/>
            <a:ext cx="855662" cy="109537"/>
            <a:chOff x="1751" y="4081"/>
            <a:chExt cx="539" cy="69"/>
          </a:xfrm>
        </p:grpSpPr>
        <p:sp>
          <p:nvSpPr>
            <p:cNvPr id="14505" name="Line 14"/>
            <p:cNvSpPr>
              <a:spLocks noChangeShapeType="1"/>
            </p:cNvSpPr>
            <p:nvPr/>
          </p:nvSpPr>
          <p:spPr bwMode="auto">
            <a:xfrm flipH="1">
              <a:off x="1818" y="4116"/>
              <a:ext cx="472" cy="1"/>
            </a:xfrm>
            <a:prstGeom prst="line">
              <a:avLst/>
            </a:prstGeom>
            <a:noFill/>
            <a:ln w="39751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506" name="Freeform 15"/>
            <p:cNvSpPr>
              <a:spLocks/>
            </p:cNvSpPr>
            <p:nvPr/>
          </p:nvSpPr>
          <p:spPr bwMode="auto">
            <a:xfrm>
              <a:off x="1751" y="4081"/>
              <a:ext cx="100" cy="69"/>
            </a:xfrm>
            <a:custGeom>
              <a:avLst/>
              <a:gdLst>
                <a:gd name="T0" fmla="*/ 11 w 300"/>
                <a:gd name="T1" fmla="*/ 4 h 276"/>
                <a:gd name="T2" fmla="*/ 0 w 300"/>
                <a:gd name="T3" fmla="*/ 2 h 276"/>
                <a:gd name="T4" fmla="*/ 11 w 300"/>
                <a:gd name="T5" fmla="*/ 0 h 276"/>
                <a:gd name="T6" fmla="*/ 7 w 300"/>
                <a:gd name="T7" fmla="*/ 2 h 276"/>
                <a:gd name="T8" fmla="*/ 11 w 300"/>
                <a:gd name="T9" fmla="*/ 4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276"/>
                <a:gd name="T17" fmla="*/ 300 w 300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276">
                  <a:moveTo>
                    <a:pt x="300" y="276"/>
                  </a:moveTo>
                  <a:lnTo>
                    <a:pt x="0" y="138"/>
                  </a:lnTo>
                  <a:lnTo>
                    <a:pt x="300" y="0"/>
                  </a:lnTo>
                  <a:lnTo>
                    <a:pt x="199" y="138"/>
                  </a:lnTo>
                  <a:lnTo>
                    <a:pt x="300" y="276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</p:grpSp>
      <p:sp>
        <p:nvSpPr>
          <p:cNvPr id="226320" name="Line 16"/>
          <p:cNvSpPr>
            <a:spLocks noChangeShapeType="1"/>
          </p:cNvSpPr>
          <p:nvPr/>
        </p:nvSpPr>
        <p:spPr bwMode="auto">
          <a:xfrm>
            <a:off x="3816350" y="3455988"/>
            <a:ext cx="1588" cy="1096962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26321" name="Rectangle 17"/>
          <p:cNvSpPr>
            <a:spLocks noChangeArrowheads="1"/>
          </p:cNvSpPr>
          <p:nvPr/>
        </p:nvSpPr>
        <p:spPr bwMode="auto">
          <a:xfrm>
            <a:off x="1595438" y="274638"/>
            <a:ext cx="6810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s-ES_tradnl" sz="1600" b="1" dirty="0">
                <a:latin typeface="Times New Roman" pitchFamily="18" charset="0"/>
              </a:rPr>
              <a:t>FASES</a:t>
            </a:r>
            <a:r>
              <a:rPr lang="es-ES_tradnl" sz="1600" b="1" dirty="0">
                <a:solidFill>
                  <a:srgbClr val="101010"/>
                </a:solidFill>
                <a:latin typeface="Times New Roman" pitchFamily="18" charset="0"/>
              </a:rPr>
              <a:t> </a:t>
            </a:r>
            <a:endParaRPr lang="es-ES_tradnl" sz="800" b="1" dirty="0">
              <a:solidFill>
                <a:srgbClr val="3E2FAD"/>
              </a:solidFill>
            </a:endParaRP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2808288" y="3014663"/>
            <a:ext cx="5345112" cy="1450975"/>
            <a:chOff x="1721" y="1947"/>
            <a:chExt cx="3367" cy="914"/>
          </a:xfrm>
        </p:grpSpPr>
        <p:sp>
          <p:nvSpPr>
            <p:cNvPr id="14474" name="Freeform 19"/>
            <p:cNvSpPr>
              <a:spLocks/>
            </p:cNvSpPr>
            <p:nvPr/>
          </p:nvSpPr>
          <p:spPr bwMode="auto">
            <a:xfrm>
              <a:off x="1721" y="2320"/>
              <a:ext cx="100" cy="69"/>
            </a:xfrm>
            <a:custGeom>
              <a:avLst/>
              <a:gdLst>
                <a:gd name="T0" fmla="*/ 11 w 300"/>
                <a:gd name="T1" fmla="*/ 4 h 277"/>
                <a:gd name="T2" fmla="*/ 0 w 300"/>
                <a:gd name="T3" fmla="*/ 2 h 277"/>
                <a:gd name="T4" fmla="*/ 11 w 300"/>
                <a:gd name="T5" fmla="*/ 0 h 277"/>
                <a:gd name="T6" fmla="*/ 7 w 300"/>
                <a:gd name="T7" fmla="*/ 2 h 277"/>
                <a:gd name="T8" fmla="*/ 11 w 300"/>
                <a:gd name="T9" fmla="*/ 4 h 2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277"/>
                <a:gd name="T17" fmla="*/ 300 w 300"/>
                <a:gd name="T18" fmla="*/ 277 h 2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277">
                  <a:moveTo>
                    <a:pt x="300" y="277"/>
                  </a:moveTo>
                  <a:lnTo>
                    <a:pt x="0" y="139"/>
                  </a:lnTo>
                  <a:lnTo>
                    <a:pt x="300" y="0"/>
                  </a:lnTo>
                  <a:lnTo>
                    <a:pt x="199" y="139"/>
                  </a:lnTo>
                  <a:lnTo>
                    <a:pt x="300" y="2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1787" y="1947"/>
              <a:ext cx="3301" cy="914"/>
              <a:chOff x="1787" y="1947"/>
              <a:chExt cx="3301" cy="914"/>
            </a:xfrm>
          </p:grpSpPr>
          <p:sp>
            <p:nvSpPr>
              <p:cNvPr id="14476" name="AutoShape 21"/>
              <p:cNvSpPr>
                <a:spLocks noChangeArrowheads="1"/>
              </p:cNvSpPr>
              <p:nvPr/>
            </p:nvSpPr>
            <p:spPr bwMode="auto">
              <a:xfrm>
                <a:off x="3041" y="2351"/>
                <a:ext cx="734" cy="145"/>
              </a:xfrm>
              <a:prstGeom prst="roundRect">
                <a:avLst>
                  <a:gd name="adj" fmla="val 10398"/>
                </a:avLst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s-ES_tradnl" sz="1000" b="1">
                  <a:solidFill>
                    <a:srgbClr val="FFFF00"/>
                  </a:solidFill>
                </a:endParaRPr>
              </a:p>
            </p:txBody>
          </p:sp>
          <p:sp>
            <p:nvSpPr>
              <p:cNvPr id="14477" name="Rectangle 22"/>
              <p:cNvSpPr>
                <a:spLocks noChangeArrowheads="1"/>
              </p:cNvSpPr>
              <p:nvPr/>
            </p:nvSpPr>
            <p:spPr bwMode="auto">
              <a:xfrm>
                <a:off x="3072" y="2352"/>
                <a:ext cx="657" cy="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s-ES_tradnl" sz="1000" b="1">
                    <a:solidFill>
                      <a:srgbClr val="F43CD5"/>
                    </a:solidFill>
                    <a:latin typeface="Times New Roman" pitchFamily="18" charset="0"/>
                  </a:rPr>
                  <a:t>SITU. ESPERADA</a:t>
                </a:r>
                <a:endParaRPr lang="es-ES_tradnl" sz="800" b="1">
                  <a:solidFill>
                    <a:srgbClr val="3E2FAD"/>
                  </a:solidFill>
                </a:endParaRPr>
              </a:p>
            </p:txBody>
          </p:sp>
          <p:sp>
            <p:nvSpPr>
              <p:cNvPr id="14478" name="AutoShape 23"/>
              <p:cNvSpPr>
                <a:spLocks noChangeArrowheads="1"/>
              </p:cNvSpPr>
              <p:nvPr/>
            </p:nvSpPr>
            <p:spPr bwMode="auto">
              <a:xfrm>
                <a:off x="3169" y="2166"/>
                <a:ext cx="521" cy="109"/>
              </a:xfrm>
              <a:prstGeom prst="roundRect">
                <a:avLst>
                  <a:gd name="adj" fmla="val 10074"/>
                </a:avLst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endParaRPr lang="es-ES_tradnl" sz="1000" b="1">
                  <a:solidFill>
                    <a:srgbClr val="F43CD5"/>
                  </a:solidFill>
                </a:endParaRPr>
              </a:p>
            </p:txBody>
          </p:sp>
          <p:sp>
            <p:nvSpPr>
              <p:cNvPr id="14479" name="Rectangle 24"/>
              <p:cNvSpPr>
                <a:spLocks noChangeArrowheads="1"/>
              </p:cNvSpPr>
              <p:nvPr/>
            </p:nvSpPr>
            <p:spPr bwMode="auto">
              <a:xfrm>
                <a:off x="3312" y="2160"/>
                <a:ext cx="235" cy="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s-ES_tradnl" sz="1000" b="1">
                    <a:solidFill>
                      <a:srgbClr val="F43CD5"/>
                    </a:solidFill>
                    <a:latin typeface="Times New Roman" pitchFamily="18" charset="0"/>
                  </a:rPr>
                  <a:t>FINES</a:t>
                </a:r>
                <a:endParaRPr lang="es-ES_tradnl" sz="800" b="1">
                  <a:solidFill>
                    <a:srgbClr val="F43CD5"/>
                  </a:solidFill>
                </a:endParaRPr>
              </a:p>
            </p:txBody>
          </p:sp>
          <p:sp>
            <p:nvSpPr>
              <p:cNvPr id="14480" name="AutoShape 25"/>
              <p:cNvSpPr>
                <a:spLocks noChangeArrowheads="1"/>
              </p:cNvSpPr>
              <p:nvPr/>
            </p:nvSpPr>
            <p:spPr bwMode="auto">
              <a:xfrm>
                <a:off x="2742" y="2594"/>
                <a:ext cx="415" cy="116"/>
              </a:xfrm>
              <a:prstGeom prst="roundRect">
                <a:avLst>
                  <a:gd name="adj" fmla="val 10875"/>
                </a:avLst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81" name="Rectangle 26"/>
              <p:cNvSpPr>
                <a:spLocks noChangeArrowheads="1"/>
              </p:cNvSpPr>
              <p:nvPr/>
            </p:nvSpPr>
            <p:spPr bwMode="auto">
              <a:xfrm>
                <a:off x="2784" y="2592"/>
                <a:ext cx="324" cy="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s-ES_tradnl" sz="1000" b="1">
                    <a:solidFill>
                      <a:schemeClr val="accent2"/>
                    </a:solidFill>
                    <a:latin typeface="Times New Roman" pitchFamily="18" charset="0"/>
                  </a:rPr>
                  <a:t>MEDIOS</a:t>
                </a:r>
                <a:endParaRPr lang="es-ES_tradnl" sz="1000" b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4482" name="Line 27"/>
              <p:cNvSpPr>
                <a:spLocks noChangeShapeType="1"/>
              </p:cNvSpPr>
              <p:nvPr/>
            </p:nvSpPr>
            <p:spPr bwMode="auto">
              <a:xfrm flipV="1">
                <a:off x="1802" y="2063"/>
                <a:ext cx="3271" cy="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83" name="AutoShape 28"/>
              <p:cNvSpPr>
                <a:spLocks noChangeArrowheads="1"/>
              </p:cNvSpPr>
              <p:nvPr/>
            </p:nvSpPr>
            <p:spPr bwMode="auto">
              <a:xfrm>
                <a:off x="3671" y="2594"/>
                <a:ext cx="414" cy="116"/>
              </a:xfrm>
              <a:prstGeom prst="roundRect">
                <a:avLst>
                  <a:gd name="adj" fmla="val 10875"/>
                </a:avLst>
              </a:prstGeom>
              <a:solidFill>
                <a:srgbClr val="FFFF99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84" name="Rectangle 29"/>
              <p:cNvSpPr>
                <a:spLocks noChangeArrowheads="1"/>
              </p:cNvSpPr>
              <p:nvPr/>
            </p:nvSpPr>
            <p:spPr bwMode="auto">
              <a:xfrm>
                <a:off x="3711" y="2592"/>
                <a:ext cx="324" cy="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s-ES_tradnl" sz="1000" b="1">
                    <a:solidFill>
                      <a:schemeClr val="accent2"/>
                    </a:solidFill>
                    <a:latin typeface="Times New Roman" pitchFamily="18" charset="0"/>
                  </a:rPr>
                  <a:t>MEDIOS</a:t>
                </a:r>
                <a:endParaRPr lang="es-ES_tradnl" sz="1000" b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14485" name="Line 30"/>
              <p:cNvSpPr>
                <a:spLocks noChangeShapeType="1"/>
              </p:cNvSpPr>
              <p:nvPr/>
            </p:nvSpPr>
            <p:spPr bwMode="auto">
              <a:xfrm>
                <a:off x="2992" y="2555"/>
                <a:ext cx="891" cy="1"/>
              </a:xfrm>
              <a:prstGeom prst="line">
                <a:avLst/>
              </a:prstGeom>
              <a:noFill/>
              <a:ln w="269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86" name="Line 31"/>
              <p:cNvSpPr>
                <a:spLocks noChangeShapeType="1"/>
              </p:cNvSpPr>
              <p:nvPr/>
            </p:nvSpPr>
            <p:spPr bwMode="auto">
              <a:xfrm>
                <a:off x="3887" y="2559"/>
                <a:ext cx="1" cy="28"/>
              </a:xfrm>
              <a:prstGeom prst="line">
                <a:avLst/>
              </a:prstGeom>
              <a:noFill/>
              <a:ln w="269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87" name="Line 32"/>
              <p:cNvSpPr>
                <a:spLocks noChangeShapeType="1"/>
              </p:cNvSpPr>
              <p:nvPr/>
            </p:nvSpPr>
            <p:spPr bwMode="auto">
              <a:xfrm>
                <a:off x="2982" y="2555"/>
                <a:ext cx="1" cy="32"/>
              </a:xfrm>
              <a:prstGeom prst="line">
                <a:avLst/>
              </a:prstGeom>
              <a:noFill/>
              <a:ln w="269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88" name="Line 33"/>
              <p:cNvSpPr>
                <a:spLocks noChangeShapeType="1"/>
              </p:cNvSpPr>
              <p:nvPr/>
            </p:nvSpPr>
            <p:spPr bwMode="auto">
              <a:xfrm flipV="1">
                <a:off x="3414" y="2525"/>
                <a:ext cx="1" cy="30"/>
              </a:xfrm>
              <a:prstGeom prst="line">
                <a:avLst/>
              </a:prstGeom>
              <a:noFill/>
              <a:ln w="269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89" name="Freeform 34"/>
              <p:cNvSpPr>
                <a:spLocks/>
              </p:cNvSpPr>
              <p:nvPr/>
            </p:nvSpPr>
            <p:spPr bwMode="auto">
              <a:xfrm>
                <a:off x="3381" y="2510"/>
                <a:ext cx="66" cy="22"/>
              </a:xfrm>
              <a:custGeom>
                <a:avLst/>
                <a:gdLst>
                  <a:gd name="T0" fmla="*/ 0 w 198"/>
                  <a:gd name="T1" fmla="*/ 1 h 92"/>
                  <a:gd name="T2" fmla="*/ 4 w 198"/>
                  <a:gd name="T3" fmla="*/ 0 h 92"/>
                  <a:gd name="T4" fmla="*/ 7 w 198"/>
                  <a:gd name="T5" fmla="*/ 1 h 92"/>
                  <a:gd name="T6" fmla="*/ 4 w 198"/>
                  <a:gd name="T7" fmla="*/ 1 h 92"/>
                  <a:gd name="T8" fmla="*/ 0 w 198"/>
                  <a:gd name="T9" fmla="*/ 1 h 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8"/>
                  <a:gd name="T16" fmla="*/ 0 h 92"/>
                  <a:gd name="T17" fmla="*/ 198 w 198"/>
                  <a:gd name="T18" fmla="*/ 92 h 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8" h="92">
                    <a:moveTo>
                      <a:pt x="0" y="92"/>
                    </a:moveTo>
                    <a:lnTo>
                      <a:pt x="99" y="0"/>
                    </a:lnTo>
                    <a:lnTo>
                      <a:pt x="198" y="92"/>
                    </a:lnTo>
                    <a:lnTo>
                      <a:pt x="99" y="61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90" name="Line 35"/>
              <p:cNvSpPr>
                <a:spLocks noChangeShapeType="1"/>
              </p:cNvSpPr>
              <p:nvPr/>
            </p:nvSpPr>
            <p:spPr bwMode="auto">
              <a:xfrm flipV="1">
                <a:off x="3410" y="2296"/>
                <a:ext cx="1" cy="55"/>
              </a:xfrm>
              <a:prstGeom prst="line">
                <a:avLst/>
              </a:prstGeom>
              <a:noFill/>
              <a:ln w="269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91" name="Freeform 36"/>
              <p:cNvSpPr>
                <a:spLocks/>
              </p:cNvSpPr>
              <p:nvPr/>
            </p:nvSpPr>
            <p:spPr bwMode="auto">
              <a:xfrm>
                <a:off x="3377" y="2281"/>
                <a:ext cx="66" cy="23"/>
              </a:xfrm>
              <a:custGeom>
                <a:avLst/>
                <a:gdLst>
                  <a:gd name="T0" fmla="*/ 0 w 198"/>
                  <a:gd name="T1" fmla="*/ 1 h 92"/>
                  <a:gd name="T2" fmla="*/ 4 w 198"/>
                  <a:gd name="T3" fmla="*/ 0 h 92"/>
                  <a:gd name="T4" fmla="*/ 7 w 198"/>
                  <a:gd name="T5" fmla="*/ 1 h 92"/>
                  <a:gd name="T6" fmla="*/ 4 w 198"/>
                  <a:gd name="T7" fmla="*/ 1 h 92"/>
                  <a:gd name="T8" fmla="*/ 0 w 198"/>
                  <a:gd name="T9" fmla="*/ 1 h 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8"/>
                  <a:gd name="T16" fmla="*/ 0 h 92"/>
                  <a:gd name="T17" fmla="*/ 198 w 198"/>
                  <a:gd name="T18" fmla="*/ 92 h 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8" h="92">
                    <a:moveTo>
                      <a:pt x="0" y="92"/>
                    </a:moveTo>
                    <a:lnTo>
                      <a:pt x="99" y="0"/>
                    </a:lnTo>
                    <a:lnTo>
                      <a:pt x="198" y="92"/>
                    </a:lnTo>
                    <a:lnTo>
                      <a:pt x="99" y="62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92" name="Rectangle 37"/>
              <p:cNvSpPr>
                <a:spLocks noChangeArrowheads="1"/>
              </p:cNvSpPr>
              <p:nvPr/>
            </p:nvSpPr>
            <p:spPr bwMode="auto">
              <a:xfrm>
                <a:off x="2880" y="2064"/>
                <a:ext cx="1034" cy="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/>
                <a:r>
                  <a:rPr lang="es-ES_tradnl" sz="1000" b="1">
                    <a:solidFill>
                      <a:srgbClr val="FF3300"/>
                    </a:solidFill>
                    <a:latin typeface="Times New Roman" pitchFamily="18" charset="0"/>
                  </a:rPr>
                  <a:t>ANALISIS DE PROBLEMAS</a:t>
                </a:r>
                <a:endParaRPr lang="es-ES_tradnl" sz="800" b="1">
                  <a:solidFill>
                    <a:srgbClr val="FF3300"/>
                  </a:solidFill>
                </a:endParaRPr>
              </a:p>
            </p:txBody>
          </p:sp>
          <p:sp>
            <p:nvSpPr>
              <p:cNvPr id="14493" name="Line 38"/>
              <p:cNvSpPr>
                <a:spLocks noChangeShapeType="1"/>
              </p:cNvSpPr>
              <p:nvPr/>
            </p:nvSpPr>
            <p:spPr bwMode="auto">
              <a:xfrm>
                <a:off x="4712" y="1947"/>
                <a:ext cx="1" cy="499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94" name="Line 39"/>
              <p:cNvSpPr>
                <a:spLocks noChangeShapeType="1"/>
              </p:cNvSpPr>
              <p:nvPr/>
            </p:nvSpPr>
            <p:spPr bwMode="auto">
              <a:xfrm flipH="1">
                <a:off x="3823" y="2450"/>
                <a:ext cx="889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95" name="Freeform 40"/>
              <p:cNvSpPr>
                <a:spLocks/>
              </p:cNvSpPr>
              <p:nvPr/>
            </p:nvSpPr>
            <p:spPr bwMode="auto">
              <a:xfrm>
                <a:off x="3791" y="2433"/>
                <a:ext cx="48" cy="33"/>
              </a:xfrm>
              <a:custGeom>
                <a:avLst/>
                <a:gdLst>
                  <a:gd name="T0" fmla="*/ 5 w 145"/>
                  <a:gd name="T1" fmla="*/ 2 h 133"/>
                  <a:gd name="T2" fmla="*/ 0 w 145"/>
                  <a:gd name="T3" fmla="*/ 1 h 133"/>
                  <a:gd name="T4" fmla="*/ 5 w 145"/>
                  <a:gd name="T5" fmla="*/ 0 h 133"/>
                  <a:gd name="T6" fmla="*/ 4 w 145"/>
                  <a:gd name="T7" fmla="*/ 1 h 133"/>
                  <a:gd name="T8" fmla="*/ 5 w 145"/>
                  <a:gd name="T9" fmla="*/ 2 h 13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5"/>
                  <a:gd name="T16" fmla="*/ 0 h 133"/>
                  <a:gd name="T17" fmla="*/ 145 w 145"/>
                  <a:gd name="T18" fmla="*/ 133 h 13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5" h="133">
                    <a:moveTo>
                      <a:pt x="145" y="133"/>
                    </a:moveTo>
                    <a:lnTo>
                      <a:pt x="0" y="66"/>
                    </a:lnTo>
                    <a:lnTo>
                      <a:pt x="145" y="0"/>
                    </a:lnTo>
                    <a:lnTo>
                      <a:pt x="97" y="66"/>
                    </a:lnTo>
                    <a:lnTo>
                      <a:pt x="145" y="1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96" name="Line 41"/>
              <p:cNvSpPr>
                <a:spLocks noChangeShapeType="1"/>
              </p:cNvSpPr>
              <p:nvPr/>
            </p:nvSpPr>
            <p:spPr bwMode="auto">
              <a:xfrm flipV="1">
                <a:off x="1817" y="2805"/>
                <a:ext cx="3271" cy="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97" name="Line 42"/>
              <p:cNvSpPr>
                <a:spLocks noChangeShapeType="1"/>
              </p:cNvSpPr>
              <p:nvPr/>
            </p:nvSpPr>
            <p:spPr bwMode="auto">
              <a:xfrm>
                <a:off x="4106" y="2661"/>
                <a:ext cx="880" cy="1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98" name="Rectangle 43"/>
              <p:cNvSpPr>
                <a:spLocks noChangeArrowheads="1"/>
              </p:cNvSpPr>
              <p:nvPr/>
            </p:nvSpPr>
            <p:spPr bwMode="auto">
              <a:xfrm>
                <a:off x="2685" y="2064"/>
                <a:ext cx="1459" cy="720"/>
              </a:xfrm>
              <a:prstGeom prst="rect">
                <a:avLst/>
              </a:prstGeom>
              <a:noFill/>
              <a:ln w="269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499" name="Line 44"/>
              <p:cNvSpPr>
                <a:spLocks noChangeShapeType="1"/>
              </p:cNvSpPr>
              <p:nvPr/>
            </p:nvSpPr>
            <p:spPr bwMode="auto">
              <a:xfrm flipH="1">
                <a:off x="1787" y="2355"/>
                <a:ext cx="874" cy="1"/>
              </a:xfrm>
              <a:prstGeom prst="line">
                <a:avLst/>
              </a:prstGeom>
              <a:noFill/>
              <a:ln w="396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500" name="Line 45"/>
              <p:cNvSpPr>
                <a:spLocks noChangeShapeType="1"/>
              </p:cNvSpPr>
              <p:nvPr/>
            </p:nvSpPr>
            <p:spPr bwMode="auto">
              <a:xfrm flipH="1">
                <a:off x="2351" y="2225"/>
                <a:ext cx="809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501" name="Line 46"/>
              <p:cNvSpPr>
                <a:spLocks noChangeShapeType="1"/>
              </p:cNvSpPr>
              <p:nvPr/>
            </p:nvSpPr>
            <p:spPr bwMode="auto">
              <a:xfrm flipH="1">
                <a:off x="2357" y="2428"/>
                <a:ext cx="676" cy="1"/>
              </a:xfrm>
              <a:prstGeom prst="line">
                <a:avLst/>
              </a:prstGeom>
              <a:noFill/>
              <a:ln w="1905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502" name="Line 47"/>
              <p:cNvSpPr>
                <a:spLocks noChangeShapeType="1"/>
              </p:cNvSpPr>
              <p:nvPr/>
            </p:nvSpPr>
            <p:spPr bwMode="auto">
              <a:xfrm>
                <a:off x="4396" y="2014"/>
                <a:ext cx="1" cy="105"/>
              </a:xfrm>
              <a:prstGeom prst="line">
                <a:avLst/>
              </a:prstGeom>
              <a:noFill/>
              <a:ln w="793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503" name="Freeform 48"/>
              <p:cNvSpPr>
                <a:spLocks/>
              </p:cNvSpPr>
              <p:nvPr/>
            </p:nvSpPr>
            <p:spPr bwMode="auto">
              <a:xfrm>
                <a:off x="4296" y="2096"/>
                <a:ext cx="200" cy="69"/>
              </a:xfrm>
              <a:custGeom>
                <a:avLst/>
                <a:gdLst>
                  <a:gd name="T0" fmla="*/ 22 w 600"/>
                  <a:gd name="T1" fmla="*/ 0 h 277"/>
                  <a:gd name="T2" fmla="*/ 11 w 600"/>
                  <a:gd name="T3" fmla="*/ 4 h 277"/>
                  <a:gd name="T4" fmla="*/ 0 w 600"/>
                  <a:gd name="T5" fmla="*/ 0 h 277"/>
                  <a:gd name="T6" fmla="*/ 11 w 600"/>
                  <a:gd name="T7" fmla="*/ 1 h 277"/>
                  <a:gd name="T8" fmla="*/ 22 w 600"/>
                  <a:gd name="T9" fmla="*/ 0 h 27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0"/>
                  <a:gd name="T16" fmla="*/ 0 h 277"/>
                  <a:gd name="T17" fmla="*/ 600 w 600"/>
                  <a:gd name="T18" fmla="*/ 277 h 27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0" h="277">
                    <a:moveTo>
                      <a:pt x="600" y="0"/>
                    </a:moveTo>
                    <a:lnTo>
                      <a:pt x="300" y="277"/>
                    </a:lnTo>
                    <a:lnTo>
                      <a:pt x="0" y="0"/>
                    </a:lnTo>
                    <a:lnTo>
                      <a:pt x="300" y="93"/>
                    </a:lnTo>
                    <a:lnTo>
                      <a:pt x="6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4504" name="Line 49"/>
              <p:cNvSpPr>
                <a:spLocks noChangeShapeType="1"/>
              </p:cNvSpPr>
              <p:nvPr/>
            </p:nvSpPr>
            <p:spPr bwMode="auto">
              <a:xfrm>
                <a:off x="4432" y="2756"/>
                <a:ext cx="1" cy="105"/>
              </a:xfrm>
              <a:prstGeom prst="line">
                <a:avLst/>
              </a:prstGeom>
              <a:noFill/>
              <a:ln w="793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CL"/>
              </a:p>
            </p:txBody>
          </p:sp>
        </p:grp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2816225" y="4429125"/>
            <a:ext cx="5006975" cy="1427163"/>
            <a:chOff x="1726" y="2838"/>
            <a:chExt cx="3154" cy="899"/>
          </a:xfrm>
        </p:grpSpPr>
        <p:sp>
          <p:nvSpPr>
            <p:cNvPr id="14444" name="Rectangle 51"/>
            <p:cNvSpPr>
              <a:spLocks noChangeArrowheads="1"/>
            </p:cNvSpPr>
            <p:nvPr/>
          </p:nvSpPr>
          <p:spPr bwMode="auto">
            <a:xfrm>
              <a:off x="2034" y="2928"/>
              <a:ext cx="2832" cy="806"/>
            </a:xfrm>
            <a:prstGeom prst="rect">
              <a:avLst/>
            </a:prstGeom>
            <a:solidFill>
              <a:srgbClr val="EBEB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45" name="Line 52"/>
            <p:cNvSpPr>
              <a:spLocks noChangeShapeType="1"/>
            </p:cNvSpPr>
            <p:nvPr/>
          </p:nvSpPr>
          <p:spPr bwMode="auto">
            <a:xfrm>
              <a:off x="3007" y="2949"/>
              <a:ext cx="1" cy="7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46" name="Line 53"/>
            <p:cNvSpPr>
              <a:spLocks noChangeShapeType="1"/>
            </p:cNvSpPr>
            <p:nvPr/>
          </p:nvSpPr>
          <p:spPr bwMode="auto">
            <a:xfrm>
              <a:off x="3999" y="2945"/>
              <a:ext cx="1" cy="7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47" name="Line 54"/>
            <p:cNvSpPr>
              <a:spLocks noChangeShapeType="1"/>
            </p:cNvSpPr>
            <p:nvPr/>
          </p:nvSpPr>
          <p:spPr bwMode="auto">
            <a:xfrm>
              <a:off x="2031" y="3205"/>
              <a:ext cx="2839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48" name="Line 55"/>
            <p:cNvSpPr>
              <a:spLocks noChangeShapeType="1"/>
            </p:cNvSpPr>
            <p:nvPr/>
          </p:nvSpPr>
          <p:spPr bwMode="auto">
            <a:xfrm>
              <a:off x="2041" y="3469"/>
              <a:ext cx="2839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49" name="Rectangle 56"/>
            <p:cNvSpPr>
              <a:spLocks noChangeArrowheads="1"/>
            </p:cNvSpPr>
            <p:nvPr/>
          </p:nvSpPr>
          <p:spPr bwMode="auto">
            <a:xfrm>
              <a:off x="2204" y="3024"/>
              <a:ext cx="550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200" b="1">
                  <a:solidFill>
                    <a:srgbClr val="F43CD5"/>
                  </a:solidFill>
                </a:rPr>
                <a:t>OBJETIVOS</a:t>
              </a:r>
            </a:p>
          </p:txBody>
        </p:sp>
        <p:sp>
          <p:nvSpPr>
            <p:cNvPr id="14450" name="Rectangle 57"/>
            <p:cNvSpPr>
              <a:spLocks noChangeArrowheads="1"/>
            </p:cNvSpPr>
            <p:nvPr/>
          </p:nvSpPr>
          <p:spPr bwMode="auto">
            <a:xfrm>
              <a:off x="3120" y="2928"/>
              <a:ext cx="53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chemeClr val="accent2"/>
                  </a:solidFill>
                </a:rPr>
                <a:t>FORTALEZAS</a:t>
              </a:r>
              <a:endParaRPr lang="es-ES_tradnl" sz="800" b="1">
                <a:solidFill>
                  <a:schemeClr val="accent2"/>
                </a:solidFill>
              </a:endParaRPr>
            </a:p>
          </p:txBody>
        </p:sp>
        <p:sp>
          <p:nvSpPr>
            <p:cNvPr id="14451" name="Rectangle 58"/>
            <p:cNvSpPr>
              <a:spLocks noChangeArrowheads="1"/>
            </p:cNvSpPr>
            <p:nvPr/>
          </p:nvSpPr>
          <p:spPr bwMode="auto">
            <a:xfrm>
              <a:off x="4114" y="2928"/>
              <a:ext cx="54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FF3300"/>
                  </a:solidFill>
                </a:rPr>
                <a:t>DEBILIDADES</a:t>
              </a:r>
            </a:p>
          </p:txBody>
        </p:sp>
        <p:sp>
          <p:nvSpPr>
            <p:cNvPr id="14452" name="Rectangle 59"/>
            <p:cNvSpPr>
              <a:spLocks noChangeArrowheads="1"/>
            </p:cNvSpPr>
            <p:nvPr/>
          </p:nvSpPr>
          <p:spPr bwMode="auto">
            <a:xfrm>
              <a:off x="2112" y="3216"/>
              <a:ext cx="70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3333CC"/>
                  </a:solidFill>
                </a:rPr>
                <a:t>OPORTUNIDADES</a:t>
              </a:r>
              <a:endParaRPr lang="es-ES_tradnl" sz="1000" b="1">
                <a:solidFill>
                  <a:srgbClr val="FF3300"/>
                </a:solidFill>
              </a:endParaRPr>
            </a:p>
          </p:txBody>
        </p:sp>
        <p:sp>
          <p:nvSpPr>
            <p:cNvPr id="14453" name="Rectangle 60"/>
            <p:cNvSpPr>
              <a:spLocks noChangeArrowheads="1"/>
            </p:cNvSpPr>
            <p:nvPr/>
          </p:nvSpPr>
          <p:spPr bwMode="auto">
            <a:xfrm>
              <a:off x="2138" y="3456"/>
              <a:ext cx="45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FF3300"/>
                  </a:solidFill>
                </a:rPr>
                <a:t>AMENAZAS</a:t>
              </a:r>
            </a:p>
          </p:txBody>
        </p:sp>
        <p:sp>
          <p:nvSpPr>
            <p:cNvPr id="14454" name="Rectangle 61"/>
            <p:cNvSpPr>
              <a:spLocks noChangeArrowheads="1"/>
            </p:cNvSpPr>
            <p:nvPr/>
          </p:nvSpPr>
          <p:spPr bwMode="auto">
            <a:xfrm>
              <a:off x="3097" y="3031"/>
              <a:ext cx="251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1)................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55" name="Rectangle 62"/>
            <p:cNvSpPr>
              <a:spLocks noChangeArrowheads="1"/>
            </p:cNvSpPr>
            <p:nvPr/>
          </p:nvSpPr>
          <p:spPr bwMode="auto">
            <a:xfrm>
              <a:off x="3097" y="3087"/>
              <a:ext cx="251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2)................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56" name="Rectangle 63"/>
            <p:cNvSpPr>
              <a:spLocks noChangeArrowheads="1"/>
            </p:cNvSpPr>
            <p:nvPr/>
          </p:nvSpPr>
          <p:spPr bwMode="auto">
            <a:xfrm>
              <a:off x="3097" y="3142"/>
              <a:ext cx="240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n)...............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57" name="Rectangle 64"/>
            <p:cNvSpPr>
              <a:spLocks noChangeArrowheads="1"/>
            </p:cNvSpPr>
            <p:nvPr/>
          </p:nvSpPr>
          <p:spPr bwMode="auto">
            <a:xfrm>
              <a:off x="4099" y="3034"/>
              <a:ext cx="251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1)................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58" name="Rectangle 65"/>
            <p:cNvSpPr>
              <a:spLocks noChangeArrowheads="1"/>
            </p:cNvSpPr>
            <p:nvPr/>
          </p:nvSpPr>
          <p:spPr bwMode="auto">
            <a:xfrm>
              <a:off x="4099" y="3090"/>
              <a:ext cx="251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2)................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59" name="Rectangle 66"/>
            <p:cNvSpPr>
              <a:spLocks noChangeArrowheads="1"/>
            </p:cNvSpPr>
            <p:nvPr/>
          </p:nvSpPr>
          <p:spPr bwMode="auto">
            <a:xfrm>
              <a:off x="4099" y="3145"/>
              <a:ext cx="240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n)...............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60" name="Rectangle 67"/>
            <p:cNvSpPr>
              <a:spLocks noChangeArrowheads="1"/>
            </p:cNvSpPr>
            <p:nvPr/>
          </p:nvSpPr>
          <p:spPr bwMode="auto">
            <a:xfrm>
              <a:off x="2110" y="3295"/>
              <a:ext cx="251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1)................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61" name="Rectangle 68"/>
            <p:cNvSpPr>
              <a:spLocks noChangeArrowheads="1"/>
            </p:cNvSpPr>
            <p:nvPr/>
          </p:nvSpPr>
          <p:spPr bwMode="auto">
            <a:xfrm>
              <a:off x="2110" y="3350"/>
              <a:ext cx="251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2)................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62" name="Rectangle 69"/>
            <p:cNvSpPr>
              <a:spLocks noChangeArrowheads="1"/>
            </p:cNvSpPr>
            <p:nvPr/>
          </p:nvSpPr>
          <p:spPr bwMode="auto">
            <a:xfrm>
              <a:off x="2110" y="3406"/>
              <a:ext cx="240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n)...............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63" name="Rectangle 70"/>
            <p:cNvSpPr>
              <a:spLocks noChangeArrowheads="1"/>
            </p:cNvSpPr>
            <p:nvPr/>
          </p:nvSpPr>
          <p:spPr bwMode="auto">
            <a:xfrm>
              <a:off x="2121" y="3569"/>
              <a:ext cx="251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1)................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64" name="Rectangle 71"/>
            <p:cNvSpPr>
              <a:spLocks noChangeArrowheads="1"/>
            </p:cNvSpPr>
            <p:nvPr/>
          </p:nvSpPr>
          <p:spPr bwMode="auto">
            <a:xfrm>
              <a:off x="2121" y="3624"/>
              <a:ext cx="251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2)................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65" name="Rectangle 72"/>
            <p:cNvSpPr>
              <a:spLocks noChangeArrowheads="1"/>
            </p:cNvSpPr>
            <p:nvPr/>
          </p:nvSpPr>
          <p:spPr bwMode="auto">
            <a:xfrm>
              <a:off x="2121" y="3679"/>
              <a:ext cx="240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600" b="1">
                  <a:solidFill>
                    <a:srgbClr val="101010"/>
                  </a:solidFill>
                </a:rPr>
                <a:t>n)...............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66" name="Rectangle 73"/>
            <p:cNvSpPr>
              <a:spLocks noChangeArrowheads="1"/>
            </p:cNvSpPr>
            <p:nvPr/>
          </p:nvSpPr>
          <p:spPr bwMode="auto">
            <a:xfrm>
              <a:off x="3124" y="3264"/>
              <a:ext cx="76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008000"/>
                  </a:solidFill>
                </a:rPr>
                <a:t>POTENCIALIDADES</a:t>
              </a:r>
            </a:p>
          </p:txBody>
        </p:sp>
        <p:sp>
          <p:nvSpPr>
            <p:cNvPr id="14467" name="Rectangle 74"/>
            <p:cNvSpPr>
              <a:spLocks noChangeArrowheads="1"/>
            </p:cNvSpPr>
            <p:nvPr/>
          </p:nvSpPr>
          <p:spPr bwMode="auto">
            <a:xfrm>
              <a:off x="4200" y="3264"/>
              <a:ext cx="40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ED8819"/>
                  </a:solidFill>
                </a:rPr>
                <a:t>DESAFIOS</a:t>
              </a:r>
            </a:p>
          </p:txBody>
        </p:sp>
        <p:sp>
          <p:nvSpPr>
            <p:cNvPr id="14468" name="Rectangle 75"/>
            <p:cNvSpPr>
              <a:spLocks noChangeArrowheads="1"/>
            </p:cNvSpPr>
            <p:nvPr/>
          </p:nvSpPr>
          <p:spPr bwMode="auto">
            <a:xfrm>
              <a:off x="3333" y="3552"/>
              <a:ext cx="36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ED8819"/>
                  </a:solidFill>
                </a:rPr>
                <a:t>RIESGOS</a:t>
              </a:r>
            </a:p>
          </p:txBody>
        </p:sp>
        <p:sp>
          <p:nvSpPr>
            <p:cNvPr id="14469" name="Rectangle 76"/>
            <p:cNvSpPr>
              <a:spLocks noChangeArrowheads="1"/>
            </p:cNvSpPr>
            <p:nvPr/>
          </p:nvSpPr>
          <p:spPr bwMode="auto">
            <a:xfrm>
              <a:off x="4131" y="3552"/>
              <a:ext cx="57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FF3300"/>
                  </a:solidFill>
                </a:rPr>
                <a:t>LIMITACIONES</a:t>
              </a:r>
            </a:p>
          </p:txBody>
        </p:sp>
        <p:sp>
          <p:nvSpPr>
            <p:cNvPr id="14470" name="Line 77"/>
            <p:cNvSpPr>
              <a:spLocks noChangeShapeType="1"/>
            </p:cNvSpPr>
            <p:nvPr/>
          </p:nvSpPr>
          <p:spPr bwMode="auto">
            <a:xfrm flipH="1">
              <a:off x="1792" y="3342"/>
              <a:ext cx="229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71" name="Freeform 78"/>
            <p:cNvSpPr>
              <a:spLocks/>
            </p:cNvSpPr>
            <p:nvPr/>
          </p:nvSpPr>
          <p:spPr bwMode="auto">
            <a:xfrm>
              <a:off x="1726" y="3308"/>
              <a:ext cx="100" cy="69"/>
            </a:xfrm>
            <a:custGeom>
              <a:avLst/>
              <a:gdLst>
                <a:gd name="T0" fmla="*/ 11 w 300"/>
                <a:gd name="T1" fmla="*/ 4 h 277"/>
                <a:gd name="T2" fmla="*/ 0 w 300"/>
                <a:gd name="T3" fmla="*/ 2 h 277"/>
                <a:gd name="T4" fmla="*/ 11 w 300"/>
                <a:gd name="T5" fmla="*/ 0 h 277"/>
                <a:gd name="T6" fmla="*/ 7 w 300"/>
                <a:gd name="T7" fmla="*/ 2 h 277"/>
                <a:gd name="T8" fmla="*/ 11 w 300"/>
                <a:gd name="T9" fmla="*/ 4 h 2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277"/>
                <a:gd name="T17" fmla="*/ 300 w 300"/>
                <a:gd name="T18" fmla="*/ 277 h 2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277">
                  <a:moveTo>
                    <a:pt x="300" y="277"/>
                  </a:moveTo>
                  <a:lnTo>
                    <a:pt x="0" y="138"/>
                  </a:lnTo>
                  <a:lnTo>
                    <a:pt x="300" y="0"/>
                  </a:lnTo>
                  <a:lnTo>
                    <a:pt x="200" y="138"/>
                  </a:lnTo>
                  <a:lnTo>
                    <a:pt x="300" y="2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72" name="Freeform 79"/>
            <p:cNvSpPr>
              <a:spLocks/>
            </p:cNvSpPr>
            <p:nvPr/>
          </p:nvSpPr>
          <p:spPr bwMode="auto">
            <a:xfrm>
              <a:off x="2332" y="2905"/>
              <a:ext cx="48" cy="33"/>
            </a:xfrm>
            <a:custGeom>
              <a:avLst/>
              <a:gdLst>
                <a:gd name="T0" fmla="*/ 5 w 145"/>
                <a:gd name="T1" fmla="*/ 0 h 134"/>
                <a:gd name="T2" fmla="*/ 3 w 145"/>
                <a:gd name="T3" fmla="*/ 2 h 134"/>
                <a:gd name="T4" fmla="*/ 0 w 145"/>
                <a:gd name="T5" fmla="*/ 0 h 134"/>
                <a:gd name="T6" fmla="*/ 3 w 145"/>
                <a:gd name="T7" fmla="*/ 1 h 134"/>
                <a:gd name="T8" fmla="*/ 5 w 145"/>
                <a:gd name="T9" fmla="*/ 0 h 1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34"/>
                <a:gd name="T17" fmla="*/ 145 w 145"/>
                <a:gd name="T18" fmla="*/ 134 h 1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34">
                  <a:moveTo>
                    <a:pt x="145" y="0"/>
                  </a:moveTo>
                  <a:lnTo>
                    <a:pt x="72" y="134"/>
                  </a:lnTo>
                  <a:lnTo>
                    <a:pt x="0" y="0"/>
                  </a:lnTo>
                  <a:lnTo>
                    <a:pt x="72" y="4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73" name="Freeform 80"/>
            <p:cNvSpPr>
              <a:spLocks/>
            </p:cNvSpPr>
            <p:nvPr/>
          </p:nvSpPr>
          <p:spPr bwMode="auto">
            <a:xfrm>
              <a:off x="4332" y="2838"/>
              <a:ext cx="200" cy="69"/>
            </a:xfrm>
            <a:custGeom>
              <a:avLst/>
              <a:gdLst>
                <a:gd name="T0" fmla="*/ 22 w 600"/>
                <a:gd name="T1" fmla="*/ 0 h 276"/>
                <a:gd name="T2" fmla="*/ 11 w 600"/>
                <a:gd name="T3" fmla="*/ 4 h 276"/>
                <a:gd name="T4" fmla="*/ 0 w 600"/>
                <a:gd name="T5" fmla="*/ 0 h 276"/>
                <a:gd name="T6" fmla="*/ 11 w 600"/>
                <a:gd name="T7" fmla="*/ 1 h 276"/>
                <a:gd name="T8" fmla="*/ 22 w 600"/>
                <a:gd name="T9" fmla="*/ 0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0"/>
                <a:gd name="T16" fmla="*/ 0 h 276"/>
                <a:gd name="T17" fmla="*/ 600 w 600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0" h="276">
                  <a:moveTo>
                    <a:pt x="600" y="0"/>
                  </a:moveTo>
                  <a:lnTo>
                    <a:pt x="300" y="276"/>
                  </a:lnTo>
                  <a:lnTo>
                    <a:pt x="0" y="0"/>
                  </a:lnTo>
                  <a:lnTo>
                    <a:pt x="300" y="92"/>
                  </a:lnTo>
                  <a:lnTo>
                    <a:pt x="60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</p:grpSp>
      <p:sp>
        <p:nvSpPr>
          <p:cNvPr id="14351" name="Line 81"/>
          <p:cNvSpPr>
            <a:spLocks noChangeShapeType="1"/>
          </p:cNvSpPr>
          <p:nvPr/>
        </p:nvSpPr>
        <p:spPr bwMode="auto">
          <a:xfrm>
            <a:off x="7094538" y="5921375"/>
            <a:ext cx="1587" cy="166688"/>
          </a:xfrm>
          <a:prstGeom prst="line">
            <a:avLst/>
          </a:prstGeom>
          <a:noFill/>
          <a:ln w="793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grpSp>
        <p:nvGrpSpPr>
          <p:cNvPr id="7" name="Group 82"/>
          <p:cNvGrpSpPr>
            <a:grpSpLocks/>
          </p:cNvGrpSpPr>
          <p:nvPr/>
        </p:nvGrpSpPr>
        <p:grpSpPr bwMode="auto">
          <a:xfrm>
            <a:off x="2743200" y="152400"/>
            <a:ext cx="5365750" cy="1816100"/>
            <a:chOff x="1700" y="169"/>
            <a:chExt cx="3380" cy="1144"/>
          </a:xfrm>
        </p:grpSpPr>
        <p:sp>
          <p:nvSpPr>
            <p:cNvPr id="14407" name="Rectangle 83"/>
            <p:cNvSpPr>
              <a:spLocks noChangeArrowheads="1"/>
            </p:cNvSpPr>
            <p:nvPr/>
          </p:nvSpPr>
          <p:spPr bwMode="auto">
            <a:xfrm>
              <a:off x="2256" y="192"/>
              <a:ext cx="1142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es-ES_tradnl" sz="1000" b="1" dirty="0" smtClean="0">
                  <a:solidFill>
                    <a:srgbClr val="E20AB4"/>
                  </a:solidFill>
                </a:rPr>
                <a:t>-independencia</a:t>
              </a:r>
              <a:endParaRPr lang="es-ES_tradnl" sz="1000" b="1" dirty="0">
                <a:solidFill>
                  <a:srgbClr val="E20AB4"/>
                </a:solidFill>
              </a:endParaRPr>
            </a:p>
            <a:p>
              <a:pPr eaLnBrk="0" hangingPunct="0"/>
              <a:r>
                <a:rPr lang="es-ES_tradnl" sz="1000" b="1" dirty="0" smtClean="0">
                  <a:solidFill>
                    <a:srgbClr val="E20AB4"/>
                  </a:solidFill>
                </a:rPr>
                <a:t>-participación</a:t>
              </a:r>
              <a:endParaRPr lang="es-ES_tradnl" sz="1000" b="1" dirty="0">
                <a:solidFill>
                  <a:srgbClr val="E20AB4"/>
                </a:solidFill>
              </a:endParaRPr>
            </a:p>
            <a:p>
              <a:pPr eaLnBrk="0" hangingPunct="0"/>
              <a:r>
                <a:rPr lang="es-ES_tradnl" sz="1000" b="1" dirty="0" smtClean="0">
                  <a:solidFill>
                    <a:srgbClr val="E20AB4"/>
                  </a:solidFill>
                </a:rPr>
                <a:t>-cuidados</a:t>
              </a:r>
              <a:endParaRPr lang="es-ES_tradnl" sz="1000" b="1" dirty="0">
                <a:solidFill>
                  <a:srgbClr val="E20AB4"/>
                </a:solidFill>
              </a:endParaRPr>
            </a:p>
            <a:p>
              <a:pPr eaLnBrk="0" hangingPunct="0"/>
              <a:r>
                <a:rPr lang="es-ES_tradnl" sz="1000" b="1" dirty="0" smtClean="0">
                  <a:solidFill>
                    <a:srgbClr val="E20AB4"/>
                  </a:solidFill>
                </a:rPr>
                <a:t>-</a:t>
              </a:r>
              <a:r>
                <a:rPr lang="es-ES_tradnl" sz="1000" b="1" dirty="0" err="1" smtClean="0">
                  <a:solidFill>
                    <a:srgbClr val="E20AB4"/>
                  </a:solidFill>
                </a:rPr>
                <a:t>autorealización</a:t>
              </a:r>
              <a:endParaRPr lang="es-ES_tradnl" sz="1000" b="1" dirty="0" smtClean="0">
                <a:solidFill>
                  <a:srgbClr val="E20AB4"/>
                </a:solidFill>
              </a:endParaRPr>
            </a:p>
            <a:p>
              <a:pPr eaLnBrk="0" hangingPunct="0"/>
              <a:r>
                <a:rPr lang="es-ES_tradnl" sz="1000" b="1" dirty="0" smtClean="0">
                  <a:solidFill>
                    <a:srgbClr val="E20AB4"/>
                  </a:solidFill>
                </a:rPr>
                <a:t>dignidad</a:t>
              </a:r>
              <a:endParaRPr lang="es-ES_tradnl" sz="1000" b="1" dirty="0">
                <a:solidFill>
                  <a:srgbClr val="3E2FAD"/>
                </a:solidFill>
              </a:endParaRPr>
            </a:p>
          </p:txBody>
        </p:sp>
        <p:sp>
          <p:nvSpPr>
            <p:cNvPr id="14408" name="Freeform 84"/>
            <p:cNvSpPr>
              <a:spLocks/>
            </p:cNvSpPr>
            <p:nvPr/>
          </p:nvSpPr>
          <p:spPr bwMode="auto">
            <a:xfrm>
              <a:off x="4259" y="169"/>
              <a:ext cx="763" cy="373"/>
            </a:xfrm>
            <a:custGeom>
              <a:avLst/>
              <a:gdLst>
                <a:gd name="T0" fmla="*/ 85 w 2289"/>
                <a:gd name="T1" fmla="*/ 12 h 1492"/>
                <a:gd name="T2" fmla="*/ 84 w 2289"/>
                <a:gd name="T3" fmla="*/ 9 h 1492"/>
                <a:gd name="T4" fmla="*/ 81 w 2289"/>
                <a:gd name="T5" fmla="*/ 7 h 1492"/>
                <a:gd name="T6" fmla="*/ 78 w 2289"/>
                <a:gd name="T7" fmla="*/ 5 h 1492"/>
                <a:gd name="T8" fmla="*/ 72 w 2289"/>
                <a:gd name="T9" fmla="*/ 3 h 1492"/>
                <a:gd name="T10" fmla="*/ 66 w 2289"/>
                <a:gd name="T11" fmla="*/ 2 h 1492"/>
                <a:gd name="T12" fmla="*/ 59 w 2289"/>
                <a:gd name="T13" fmla="*/ 1 h 1492"/>
                <a:gd name="T14" fmla="*/ 51 w 2289"/>
                <a:gd name="T15" fmla="*/ 0 h 1492"/>
                <a:gd name="T16" fmla="*/ 42 w 2289"/>
                <a:gd name="T17" fmla="*/ 0 h 1492"/>
                <a:gd name="T18" fmla="*/ 34 w 2289"/>
                <a:gd name="T19" fmla="*/ 0 h 1492"/>
                <a:gd name="T20" fmla="*/ 26 w 2289"/>
                <a:gd name="T21" fmla="*/ 1 h 1492"/>
                <a:gd name="T22" fmla="*/ 19 w 2289"/>
                <a:gd name="T23" fmla="*/ 2 h 1492"/>
                <a:gd name="T24" fmla="*/ 12 w 2289"/>
                <a:gd name="T25" fmla="*/ 3 h 1492"/>
                <a:gd name="T26" fmla="*/ 7 w 2289"/>
                <a:gd name="T27" fmla="*/ 5 h 1492"/>
                <a:gd name="T28" fmla="*/ 3 w 2289"/>
                <a:gd name="T29" fmla="*/ 7 h 1492"/>
                <a:gd name="T30" fmla="*/ 1 w 2289"/>
                <a:gd name="T31" fmla="*/ 9 h 1492"/>
                <a:gd name="T32" fmla="*/ 0 w 2289"/>
                <a:gd name="T33" fmla="*/ 12 h 1492"/>
                <a:gd name="T34" fmla="*/ 1 w 2289"/>
                <a:gd name="T35" fmla="*/ 14 h 1492"/>
                <a:gd name="T36" fmla="*/ 3 w 2289"/>
                <a:gd name="T37" fmla="*/ 16 h 1492"/>
                <a:gd name="T38" fmla="*/ 7 w 2289"/>
                <a:gd name="T39" fmla="*/ 18 h 1492"/>
                <a:gd name="T40" fmla="*/ 12 w 2289"/>
                <a:gd name="T41" fmla="*/ 20 h 1492"/>
                <a:gd name="T42" fmla="*/ 19 w 2289"/>
                <a:gd name="T43" fmla="*/ 21 h 1492"/>
                <a:gd name="T44" fmla="*/ 26 w 2289"/>
                <a:gd name="T45" fmla="*/ 23 h 1492"/>
                <a:gd name="T46" fmla="*/ 34 w 2289"/>
                <a:gd name="T47" fmla="*/ 23 h 1492"/>
                <a:gd name="T48" fmla="*/ 42 w 2289"/>
                <a:gd name="T49" fmla="*/ 23 h 1492"/>
                <a:gd name="T50" fmla="*/ 51 w 2289"/>
                <a:gd name="T51" fmla="*/ 23 h 1492"/>
                <a:gd name="T52" fmla="*/ 59 w 2289"/>
                <a:gd name="T53" fmla="*/ 23 h 1492"/>
                <a:gd name="T54" fmla="*/ 66 w 2289"/>
                <a:gd name="T55" fmla="*/ 21 h 1492"/>
                <a:gd name="T56" fmla="*/ 72 w 2289"/>
                <a:gd name="T57" fmla="*/ 20 h 1492"/>
                <a:gd name="T58" fmla="*/ 78 w 2289"/>
                <a:gd name="T59" fmla="*/ 18 h 1492"/>
                <a:gd name="T60" fmla="*/ 81 w 2289"/>
                <a:gd name="T61" fmla="*/ 16 h 1492"/>
                <a:gd name="T62" fmla="*/ 84 w 2289"/>
                <a:gd name="T63" fmla="*/ 14 h 1492"/>
                <a:gd name="T64" fmla="*/ 85 w 2289"/>
                <a:gd name="T65" fmla="*/ 12 h 1492"/>
                <a:gd name="T66" fmla="*/ 85 w 2289"/>
                <a:gd name="T67" fmla="*/ 12 h 149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289"/>
                <a:gd name="T103" fmla="*/ 0 h 1492"/>
                <a:gd name="T104" fmla="*/ 2289 w 2289"/>
                <a:gd name="T105" fmla="*/ 1492 h 149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289" h="1492">
                  <a:moveTo>
                    <a:pt x="2289" y="746"/>
                  </a:moveTo>
                  <a:lnTo>
                    <a:pt x="2265" y="595"/>
                  </a:lnTo>
                  <a:lnTo>
                    <a:pt x="2198" y="455"/>
                  </a:lnTo>
                  <a:lnTo>
                    <a:pt x="2093" y="329"/>
                  </a:lnTo>
                  <a:lnTo>
                    <a:pt x="1953" y="219"/>
                  </a:lnTo>
                  <a:lnTo>
                    <a:pt x="1783" y="127"/>
                  </a:lnTo>
                  <a:lnTo>
                    <a:pt x="1590" y="58"/>
                  </a:lnTo>
                  <a:lnTo>
                    <a:pt x="1374" y="15"/>
                  </a:lnTo>
                  <a:lnTo>
                    <a:pt x="1144" y="0"/>
                  </a:lnTo>
                  <a:lnTo>
                    <a:pt x="913" y="15"/>
                  </a:lnTo>
                  <a:lnTo>
                    <a:pt x="698" y="58"/>
                  </a:lnTo>
                  <a:lnTo>
                    <a:pt x="504" y="127"/>
                  </a:lnTo>
                  <a:lnTo>
                    <a:pt x="335" y="219"/>
                  </a:lnTo>
                  <a:lnTo>
                    <a:pt x="195" y="329"/>
                  </a:lnTo>
                  <a:lnTo>
                    <a:pt x="89" y="455"/>
                  </a:lnTo>
                  <a:lnTo>
                    <a:pt x="23" y="595"/>
                  </a:lnTo>
                  <a:lnTo>
                    <a:pt x="0" y="746"/>
                  </a:lnTo>
                  <a:lnTo>
                    <a:pt x="23" y="895"/>
                  </a:lnTo>
                  <a:lnTo>
                    <a:pt x="89" y="1036"/>
                  </a:lnTo>
                  <a:lnTo>
                    <a:pt x="195" y="1162"/>
                  </a:lnTo>
                  <a:lnTo>
                    <a:pt x="335" y="1272"/>
                  </a:lnTo>
                  <a:lnTo>
                    <a:pt x="504" y="1363"/>
                  </a:lnTo>
                  <a:lnTo>
                    <a:pt x="698" y="1432"/>
                  </a:lnTo>
                  <a:lnTo>
                    <a:pt x="913" y="1476"/>
                  </a:lnTo>
                  <a:lnTo>
                    <a:pt x="1144" y="1492"/>
                  </a:lnTo>
                  <a:lnTo>
                    <a:pt x="1374" y="1476"/>
                  </a:lnTo>
                  <a:lnTo>
                    <a:pt x="1590" y="1432"/>
                  </a:lnTo>
                  <a:lnTo>
                    <a:pt x="1783" y="1363"/>
                  </a:lnTo>
                  <a:lnTo>
                    <a:pt x="1953" y="1272"/>
                  </a:lnTo>
                  <a:lnTo>
                    <a:pt x="2093" y="1162"/>
                  </a:lnTo>
                  <a:lnTo>
                    <a:pt x="2198" y="1036"/>
                  </a:lnTo>
                  <a:lnTo>
                    <a:pt x="2265" y="895"/>
                  </a:lnTo>
                  <a:lnTo>
                    <a:pt x="2289" y="746"/>
                  </a:lnTo>
                </a:path>
              </a:pathLst>
            </a:custGeom>
            <a:solidFill>
              <a:srgbClr val="F6E3FD"/>
            </a:solidFill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09" name="Rectangle 85"/>
            <p:cNvSpPr>
              <a:spLocks noChangeArrowheads="1"/>
            </p:cNvSpPr>
            <p:nvPr/>
          </p:nvSpPr>
          <p:spPr bwMode="auto">
            <a:xfrm>
              <a:off x="4462" y="240"/>
              <a:ext cx="4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D60624"/>
                  </a:solidFill>
                </a:rPr>
                <a:t>GOBIERNO</a:t>
              </a:r>
              <a:endParaRPr lang="es-ES_tradnl" sz="800" b="1">
                <a:solidFill>
                  <a:srgbClr val="3E2FAD"/>
                </a:solidFill>
              </a:endParaRPr>
            </a:p>
          </p:txBody>
        </p:sp>
        <p:sp>
          <p:nvSpPr>
            <p:cNvPr id="14410" name="Rectangle 86"/>
            <p:cNvSpPr>
              <a:spLocks noChangeArrowheads="1"/>
            </p:cNvSpPr>
            <p:nvPr/>
          </p:nvSpPr>
          <p:spPr bwMode="auto">
            <a:xfrm>
              <a:off x="4494" y="384"/>
              <a:ext cx="27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D60624"/>
                  </a:solidFill>
                </a:rPr>
                <a:t>LOCAL</a:t>
              </a:r>
            </a:p>
          </p:txBody>
        </p:sp>
        <p:sp>
          <p:nvSpPr>
            <p:cNvPr id="14411" name="Rectangle 87"/>
            <p:cNvSpPr>
              <a:spLocks noChangeArrowheads="1"/>
            </p:cNvSpPr>
            <p:nvPr/>
          </p:nvSpPr>
          <p:spPr bwMode="auto">
            <a:xfrm>
              <a:off x="2112" y="192"/>
              <a:ext cx="1517" cy="48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12" name="Rectangle 88"/>
            <p:cNvSpPr>
              <a:spLocks noChangeArrowheads="1"/>
            </p:cNvSpPr>
            <p:nvPr/>
          </p:nvSpPr>
          <p:spPr bwMode="auto">
            <a:xfrm>
              <a:off x="2121" y="672"/>
              <a:ext cx="1269" cy="238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13" name="Rectangle 89"/>
            <p:cNvSpPr>
              <a:spLocks noChangeArrowheads="1"/>
            </p:cNvSpPr>
            <p:nvPr/>
          </p:nvSpPr>
          <p:spPr bwMode="auto">
            <a:xfrm>
              <a:off x="2208" y="672"/>
              <a:ext cx="11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D60624"/>
                  </a:solidFill>
                </a:rPr>
                <a:t>ENTREVISTAS INFORMANTES CLAVES</a:t>
              </a:r>
              <a:endParaRPr lang="es-ES_tradnl" sz="1000" b="1">
                <a:solidFill>
                  <a:srgbClr val="3E2FAD"/>
                </a:solidFill>
              </a:endParaRPr>
            </a:p>
          </p:txBody>
        </p:sp>
        <p:sp>
          <p:nvSpPr>
            <p:cNvPr id="14414" name="Rectangle 90"/>
            <p:cNvSpPr>
              <a:spLocks noChangeArrowheads="1"/>
            </p:cNvSpPr>
            <p:nvPr/>
          </p:nvSpPr>
          <p:spPr bwMode="auto">
            <a:xfrm>
              <a:off x="2126" y="960"/>
              <a:ext cx="1269" cy="192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15" name="Rectangle 91"/>
            <p:cNvSpPr>
              <a:spLocks noChangeArrowheads="1"/>
            </p:cNvSpPr>
            <p:nvPr/>
          </p:nvSpPr>
          <p:spPr bwMode="auto">
            <a:xfrm>
              <a:off x="2297" y="1008"/>
              <a:ext cx="97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D60624"/>
                  </a:solidFill>
                </a:rPr>
                <a:t>OBSERVACION DIRECTA</a:t>
              </a:r>
            </a:p>
          </p:txBody>
        </p:sp>
        <p:sp>
          <p:nvSpPr>
            <p:cNvPr id="14416" name="Freeform 92"/>
            <p:cNvSpPr>
              <a:spLocks/>
            </p:cNvSpPr>
            <p:nvPr/>
          </p:nvSpPr>
          <p:spPr bwMode="auto">
            <a:xfrm>
              <a:off x="4265" y="760"/>
              <a:ext cx="763" cy="373"/>
            </a:xfrm>
            <a:custGeom>
              <a:avLst/>
              <a:gdLst>
                <a:gd name="T0" fmla="*/ 85 w 2289"/>
                <a:gd name="T1" fmla="*/ 12 h 1491"/>
                <a:gd name="T2" fmla="*/ 84 w 2289"/>
                <a:gd name="T3" fmla="*/ 9 h 1491"/>
                <a:gd name="T4" fmla="*/ 81 w 2289"/>
                <a:gd name="T5" fmla="*/ 7 h 1491"/>
                <a:gd name="T6" fmla="*/ 78 w 2289"/>
                <a:gd name="T7" fmla="*/ 5 h 1491"/>
                <a:gd name="T8" fmla="*/ 72 w 2289"/>
                <a:gd name="T9" fmla="*/ 4 h 1491"/>
                <a:gd name="T10" fmla="*/ 66 w 2289"/>
                <a:gd name="T11" fmla="*/ 2 h 1491"/>
                <a:gd name="T12" fmla="*/ 59 w 2289"/>
                <a:gd name="T13" fmla="*/ 1 h 1491"/>
                <a:gd name="T14" fmla="*/ 51 w 2289"/>
                <a:gd name="T15" fmla="*/ 0 h 1491"/>
                <a:gd name="T16" fmla="*/ 42 w 2289"/>
                <a:gd name="T17" fmla="*/ 0 h 1491"/>
                <a:gd name="T18" fmla="*/ 34 w 2289"/>
                <a:gd name="T19" fmla="*/ 0 h 1491"/>
                <a:gd name="T20" fmla="*/ 26 w 2289"/>
                <a:gd name="T21" fmla="*/ 1 h 1491"/>
                <a:gd name="T22" fmla="*/ 19 w 2289"/>
                <a:gd name="T23" fmla="*/ 2 h 1491"/>
                <a:gd name="T24" fmla="*/ 12 w 2289"/>
                <a:gd name="T25" fmla="*/ 4 h 1491"/>
                <a:gd name="T26" fmla="*/ 7 w 2289"/>
                <a:gd name="T27" fmla="*/ 5 h 1491"/>
                <a:gd name="T28" fmla="*/ 3 w 2289"/>
                <a:gd name="T29" fmla="*/ 7 h 1491"/>
                <a:gd name="T30" fmla="*/ 1 w 2289"/>
                <a:gd name="T31" fmla="*/ 9 h 1491"/>
                <a:gd name="T32" fmla="*/ 0 w 2289"/>
                <a:gd name="T33" fmla="*/ 12 h 1491"/>
                <a:gd name="T34" fmla="*/ 1 w 2289"/>
                <a:gd name="T35" fmla="*/ 14 h 1491"/>
                <a:gd name="T36" fmla="*/ 3 w 2289"/>
                <a:gd name="T37" fmla="*/ 16 h 1491"/>
                <a:gd name="T38" fmla="*/ 7 w 2289"/>
                <a:gd name="T39" fmla="*/ 18 h 1491"/>
                <a:gd name="T40" fmla="*/ 12 w 2289"/>
                <a:gd name="T41" fmla="*/ 20 h 1491"/>
                <a:gd name="T42" fmla="*/ 19 w 2289"/>
                <a:gd name="T43" fmla="*/ 21 h 1491"/>
                <a:gd name="T44" fmla="*/ 26 w 2289"/>
                <a:gd name="T45" fmla="*/ 23 h 1491"/>
                <a:gd name="T46" fmla="*/ 34 w 2289"/>
                <a:gd name="T47" fmla="*/ 23 h 1491"/>
                <a:gd name="T48" fmla="*/ 42 w 2289"/>
                <a:gd name="T49" fmla="*/ 23 h 1491"/>
                <a:gd name="T50" fmla="*/ 51 w 2289"/>
                <a:gd name="T51" fmla="*/ 23 h 1491"/>
                <a:gd name="T52" fmla="*/ 59 w 2289"/>
                <a:gd name="T53" fmla="*/ 23 h 1491"/>
                <a:gd name="T54" fmla="*/ 66 w 2289"/>
                <a:gd name="T55" fmla="*/ 21 h 1491"/>
                <a:gd name="T56" fmla="*/ 72 w 2289"/>
                <a:gd name="T57" fmla="*/ 20 h 1491"/>
                <a:gd name="T58" fmla="*/ 78 w 2289"/>
                <a:gd name="T59" fmla="*/ 18 h 1491"/>
                <a:gd name="T60" fmla="*/ 81 w 2289"/>
                <a:gd name="T61" fmla="*/ 16 h 1491"/>
                <a:gd name="T62" fmla="*/ 84 w 2289"/>
                <a:gd name="T63" fmla="*/ 14 h 1491"/>
                <a:gd name="T64" fmla="*/ 85 w 2289"/>
                <a:gd name="T65" fmla="*/ 12 h 1491"/>
                <a:gd name="T66" fmla="*/ 85 w 2289"/>
                <a:gd name="T67" fmla="*/ 12 h 149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289"/>
                <a:gd name="T103" fmla="*/ 0 h 1491"/>
                <a:gd name="T104" fmla="*/ 2289 w 2289"/>
                <a:gd name="T105" fmla="*/ 1491 h 149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289" h="1491">
                  <a:moveTo>
                    <a:pt x="2289" y="746"/>
                  </a:moveTo>
                  <a:lnTo>
                    <a:pt x="2265" y="595"/>
                  </a:lnTo>
                  <a:lnTo>
                    <a:pt x="2198" y="455"/>
                  </a:lnTo>
                  <a:lnTo>
                    <a:pt x="2093" y="329"/>
                  </a:lnTo>
                  <a:lnTo>
                    <a:pt x="1952" y="218"/>
                  </a:lnTo>
                  <a:lnTo>
                    <a:pt x="1783" y="127"/>
                  </a:lnTo>
                  <a:lnTo>
                    <a:pt x="1590" y="58"/>
                  </a:lnTo>
                  <a:lnTo>
                    <a:pt x="1374" y="15"/>
                  </a:lnTo>
                  <a:lnTo>
                    <a:pt x="1144" y="0"/>
                  </a:lnTo>
                  <a:lnTo>
                    <a:pt x="913" y="15"/>
                  </a:lnTo>
                  <a:lnTo>
                    <a:pt x="698" y="58"/>
                  </a:lnTo>
                  <a:lnTo>
                    <a:pt x="504" y="127"/>
                  </a:lnTo>
                  <a:lnTo>
                    <a:pt x="335" y="218"/>
                  </a:lnTo>
                  <a:lnTo>
                    <a:pt x="195" y="329"/>
                  </a:lnTo>
                  <a:lnTo>
                    <a:pt x="89" y="455"/>
                  </a:lnTo>
                  <a:lnTo>
                    <a:pt x="23" y="595"/>
                  </a:lnTo>
                  <a:lnTo>
                    <a:pt x="0" y="746"/>
                  </a:lnTo>
                  <a:lnTo>
                    <a:pt x="23" y="895"/>
                  </a:lnTo>
                  <a:lnTo>
                    <a:pt x="89" y="1035"/>
                  </a:lnTo>
                  <a:lnTo>
                    <a:pt x="195" y="1161"/>
                  </a:lnTo>
                  <a:lnTo>
                    <a:pt x="335" y="1272"/>
                  </a:lnTo>
                  <a:lnTo>
                    <a:pt x="504" y="1363"/>
                  </a:lnTo>
                  <a:lnTo>
                    <a:pt x="698" y="1432"/>
                  </a:lnTo>
                  <a:lnTo>
                    <a:pt x="913" y="1476"/>
                  </a:lnTo>
                  <a:lnTo>
                    <a:pt x="1144" y="1491"/>
                  </a:lnTo>
                  <a:lnTo>
                    <a:pt x="1374" y="1476"/>
                  </a:lnTo>
                  <a:lnTo>
                    <a:pt x="1590" y="1432"/>
                  </a:lnTo>
                  <a:lnTo>
                    <a:pt x="1783" y="1363"/>
                  </a:lnTo>
                  <a:lnTo>
                    <a:pt x="1952" y="1272"/>
                  </a:lnTo>
                  <a:lnTo>
                    <a:pt x="2093" y="1161"/>
                  </a:lnTo>
                  <a:lnTo>
                    <a:pt x="2198" y="1035"/>
                  </a:lnTo>
                  <a:lnTo>
                    <a:pt x="2265" y="895"/>
                  </a:lnTo>
                  <a:lnTo>
                    <a:pt x="2289" y="746"/>
                  </a:lnTo>
                </a:path>
              </a:pathLst>
            </a:custGeom>
            <a:solidFill>
              <a:srgbClr val="F8E6FE"/>
            </a:solidFill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17" name="Rectangle 93"/>
            <p:cNvSpPr>
              <a:spLocks noChangeArrowheads="1"/>
            </p:cNvSpPr>
            <p:nvPr/>
          </p:nvSpPr>
          <p:spPr bwMode="auto">
            <a:xfrm>
              <a:off x="3696" y="480"/>
              <a:ext cx="576" cy="288"/>
            </a:xfrm>
            <a:prstGeom prst="rect">
              <a:avLst/>
            </a:prstGeom>
            <a:solidFill>
              <a:srgbClr val="F8E6FE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18" name="Rectangle 94"/>
            <p:cNvSpPr>
              <a:spLocks noChangeArrowheads="1"/>
            </p:cNvSpPr>
            <p:nvPr/>
          </p:nvSpPr>
          <p:spPr bwMode="auto">
            <a:xfrm>
              <a:off x="3741" y="528"/>
              <a:ext cx="49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800" b="1">
                  <a:solidFill>
                    <a:srgbClr val="D60624"/>
                  </a:solidFill>
                </a:rPr>
                <a:t>RECOPILACION</a:t>
              </a:r>
            </a:p>
            <a:p>
              <a:pPr algn="ctr" eaLnBrk="0" hangingPunct="0"/>
              <a:r>
                <a:rPr lang="es-ES_tradnl" sz="800" b="1">
                  <a:solidFill>
                    <a:srgbClr val="D60624"/>
                  </a:solidFill>
                </a:rPr>
                <a:t>INFORMACION</a:t>
              </a:r>
            </a:p>
            <a:p>
              <a:pPr algn="ctr" eaLnBrk="0" hangingPunct="0"/>
              <a:r>
                <a:rPr lang="es-ES_tradnl" sz="800" b="1">
                  <a:solidFill>
                    <a:srgbClr val="D60624"/>
                  </a:solidFill>
                </a:rPr>
                <a:t>SECUNDARIA</a:t>
              </a:r>
            </a:p>
          </p:txBody>
        </p:sp>
        <p:sp>
          <p:nvSpPr>
            <p:cNvPr id="14419" name="Rectangle 95"/>
            <p:cNvSpPr>
              <a:spLocks noChangeArrowheads="1"/>
            </p:cNvSpPr>
            <p:nvPr/>
          </p:nvSpPr>
          <p:spPr bwMode="auto">
            <a:xfrm>
              <a:off x="4464" y="960"/>
              <a:ext cx="38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D60624"/>
                  </a:solidFill>
                </a:rPr>
                <a:t>LOCALES</a:t>
              </a:r>
            </a:p>
          </p:txBody>
        </p:sp>
        <p:sp>
          <p:nvSpPr>
            <p:cNvPr id="14420" name="Line 96"/>
            <p:cNvSpPr>
              <a:spLocks noChangeShapeType="1"/>
            </p:cNvSpPr>
            <p:nvPr/>
          </p:nvSpPr>
          <p:spPr bwMode="auto">
            <a:xfrm flipH="1" flipV="1">
              <a:off x="3746" y="341"/>
              <a:ext cx="513" cy="3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21" name="Freeform 97"/>
            <p:cNvSpPr>
              <a:spLocks/>
            </p:cNvSpPr>
            <p:nvPr/>
          </p:nvSpPr>
          <p:spPr bwMode="auto">
            <a:xfrm>
              <a:off x="3679" y="307"/>
              <a:ext cx="100" cy="69"/>
            </a:xfrm>
            <a:custGeom>
              <a:avLst/>
              <a:gdLst>
                <a:gd name="T0" fmla="*/ 11 w 301"/>
                <a:gd name="T1" fmla="*/ 4 h 276"/>
                <a:gd name="T2" fmla="*/ 0 w 301"/>
                <a:gd name="T3" fmla="*/ 2 h 276"/>
                <a:gd name="T4" fmla="*/ 11 w 301"/>
                <a:gd name="T5" fmla="*/ 0 h 276"/>
                <a:gd name="T6" fmla="*/ 7 w 301"/>
                <a:gd name="T7" fmla="*/ 2 h 276"/>
                <a:gd name="T8" fmla="*/ 11 w 301"/>
                <a:gd name="T9" fmla="*/ 4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1"/>
                <a:gd name="T16" fmla="*/ 0 h 276"/>
                <a:gd name="T17" fmla="*/ 301 w 301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1" h="276">
                  <a:moveTo>
                    <a:pt x="299" y="276"/>
                  </a:moveTo>
                  <a:lnTo>
                    <a:pt x="0" y="136"/>
                  </a:lnTo>
                  <a:lnTo>
                    <a:pt x="301" y="0"/>
                  </a:lnTo>
                  <a:lnTo>
                    <a:pt x="200" y="137"/>
                  </a:lnTo>
                  <a:lnTo>
                    <a:pt x="299" y="2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22" name="Line 98"/>
            <p:cNvSpPr>
              <a:spLocks noChangeShapeType="1"/>
            </p:cNvSpPr>
            <p:nvPr/>
          </p:nvSpPr>
          <p:spPr bwMode="auto">
            <a:xfrm flipH="1">
              <a:off x="3587" y="938"/>
              <a:ext cx="672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23" name="Line 99"/>
            <p:cNvSpPr>
              <a:spLocks noChangeShapeType="1"/>
            </p:cNvSpPr>
            <p:nvPr/>
          </p:nvSpPr>
          <p:spPr bwMode="auto">
            <a:xfrm>
              <a:off x="3562" y="847"/>
              <a:ext cx="1" cy="200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24" name="Line 100"/>
            <p:cNvSpPr>
              <a:spLocks noChangeShapeType="1"/>
            </p:cNvSpPr>
            <p:nvPr/>
          </p:nvSpPr>
          <p:spPr bwMode="auto">
            <a:xfrm flipH="1">
              <a:off x="3433" y="840"/>
              <a:ext cx="119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25" name="Freeform 101"/>
            <p:cNvSpPr>
              <a:spLocks/>
            </p:cNvSpPr>
            <p:nvPr/>
          </p:nvSpPr>
          <p:spPr bwMode="auto">
            <a:xfrm>
              <a:off x="3399" y="805"/>
              <a:ext cx="50" cy="70"/>
            </a:xfrm>
            <a:custGeom>
              <a:avLst/>
              <a:gdLst>
                <a:gd name="T0" fmla="*/ 6 w 150"/>
                <a:gd name="T1" fmla="*/ 5 h 276"/>
                <a:gd name="T2" fmla="*/ 0 w 150"/>
                <a:gd name="T3" fmla="*/ 2 h 276"/>
                <a:gd name="T4" fmla="*/ 6 w 150"/>
                <a:gd name="T5" fmla="*/ 0 h 276"/>
                <a:gd name="T6" fmla="*/ 4 w 150"/>
                <a:gd name="T7" fmla="*/ 2 h 276"/>
                <a:gd name="T8" fmla="*/ 6 w 150"/>
                <a:gd name="T9" fmla="*/ 5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0"/>
                <a:gd name="T16" fmla="*/ 0 h 276"/>
                <a:gd name="T17" fmla="*/ 150 w 150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0" h="276">
                  <a:moveTo>
                    <a:pt x="150" y="276"/>
                  </a:moveTo>
                  <a:lnTo>
                    <a:pt x="0" y="138"/>
                  </a:lnTo>
                  <a:lnTo>
                    <a:pt x="150" y="0"/>
                  </a:lnTo>
                  <a:lnTo>
                    <a:pt x="101" y="138"/>
                  </a:lnTo>
                  <a:lnTo>
                    <a:pt x="150" y="2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26" name="Line 102"/>
            <p:cNvSpPr>
              <a:spLocks noChangeShapeType="1"/>
            </p:cNvSpPr>
            <p:nvPr/>
          </p:nvSpPr>
          <p:spPr bwMode="auto">
            <a:xfrm flipH="1">
              <a:off x="3443" y="1051"/>
              <a:ext cx="119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27" name="Freeform 103"/>
            <p:cNvSpPr>
              <a:spLocks/>
            </p:cNvSpPr>
            <p:nvPr/>
          </p:nvSpPr>
          <p:spPr bwMode="auto">
            <a:xfrm>
              <a:off x="3410" y="1016"/>
              <a:ext cx="50" cy="69"/>
            </a:xfrm>
            <a:custGeom>
              <a:avLst/>
              <a:gdLst>
                <a:gd name="T0" fmla="*/ 6 w 150"/>
                <a:gd name="T1" fmla="*/ 4 h 276"/>
                <a:gd name="T2" fmla="*/ 0 w 150"/>
                <a:gd name="T3" fmla="*/ 2 h 276"/>
                <a:gd name="T4" fmla="*/ 6 w 150"/>
                <a:gd name="T5" fmla="*/ 0 h 276"/>
                <a:gd name="T6" fmla="*/ 4 w 150"/>
                <a:gd name="T7" fmla="*/ 2 h 276"/>
                <a:gd name="T8" fmla="*/ 6 w 150"/>
                <a:gd name="T9" fmla="*/ 4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0"/>
                <a:gd name="T16" fmla="*/ 0 h 276"/>
                <a:gd name="T17" fmla="*/ 150 w 150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0" h="276">
                  <a:moveTo>
                    <a:pt x="150" y="276"/>
                  </a:moveTo>
                  <a:lnTo>
                    <a:pt x="0" y="138"/>
                  </a:lnTo>
                  <a:lnTo>
                    <a:pt x="150" y="0"/>
                  </a:lnTo>
                  <a:lnTo>
                    <a:pt x="100" y="138"/>
                  </a:lnTo>
                  <a:lnTo>
                    <a:pt x="150" y="2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28" name="Line 104"/>
            <p:cNvSpPr>
              <a:spLocks noChangeShapeType="1"/>
            </p:cNvSpPr>
            <p:nvPr/>
          </p:nvSpPr>
          <p:spPr bwMode="auto">
            <a:xfrm>
              <a:off x="1970" y="341"/>
              <a:ext cx="1" cy="710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29" name="Line 105"/>
            <p:cNvSpPr>
              <a:spLocks noChangeShapeType="1"/>
            </p:cNvSpPr>
            <p:nvPr/>
          </p:nvSpPr>
          <p:spPr bwMode="auto">
            <a:xfrm>
              <a:off x="1970" y="334"/>
              <a:ext cx="137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30" name="Line 106"/>
            <p:cNvSpPr>
              <a:spLocks noChangeShapeType="1"/>
            </p:cNvSpPr>
            <p:nvPr/>
          </p:nvSpPr>
          <p:spPr bwMode="auto">
            <a:xfrm>
              <a:off x="1970" y="833"/>
              <a:ext cx="147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31" name="Line 107"/>
            <p:cNvSpPr>
              <a:spLocks noChangeShapeType="1"/>
            </p:cNvSpPr>
            <p:nvPr/>
          </p:nvSpPr>
          <p:spPr bwMode="auto">
            <a:xfrm flipH="1">
              <a:off x="1767" y="622"/>
              <a:ext cx="198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32" name="Freeform 108"/>
            <p:cNvSpPr>
              <a:spLocks/>
            </p:cNvSpPr>
            <p:nvPr/>
          </p:nvSpPr>
          <p:spPr bwMode="auto">
            <a:xfrm>
              <a:off x="1700" y="588"/>
              <a:ext cx="100" cy="69"/>
            </a:xfrm>
            <a:custGeom>
              <a:avLst/>
              <a:gdLst>
                <a:gd name="T0" fmla="*/ 11 w 300"/>
                <a:gd name="T1" fmla="*/ 4 h 277"/>
                <a:gd name="T2" fmla="*/ 0 w 300"/>
                <a:gd name="T3" fmla="*/ 2 h 277"/>
                <a:gd name="T4" fmla="*/ 11 w 300"/>
                <a:gd name="T5" fmla="*/ 0 h 277"/>
                <a:gd name="T6" fmla="*/ 7 w 300"/>
                <a:gd name="T7" fmla="*/ 2 h 277"/>
                <a:gd name="T8" fmla="*/ 11 w 300"/>
                <a:gd name="T9" fmla="*/ 4 h 2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0"/>
                <a:gd name="T16" fmla="*/ 0 h 277"/>
                <a:gd name="T17" fmla="*/ 300 w 300"/>
                <a:gd name="T18" fmla="*/ 277 h 2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0" h="277">
                  <a:moveTo>
                    <a:pt x="300" y="277"/>
                  </a:moveTo>
                  <a:lnTo>
                    <a:pt x="0" y="138"/>
                  </a:lnTo>
                  <a:lnTo>
                    <a:pt x="300" y="0"/>
                  </a:lnTo>
                  <a:lnTo>
                    <a:pt x="200" y="138"/>
                  </a:lnTo>
                  <a:lnTo>
                    <a:pt x="300" y="2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33" name="Line 109"/>
            <p:cNvSpPr>
              <a:spLocks noChangeShapeType="1"/>
            </p:cNvSpPr>
            <p:nvPr/>
          </p:nvSpPr>
          <p:spPr bwMode="auto">
            <a:xfrm>
              <a:off x="1970" y="1051"/>
              <a:ext cx="147" cy="1"/>
            </a:xfrm>
            <a:prstGeom prst="line">
              <a:avLst/>
            </a:prstGeom>
            <a:noFill/>
            <a:ln w="396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34" name="Line 110"/>
            <p:cNvSpPr>
              <a:spLocks noChangeShapeType="1"/>
            </p:cNvSpPr>
            <p:nvPr/>
          </p:nvSpPr>
          <p:spPr bwMode="auto">
            <a:xfrm>
              <a:off x="1807" y="1202"/>
              <a:ext cx="3273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35" name="Line 111"/>
            <p:cNvSpPr>
              <a:spLocks noChangeShapeType="1"/>
            </p:cNvSpPr>
            <p:nvPr/>
          </p:nvSpPr>
          <p:spPr bwMode="auto">
            <a:xfrm>
              <a:off x="2621" y="1162"/>
              <a:ext cx="1" cy="105"/>
            </a:xfrm>
            <a:prstGeom prst="line">
              <a:avLst/>
            </a:prstGeom>
            <a:noFill/>
            <a:ln w="793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36" name="Freeform 112"/>
            <p:cNvSpPr>
              <a:spLocks/>
            </p:cNvSpPr>
            <p:nvPr/>
          </p:nvSpPr>
          <p:spPr bwMode="auto">
            <a:xfrm>
              <a:off x="2521" y="1244"/>
              <a:ext cx="200" cy="69"/>
            </a:xfrm>
            <a:custGeom>
              <a:avLst/>
              <a:gdLst>
                <a:gd name="T0" fmla="*/ 22 w 600"/>
                <a:gd name="T1" fmla="*/ 0 h 276"/>
                <a:gd name="T2" fmla="*/ 11 w 600"/>
                <a:gd name="T3" fmla="*/ 4 h 276"/>
                <a:gd name="T4" fmla="*/ 0 w 600"/>
                <a:gd name="T5" fmla="*/ 0 h 276"/>
                <a:gd name="T6" fmla="*/ 11 w 600"/>
                <a:gd name="T7" fmla="*/ 1 h 276"/>
                <a:gd name="T8" fmla="*/ 22 w 600"/>
                <a:gd name="T9" fmla="*/ 0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0"/>
                <a:gd name="T16" fmla="*/ 0 h 276"/>
                <a:gd name="T17" fmla="*/ 600 w 600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0" h="276">
                  <a:moveTo>
                    <a:pt x="600" y="0"/>
                  </a:moveTo>
                  <a:lnTo>
                    <a:pt x="300" y="276"/>
                  </a:lnTo>
                  <a:lnTo>
                    <a:pt x="0" y="0"/>
                  </a:lnTo>
                  <a:lnTo>
                    <a:pt x="300" y="92"/>
                  </a:lnTo>
                  <a:lnTo>
                    <a:pt x="60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37" name="Line 113"/>
            <p:cNvSpPr>
              <a:spLocks noChangeShapeType="1"/>
            </p:cNvSpPr>
            <p:nvPr/>
          </p:nvSpPr>
          <p:spPr bwMode="auto">
            <a:xfrm>
              <a:off x="3496" y="1153"/>
              <a:ext cx="1" cy="105"/>
            </a:xfrm>
            <a:prstGeom prst="line">
              <a:avLst/>
            </a:prstGeom>
            <a:noFill/>
            <a:ln w="793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38" name="Freeform 114"/>
            <p:cNvSpPr>
              <a:spLocks/>
            </p:cNvSpPr>
            <p:nvPr/>
          </p:nvSpPr>
          <p:spPr bwMode="auto">
            <a:xfrm>
              <a:off x="3396" y="1235"/>
              <a:ext cx="200" cy="69"/>
            </a:xfrm>
            <a:custGeom>
              <a:avLst/>
              <a:gdLst>
                <a:gd name="T0" fmla="*/ 22 w 600"/>
                <a:gd name="T1" fmla="*/ 0 h 277"/>
                <a:gd name="T2" fmla="*/ 11 w 600"/>
                <a:gd name="T3" fmla="*/ 4 h 277"/>
                <a:gd name="T4" fmla="*/ 0 w 600"/>
                <a:gd name="T5" fmla="*/ 0 h 277"/>
                <a:gd name="T6" fmla="*/ 11 w 600"/>
                <a:gd name="T7" fmla="*/ 1 h 277"/>
                <a:gd name="T8" fmla="*/ 22 w 600"/>
                <a:gd name="T9" fmla="*/ 0 h 2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0"/>
                <a:gd name="T16" fmla="*/ 0 h 277"/>
                <a:gd name="T17" fmla="*/ 600 w 600"/>
                <a:gd name="T18" fmla="*/ 277 h 2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0" h="277">
                  <a:moveTo>
                    <a:pt x="600" y="0"/>
                  </a:moveTo>
                  <a:lnTo>
                    <a:pt x="300" y="277"/>
                  </a:lnTo>
                  <a:lnTo>
                    <a:pt x="0" y="0"/>
                  </a:lnTo>
                  <a:lnTo>
                    <a:pt x="300" y="93"/>
                  </a:lnTo>
                  <a:lnTo>
                    <a:pt x="60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39" name="Line 115"/>
            <p:cNvSpPr>
              <a:spLocks noChangeShapeType="1"/>
            </p:cNvSpPr>
            <p:nvPr/>
          </p:nvSpPr>
          <p:spPr bwMode="auto">
            <a:xfrm>
              <a:off x="4355" y="1155"/>
              <a:ext cx="1" cy="105"/>
            </a:xfrm>
            <a:prstGeom prst="line">
              <a:avLst/>
            </a:prstGeom>
            <a:noFill/>
            <a:ln w="793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40" name="Freeform 116"/>
            <p:cNvSpPr>
              <a:spLocks/>
            </p:cNvSpPr>
            <p:nvPr/>
          </p:nvSpPr>
          <p:spPr bwMode="auto">
            <a:xfrm>
              <a:off x="4255" y="1236"/>
              <a:ext cx="200" cy="70"/>
            </a:xfrm>
            <a:custGeom>
              <a:avLst/>
              <a:gdLst>
                <a:gd name="T0" fmla="*/ 22 w 600"/>
                <a:gd name="T1" fmla="*/ 0 h 276"/>
                <a:gd name="T2" fmla="*/ 11 w 600"/>
                <a:gd name="T3" fmla="*/ 5 h 276"/>
                <a:gd name="T4" fmla="*/ 0 w 600"/>
                <a:gd name="T5" fmla="*/ 0 h 276"/>
                <a:gd name="T6" fmla="*/ 11 w 600"/>
                <a:gd name="T7" fmla="*/ 2 h 276"/>
                <a:gd name="T8" fmla="*/ 22 w 600"/>
                <a:gd name="T9" fmla="*/ 0 h 2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0"/>
                <a:gd name="T16" fmla="*/ 0 h 276"/>
                <a:gd name="T17" fmla="*/ 600 w 600"/>
                <a:gd name="T18" fmla="*/ 276 h 2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0" h="276">
                  <a:moveTo>
                    <a:pt x="600" y="0"/>
                  </a:moveTo>
                  <a:lnTo>
                    <a:pt x="300" y="276"/>
                  </a:lnTo>
                  <a:lnTo>
                    <a:pt x="0" y="0"/>
                  </a:lnTo>
                  <a:lnTo>
                    <a:pt x="300" y="92"/>
                  </a:lnTo>
                  <a:lnTo>
                    <a:pt x="60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41" name="Rectangle 117"/>
            <p:cNvSpPr>
              <a:spLocks noChangeArrowheads="1"/>
            </p:cNvSpPr>
            <p:nvPr/>
          </p:nvSpPr>
          <p:spPr bwMode="auto">
            <a:xfrm>
              <a:off x="4416" y="816"/>
              <a:ext cx="50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D60624"/>
                  </a:solidFill>
                </a:rPr>
                <a:t>AGENTES</a:t>
              </a:r>
            </a:p>
          </p:txBody>
        </p:sp>
        <p:sp>
          <p:nvSpPr>
            <p:cNvPr id="14442" name="Line 118"/>
            <p:cNvSpPr>
              <a:spLocks noChangeShapeType="1"/>
            </p:cNvSpPr>
            <p:nvPr/>
          </p:nvSpPr>
          <p:spPr bwMode="auto">
            <a:xfrm>
              <a:off x="4608" y="528"/>
              <a:ext cx="0" cy="2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s-CL"/>
            </a:p>
          </p:txBody>
        </p:sp>
        <p:sp>
          <p:nvSpPr>
            <p:cNvPr id="14443" name="Line 119"/>
            <p:cNvSpPr>
              <a:spLocks noChangeShapeType="1"/>
            </p:cNvSpPr>
            <p:nvPr/>
          </p:nvSpPr>
          <p:spPr bwMode="auto">
            <a:xfrm flipH="1">
              <a:off x="4272" y="624"/>
              <a:ext cx="33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s-CL"/>
            </a:p>
          </p:txBody>
        </p:sp>
      </p:grpSp>
      <p:grpSp>
        <p:nvGrpSpPr>
          <p:cNvPr id="8" name="Group 120"/>
          <p:cNvGrpSpPr>
            <a:grpSpLocks/>
          </p:cNvGrpSpPr>
          <p:nvPr/>
        </p:nvGrpSpPr>
        <p:grpSpPr bwMode="auto">
          <a:xfrm>
            <a:off x="1012825" y="709613"/>
            <a:ext cx="1731963" cy="1347787"/>
            <a:chOff x="590" y="495"/>
            <a:chExt cx="1091" cy="849"/>
          </a:xfrm>
        </p:grpSpPr>
        <p:sp>
          <p:nvSpPr>
            <p:cNvPr id="14404" name="AutoShape 121"/>
            <p:cNvSpPr>
              <a:spLocks noChangeArrowheads="1"/>
            </p:cNvSpPr>
            <p:nvPr/>
          </p:nvSpPr>
          <p:spPr bwMode="auto">
            <a:xfrm>
              <a:off x="590" y="495"/>
              <a:ext cx="1091" cy="257"/>
            </a:xfrm>
            <a:prstGeom prst="roundRect">
              <a:avLst>
                <a:gd name="adj" fmla="val 10273"/>
              </a:avLst>
            </a:prstGeom>
            <a:solidFill>
              <a:srgbClr val="99CC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05" name="Rectangle 122"/>
            <p:cNvSpPr>
              <a:spLocks noChangeArrowheads="1"/>
            </p:cNvSpPr>
            <p:nvPr/>
          </p:nvSpPr>
          <p:spPr bwMode="auto">
            <a:xfrm>
              <a:off x="768" y="576"/>
              <a:ext cx="790" cy="134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400" b="1"/>
                <a:t>DIAGNOSTICO</a:t>
              </a:r>
            </a:p>
          </p:txBody>
        </p:sp>
        <p:sp>
          <p:nvSpPr>
            <p:cNvPr id="14406" name="Line 123"/>
            <p:cNvSpPr>
              <a:spLocks noChangeShapeType="1"/>
            </p:cNvSpPr>
            <p:nvPr/>
          </p:nvSpPr>
          <p:spPr bwMode="auto">
            <a:xfrm>
              <a:off x="1104" y="768"/>
              <a:ext cx="0" cy="576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s-CL"/>
            </a:p>
          </p:txBody>
        </p:sp>
      </p:grpSp>
      <p:grpSp>
        <p:nvGrpSpPr>
          <p:cNvPr id="9" name="Group 124"/>
          <p:cNvGrpSpPr>
            <a:grpSpLocks/>
          </p:cNvGrpSpPr>
          <p:nvPr/>
        </p:nvGrpSpPr>
        <p:grpSpPr bwMode="auto">
          <a:xfrm>
            <a:off x="1143000" y="2139950"/>
            <a:ext cx="1524000" cy="1212850"/>
            <a:chOff x="672" y="1396"/>
            <a:chExt cx="960" cy="764"/>
          </a:xfrm>
        </p:grpSpPr>
        <p:sp>
          <p:nvSpPr>
            <p:cNvPr id="14401" name="Freeform 125"/>
            <p:cNvSpPr>
              <a:spLocks/>
            </p:cNvSpPr>
            <p:nvPr/>
          </p:nvSpPr>
          <p:spPr bwMode="auto">
            <a:xfrm>
              <a:off x="672" y="1396"/>
              <a:ext cx="960" cy="436"/>
            </a:xfrm>
            <a:custGeom>
              <a:avLst/>
              <a:gdLst>
                <a:gd name="T0" fmla="*/ 191 w 2151"/>
                <a:gd name="T1" fmla="*/ 13 h 1746"/>
                <a:gd name="T2" fmla="*/ 189 w 2151"/>
                <a:gd name="T3" fmla="*/ 11 h 1746"/>
                <a:gd name="T4" fmla="*/ 184 w 2151"/>
                <a:gd name="T5" fmla="*/ 8 h 1746"/>
                <a:gd name="T6" fmla="*/ 175 w 2151"/>
                <a:gd name="T7" fmla="*/ 6 h 1746"/>
                <a:gd name="T8" fmla="*/ 163 w 2151"/>
                <a:gd name="T9" fmla="*/ 4 h 1746"/>
                <a:gd name="T10" fmla="*/ 149 w 2151"/>
                <a:gd name="T11" fmla="*/ 2 h 1746"/>
                <a:gd name="T12" fmla="*/ 133 w 2151"/>
                <a:gd name="T13" fmla="*/ 1 h 1746"/>
                <a:gd name="T14" fmla="*/ 115 w 2151"/>
                <a:gd name="T15" fmla="*/ 0 h 1746"/>
                <a:gd name="T16" fmla="*/ 96 w 2151"/>
                <a:gd name="T17" fmla="*/ 0 h 1746"/>
                <a:gd name="T18" fmla="*/ 76 w 2151"/>
                <a:gd name="T19" fmla="*/ 0 h 1746"/>
                <a:gd name="T20" fmla="*/ 58 w 2151"/>
                <a:gd name="T21" fmla="*/ 1 h 1746"/>
                <a:gd name="T22" fmla="*/ 42 w 2151"/>
                <a:gd name="T23" fmla="*/ 2 h 1746"/>
                <a:gd name="T24" fmla="*/ 28 w 2151"/>
                <a:gd name="T25" fmla="*/ 4 h 1746"/>
                <a:gd name="T26" fmla="*/ 17 w 2151"/>
                <a:gd name="T27" fmla="*/ 6 h 1746"/>
                <a:gd name="T28" fmla="*/ 8 w 2151"/>
                <a:gd name="T29" fmla="*/ 8 h 1746"/>
                <a:gd name="T30" fmla="*/ 2 w 2151"/>
                <a:gd name="T31" fmla="*/ 11 h 1746"/>
                <a:gd name="T32" fmla="*/ 0 w 2151"/>
                <a:gd name="T33" fmla="*/ 13 h 1746"/>
                <a:gd name="T34" fmla="*/ 2 w 2151"/>
                <a:gd name="T35" fmla="*/ 16 h 1746"/>
                <a:gd name="T36" fmla="*/ 8 w 2151"/>
                <a:gd name="T37" fmla="*/ 19 h 1746"/>
                <a:gd name="T38" fmla="*/ 17 w 2151"/>
                <a:gd name="T39" fmla="*/ 21 h 1746"/>
                <a:gd name="T40" fmla="*/ 28 w 2151"/>
                <a:gd name="T41" fmla="*/ 23 h 1746"/>
                <a:gd name="T42" fmla="*/ 42 w 2151"/>
                <a:gd name="T43" fmla="*/ 25 h 1746"/>
                <a:gd name="T44" fmla="*/ 58 w 2151"/>
                <a:gd name="T45" fmla="*/ 26 h 1746"/>
                <a:gd name="T46" fmla="*/ 76 w 2151"/>
                <a:gd name="T47" fmla="*/ 27 h 1746"/>
                <a:gd name="T48" fmla="*/ 96 w 2151"/>
                <a:gd name="T49" fmla="*/ 27 h 1746"/>
                <a:gd name="T50" fmla="*/ 115 w 2151"/>
                <a:gd name="T51" fmla="*/ 27 h 1746"/>
                <a:gd name="T52" fmla="*/ 133 w 2151"/>
                <a:gd name="T53" fmla="*/ 26 h 1746"/>
                <a:gd name="T54" fmla="*/ 149 w 2151"/>
                <a:gd name="T55" fmla="*/ 25 h 1746"/>
                <a:gd name="T56" fmla="*/ 163 w 2151"/>
                <a:gd name="T57" fmla="*/ 23 h 1746"/>
                <a:gd name="T58" fmla="*/ 175 w 2151"/>
                <a:gd name="T59" fmla="*/ 21 h 1746"/>
                <a:gd name="T60" fmla="*/ 184 w 2151"/>
                <a:gd name="T61" fmla="*/ 19 h 1746"/>
                <a:gd name="T62" fmla="*/ 189 w 2151"/>
                <a:gd name="T63" fmla="*/ 16 h 1746"/>
                <a:gd name="T64" fmla="*/ 191 w 2151"/>
                <a:gd name="T65" fmla="*/ 13 h 1746"/>
                <a:gd name="T66" fmla="*/ 191 w 2151"/>
                <a:gd name="T67" fmla="*/ 13 h 174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151"/>
                <a:gd name="T103" fmla="*/ 0 h 1746"/>
                <a:gd name="T104" fmla="*/ 2151 w 2151"/>
                <a:gd name="T105" fmla="*/ 1746 h 174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151" h="1746">
                  <a:moveTo>
                    <a:pt x="2151" y="873"/>
                  </a:moveTo>
                  <a:lnTo>
                    <a:pt x="2129" y="697"/>
                  </a:lnTo>
                  <a:lnTo>
                    <a:pt x="2067" y="533"/>
                  </a:lnTo>
                  <a:lnTo>
                    <a:pt x="1968" y="385"/>
                  </a:lnTo>
                  <a:lnTo>
                    <a:pt x="1836" y="256"/>
                  </a:lnTo>
                  <a:lnTo>
                    <a:pt x="1677" y="149"/>
                  </a:lnTo>
                  <a:lnTo>
                    <a:pt x="1495" y="68"/>
                  </a:lnTo>
                  <a:lnTo>
                    <a:pt x="1292" y="17"/>
                  </a:lnTo>
                  <a:lnTo>
                    <a:pt x="1076" y="0"/>
                  </a:lnTo>
                  <a:lnTo>
                    <a:pt x="858" y="17"/>
                  </a:lnTo>
                  <a:lnTo>
                    <a:pt x="656" y="68"/>
                  </a:lnTo>
                  <a:lnTo>
                    <a:pt x="473" y="149"/>
                  </a:lnTo>
                  <a:lnTo>
                    <a:pt x="315" y="256"/>
                  </a:lnTo>
                  <a:lnTo>
                    <a:pt x="183" y="385"/>
                  </a:lnTo>
                  <a:lnTo>
                    <a:pt x="84" y="533"/>
                  </a:lnTo>
                  <a:lnTo>
                    <a:pt x="22" y="697"/>
                  </a:lnTo>
                  <a:lnTo>
                    <a:pt x="0" y="873"/>
                  </a:lnTo>
                  <a:lnTo>
                    <a:pt x="22" y="1048"/>
                  </a:lnTo>
                  <a:lnTo>
                    <a:pt x="84" y="1212"/>
                  </a:lnTo>
                  <a:lnTo>
                    <a:pt x="183" y="1360"/>
                  </a:lnTo>
                  <a:lnTo>
                    <a:pt x="315" y="1489"/>
                  </a:lnTo>
                  <a:lnTo>
                    <a:pt x="473" y="1596"/>
                  </a:lnTo>
                  <a:lnTo>
                    <a:pt x="656" y="1677"/>
                  </a:lnTo>
                  <a:lnTo>
                    <a:pt x="858" y="1728"/>
                  </a:lnTo>
                  <a:lnTo>
                    <a:pt x="1076" y="1746"/>
                  </a:lnTo>
                  <a:lnTo>
                    <a:pt x="1292" y="1728"/>
                  </a:lnTo>
                  <a:lnTo>
                    <a:pt x="1495" y="1677"/>
                  </a:lnTo>
                  <a:lnTo>
                    <a:pt x="1677" y="1596"/>
                  </a:lnTo>
                  <a:lnTo>
                    <a:pt x="1836" y="1489"/>
                  </a:lnTo>
                  <a:lnTo>
                    <a:pt x="1968" y="1360"/>
                  </a:lnTo>
                  <a:lnTo>
                    <a:pt x="2067" y="1212"/>
                  </a:lnTo>
                  <a:lnTo>
                    <a:pt x="2129" y="1048"/>
                  </a:lnTo>
                  <a:lnTo>
                    <a:pt x="2151" y="873"/>
                  </a:lnTo>
                </a:path>
              </a:pathLst>
            </a:custGeom>
            <a:solidFill>
              <a:srgbClr val="99CCFF"/>
            </a:solidFill>
            <a:ln w="28575" cmpd="sng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402" name="Rectangle 126"/>
            <p:cNvSpPr>
              <a:spLocks noChangeArrowheads="1"/>
            </p:cNvSpPr>
            <p:nvPr/>
          </p:nvSpPr>
          <p:spPr bwMode="auto">
            <a:xfrm>
              <a:off x="768" y="1536"/>
              <a:ext cx="75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400" b="1"/>
                <a:t>VOCACIONES</a:t>
              </a:r>
            </a:p>
          </p:txBody>
        </p:sp>
        <p:sp>
          <p:nvSpPr>
            <p:cNvPr id="14403" name="Line 127"/>
            <p:cNvSpPr>
              <a:spLocks noChangeShapeType="1"/>
            </p:cNvSpPr>
            <p:nvPr/>
          </p:nvSpPr>
          <p:spPr bwMode="auto">
            <a:xfrm>
              <a:off x="1104" y="1872"/>
              <a:ext cx="0" cy="288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s-CL"/>
            </a:p>
          </p:txBody>
        </p:sp>
      </p:grpSp>
      <p:grpSp>
        <p:nvGrpSpPr>
          <p:cNvPr id="10" name="Group 128"/>
          <p:cNvGrpSpPr>
            <a:grpSpLocks/>
          </p:cNvGrpSpPr>
          <p:nvPr/>
        </p:nvGrpSpPr>
        <p:grpSpPr bwMode="auto">
          <a:xfrm>
            <a:off x="1012825" y="3425825"/>
            <a:ext cx="1806575" cy="1374775"/>
            <a:chOff x="590" y="2206"/>
            <a:chExt cx="1138" cy="866"/>
          </a:xfrm>
        </p:grpSpPr>
        <p:sp>
          <p:nvSpPr>
            <p:cNvPr id="14398" name="AutoShape 129"/>
            <p:cNvSpPr>
              <a:spLocks noChangeArrowheads="1"/>
            </p:cNvSpPr>
            <p:nvPr/>
          </p:nvSpPr>
          <p:spPr bwMode="auto">
            <a:xfrm>
              <a:off x="590" y="2206"/>
              <a:ext cx="1138" cy="386"/>
            </a:xfrm>
            <a:prstGeom prst="roundRect">
              <a:avLst>
                <a:gd name="adj" fmla="val 10273"/>
              </a:avLst>
            </a:prstGeom>
            <a:solidFill>
              <a:srgbClr val="99CC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s-ES_tradnl" sz="800" b="1"/>
            </a:p>
          </p:txBody>
        </p:sp>
        <p:sp>
          <p:nvSpPr>
            <p:cNvPr id="14399" name="Rectangle 130"/>
            <p:cNvSpPr>
              <a:spLocks noChangeArrowheads="1"/>
            </p:cNvSpPr>
            <p:nvPr/>
          </p:nvSpPr>
          <p:spPr bwMode="auto">
            <a:xfrm>
              <a:off x="864" y="2304"/>
              <a:ext cx="539" cy="136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400" b="1"/>
                <a:t>OBJETIVOS </a:t>
              </a:r>
            </a:p>
          </p:txBody>
        </p:sp>
        <p:sp>
          <p:nvSpPr>
            <p:cNvPr id="14400" name="Line 132"/>
            <p:cNvSpPr>
              <a:spLocks noChangeShapeType="1"/>
            </p:cNvSpPr>
            <p:nvPr/>
          </p:nvSpPr>
          <p:spPr bwMode="auto">
            <a:xfrm>
              <a:off x="1104" y="2640"/>
              <a:ext cx="0" cy="43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s-CL"/>
            </a:p>
          </p:txBody>
        </p:sp>
      </p:grpSp>
      <p:grpSp>
        <p:nvGrpSpPr>
          <p:cNvPr id="11" name="Group 133"/>
          <p:cNvGrpSpPr>
            <a:grpSpLocks/>
          </p:cNvGrpSpPr>
          <p:nvPr/>
        </p:nvGrpSpPr>
        <p:grpSpPr bwMode="auto">
          <a:xfrm>
            <a:off x="1047750" y="4876800"/>
            <a:ext cx="1731963" cy="1219200"/>
            <a:chOff x="612" y="3120"/>
            <a:chExt cx="1091" cy="768"/>
          </a:xfrm>
        </p:grpSpPr>
        <p:sp>
          <p:nvSpPr>
            <p:cNvPr id="14395" name="AutoShape 134"/>
            <p:cNvSpPr>
              <a:spLocks noChangeArrowheads="1"/>
            </p:cNvSpPr>
            <p:nvPr/>
          </p:nvSpPr>
          <p:spPr bwMode="auto">
            <a:xfrm>
              <a:off x="612" y="3120"/>
              <a:ext cx="1091" cy="355"/>
            </a:xfrm>
            <a:prstGeom prst="roundRect">
              <a:avLst>
                <a:gd name="adj" fmla="val 10282"/>
              </a:avLst>
            </a:prstGeom>
            <a:solidFill>
              <a:srgbClr val="99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s-ES_tradnl" sz="800" b="1"/>
            </a:p>
          </p:txBody>
        </p:sp>
        <p:sp>
          <p:nvSpPr>
            <p:cNvPr id="14396" name="Rectangle 135"/>
            <p:cNvSpPr>
              <a:spLocks noChangeArrowheads="1"/>
            </p:cNvSpPr>
            <p:nvPr/>
          </p:nvSpPr>
          <p:spPr bwMode="auto">
            <a:xfrm>
              <a:off x="720" y="3216"/>
              <a:ext cx="864" cy="136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/>
              <a:r>
                <a:rPr lang="es-ES_tradnl" sz="1400" b="1"/>
                <a:t>ESTRATEGIA</a:t>
              </a:r>
            </a:p>
          </p:txBody>
        </p:sp>
        <p:sp>
          <p:nvSpPr>
            <p:cNvPr id="14397" name="Line 136"/>
            <p:cNvSpPr>
              <a:spLocks noChangeShapeType="1"/>
            </p:cNvSpPr>
            <p:nvPr/>
          </p:nvSpPr>
          <p:spPr bwMode="auto">
            <a:xfrm>
              <a:off x="1104" y="3504"/>
              <a:ext cx="0" cy="384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s-CL"/>
            </a:p>
          </p:txBody>
        </p:sp>
      </p:grpSp>
      <p:grpSp>
        <p:nvGrpSpPr>
          <p:cNvPr id="12" name="Group 137"/>
          <p:cNvGrpSpPr>
            <a:grpSpLocks/>
          </p:cNvGrpSpPr>
          <p:nvPr/>
        </p:nvGrpSpPr>
        <p:grpSpPr bwMode="auto">
          <a:xfrm>
            <a:off x="2667000" y="2057400"/>
            <a:ext cx="5372100" cy="957263"/>
            <a:chOff x="1632" y="1344"/>
            <a:chExt cx="3384" cy="603"/>
          </a:xfrm>
        </p:grpSpPr>
        <p:sp>
          <p:nvSpPr>
            <p:cNvPr id="14366" name="Rectangle 138"/>
            <p:cNvSpPr>
              <a:spLocks noChangeArrowheads="1"/>
            </p:cNvSpPr>
            <p:nvPr/>
          </p:nvSpPr>
          <p:spPr bwMode="auto">
            <a:xfrm>
              <a:off x="1885" y="1350"/>
              <a:ext cx="3127" cy="59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67" name="Line 139"/>
            <p:cNvSpPr>
              <a:spLocks noChangeShapeType="1"/>
            </p:cNvSpPr>
            <p:nvPr/>
          </p:nvSpPr>
          <p:spPr bwMode="auto">
            <a:xfrm>
              <a:off x="1896" y="1466"/>
              <a:ext cx="312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68" name="Line 140"/>
            <p:cNvSpPr>
              <a:spLocks noChangeShapeType="1"/>
            </p:cNvSpPr>
            <p:nvPr/>
          </p:nvSpPr>
          <p:spPr bwMode="auto">
            <a:xfrm>
              <a:off x="1896" y="1585"/>
              <a:ext cx="312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69" name="Line 141"/>
            <p:cNvSpPr>
              <a:spLocks noChangeShapeType="1"/>
            </p:cNvSpPr>
            <p:nvPr/>
          </p:nvSpPr>
          <p:spPr bwMode="auto">
            <a:xfrm>
              <a:off x="1890" y="1704"/>
              <a:ext cx="3121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70" name="Line 142"/>
            <p:cNvSpPr>
              <a:spLocks noChangeShapeType="1"/>
            </p:cNvSpPr>
            <p:nvPr/>
          </p:nvSpPr>
          <p:spPr bwMode="auto">
            <a:xfrm>
              <a:off x="1895" y="1831"/>
              <a:ext cx="3121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71" name="Line 143"/>
            <p:cNvSpPr>
              <a:spLocks noChangeShapeType="1"/>
            </p:cNvSpPr>
            <p:nvPr/>
          </p:nvSpPr>
          <p:spPr bwMode="auto">
            <a:xfrm>
              <a:off x="3319" y="1347"/>
              <a:ext cx="1" cy="59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72" name="Line 144"/>
            <p:cNvSpPr>
              <a:spLocks noChangeShapeType="1"/>
            </p:cNvSpPr>
            <p:nvPr/>
          </p:nvSpPr>
          <p:spPr bwMode="auto">
            <a:xfrm>
              <a:off x="3948" y="1347"/>
              <a:ext cx="1" cy="59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73" name="Line 145"/>
            <p:cNvSpPr>
              <a:spLocks noChangeShapeType="1"/>
            </p:cNvSpPr>
            <p:nvPr/>
          </p:nvSpPr>
          <p:spPr bwMode="auto">
            <a:xfrm>
              <a:off x="4505" y="1350"/>
              <a:ext cx="1" cy="59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74" name="Rectangle 146"/>
            <p:cNvSpPr>
              <a:spLocks noChangeArrowheads="1"/>
            </p:cNvSpPr>
            <p:nvPr/>
          </p:nvSpPr>
          <p:spPr bwMode="auto">
            <a:xfrm>
              <a:off x="2437" y="1344"/>
              <a:ext cx="206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 dirty="0" smtClean="0">
                  <a:solidFill>
                    <a:srgbClr val="D60624"/>
                  </a:solidFill>
                </a:rPr>
                <a:t>temas</a:t>
              </a:r>
              <a:endParaRPr lang="es-ES_tradnl" sz="1000" b="1" dirty="0">
                <a:solidFill>
                  <a:srgbClr val="D60624"/>
                </a:solidFill>
              </a:endParaRPr>
            </a:p>
          </p:txBody>
        </p:sp>
        <p:sp>
          <p:nvSpPr>
            <p:cNvPr id="14375" name="Rectangle 147"/>
            <p:cNvSpPr>
              <a:spLocks noChangeArrowheads="1"/>
            </p:cNvSpPr>
            <p:nvPr/>
          </p:nvSpPr>
          <p:spPr bwMode="auto">
            <a:xfrm>
              <a:off x="2324" y="1502"/>
              <a:ext cx="519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50" b="1" dirty="0" smtClean="0">
                  <a:solidFill>
                    <a:srgbClr val="E20AB4"/>
                  </a:solidFill>
                </a:rPr>
                <a:t>independencia</a:t>
              </a:r>
              <a:endParaRPr lang="es-ES_tradnl" sz="1050" b="1" dirty="0">
                <a:solidFill>
                  <a:srgbClr val="F43CD5"/>
                </a:solidFill>
              </a:endParaRPr>
            </a:p>
          </p:txBody>
        </p:sp>
        <p:sp>
          <p:nvSpPr>
            <p:cNvPr id="14376" name="Rectangle 148"/>
            <p:cNvSpPr>
              <a:spLocks noChangeArrowheads="1"/>
            </p:cNvSpPr>
            <p:nvPr/>
          </p:nvSpPr>
          <p:spPr bwMode="auto">
            <a:xfrm>
              <a:off x="4039" y="1344"/>
              <a:ext cx="356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D60624"/>
                  </a:solidFill>
                </a:rPr>
                <a:t>Problemas</a:t>
              </a:r>
            </a:p>
          </p:txBody>
        </p:sp>
        <p:sp>
          <p:nvSpPr>
            <p:cNvPr id="14377" name="Rectangle 149"/>
            <p:cNvSpPr>
              <a:spLocks noChangeArrowheads="1"/>
            </p:cNvSpPr>
            <p:nvPr/>
          </p:nvSpPr>
          <p:spPr bwMode="auto">
            <a:xfrm>
              <a:off x="3495" y="1344"/>
              <a:ext cx="289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D60624"/>
                  </a:solidFill>
                </a:rPr>
                <a:t>Ventajas</a:t>
              </a:r>
            </a:p>
          </p:txBody>
        </p:sp>
        <p:sp>
          <p:nvSpPr>
            <p:cNvPr id="14378" name="Rectangle 150"/>
            <p:cNvSpPr>
              <a:spLocks noChangeArrowheads="1"/>
            </p:cNvSpPr>
            <p:nvPr/>
          </p:nvSpPr>
          <p:spPr bwMode="auto">
            <a:xfrm>
              <a:off x="4612" y="1344"/>
              <a:ext cx="259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>
                  <a:solidFill>
                    <a:srgbClr val="D60624"/>
                  </a:solidFill>
                </a:rPr>
                <a:t>Deseos </a:t>
              </a:r>
            </a:p>
          </p:txBody>
        </p:sp>
        <p:sp>
          <p:nvSpPr>
            <p:cNvPr id="14379" name="Rectangle 151"/>
            <p:cNvSpPr>
              <a:spLocks noChangeArrowheads="1"/>
            </p:cNvSpPr>
            <p:nvPr/>
          </p:nvSpPr>
          <p:spPr bwMode="auto">
            <a:xfrm>
              <a:off x="2231" y="1632"/>
              <a:ext cx="583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lang="es-ES_tradnl" sz="1050" b="1" dirty="0" smtClean="0">
                  <a:solidFill>
                    <a:srgbClr val="E20AB4"/>
                  </a:solidFill>
                </a:rPr>
                <a:t>participación</a:t>
              </a:r>
              <a:endParaRPr lang="es-ES_tradnl" sz="1050" b="1" dirty="0">
                <a:solidFill>
                  <a:srgbClr val="F43CD5"/>
                </a:solidFill>
              </a:endParaRPr>
            </a:p>
          </p:txBody>
        </p:sp>
        <p:sp>
          <p:nvSpPr>
            <p:cNvPr id="14380" name="Rectangle 152"/>
            <p:cNvSpPr>
              <a:spLocks noChangeArrowheads="1"/>
            </p:cNvSpPr>
            <p:nvPr/>
          </p:nvSpPr>
          <p:spPr bwMode="auto">
            <a:xfrm>
              <a:off x="2350" y="1739"/>
              <a:ext cx="457" cy="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lang="es-ES_tradnl" sz="1050" b="1" dirty="0" smtClean="0">
                  <a:solidFill>
                    <a:srgbClr val="E20AB4"/>
                  </a:solidFill>
                </a:rPr>
                <a:t>cuidados</a:t>
              </a:r>
              <a:endParaRPr lang="es-ES_tradnl" sz="1050" b="1" dirty="0">
                <a:solidFill>
                  <a:srgbClr val="F43CD5"/>
                </a:solidFill>
              </a:endParaRPr>
            </a:p>
          </p:txBody>
        </p:sp>
        <p:sp>
          <p:nvSpPr>
            <p:cNvPr id="14381" name="Rectangle 153"/>
            <p:cNvSpPr>
              <a:spLocks noChangeArrowheads="1"/>
            </p:cNvSpPr>
            <p:nvPr/>
          </p:nvSpPr>
          <p:spPr bwMode="auto">
            <a:xfrm>
              <a:off x="2443" y="1867"/>
              <a:ext cx="0" cy="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endParaRPr lang="es-ES_tradnl" sz="800" b="1" dirty="0">
                <a:solidFill>
                  <a:srgbClr val="F43CD5"/>
                </a:solidFill>
              </a:endParaRPr>
            </a:p>
          </p:txBody>
        </p:sp>
        <p:sp>
          <p:nvSpPr>
            <p:cNvPr id="14382" name="Rectangle 154"/>
            <p:cNvSpPr>
              <a:spLocks noChangeArrowheads="1"/>
            </p:cNvSpPr>
            <p:nvPr/>
          </p:nvSpPr>
          <p:spPr bwMode="auto">
            <a:xfrm>
              <a:off x="4174" y="1735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83" name="Rectangle 155"/>
            <p:cNvSpPr>
              <a:spLocks noChangeArrowheads="1"/>
            </p:cNvSpPr>
            <p:nvPr/>
          </p:nvSpPr>
          <p:spPr bwMode="auto">
            <a:xfrm>
              <a:off x="3614" y="1612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84" name="Rectangle 156"/>
            <p:cNvSpPr>
              <a:spLocks noChangeArrowheads="1"/>
            </p:cNvSpPr>
            <p:nvPr/>
          </p:nvSpPr>
          <p:spPr bwMode="auto">
            <a:xfrm>
              <a:off x="3613" y="1732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85" name="Rectangle 157"/>
            <p:cNvSpPr>
              <a:spLocks noChangeArrowheads="1"/>
            </p:cNvSpPr>
            <p:nvPr/>
          </p:nvSpPr>
          <p:spPr bwMode="auto">
            <a:xfrm>
              <a:off x="3608" y="1851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86" name="Rectangle 158"/>
            <p:cNvSpPr>
              <a:spLocks noChangeArrowheads="1"/>
            </p:cNvSpPr>
            <p:nvPr/>
          </p:nvSpPr>
          <p:spPr bwMode="auto">
            <a:xfrm>
              <a:off x="4183" y="1616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87" name="Rectangle 159"/>
            <p:cNvSpPr>
              <a:spLocks noChangeArrowheads="1"/>
            </p:cNvSpPr>
            <p:nvPr/>
          </p:nvSpPr>
          <p:spPr bwMode="auto">
            <a:xfrm>
              <a:off x="4707" y="1615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88" name="Rectangle 160"/>
            <p:cNvSpPr>
              <a:spLocks noChangeArrowheads="1"/>
            </p:cNvSpPr>
            <p:nvPr/>
          </p:nvSpPr>
          <p:spPr bwMode="auto">
            <a:xfrm>
              <a:off x="4179" y="1858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89" name="Rectangle 161"/>
            <p:cNvSpPr>
              <a:spLocks noChangeArrowheads="1"/>
            </p:cNvSpPr>
            <p:nvPr/>
          </p:nvSpPr>
          <p:spPr bwMode="auto">
            <a:xfrm>
              <a:off x="4702" y="1500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90" name="Rectangle 162"/>
            <p:cNvSpPr>
              <a:spLocks noChangeArrowheads="1"/>
            </p:cNvSpPr>
            <p:nvPr/>
          </p:nvSpPr>
          <p:spPr bwMode="auto">
            <a:xfrm>
              <a:off x="3624" y="1503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91" name="Rectangle 163"/>
            <p:cNvSpPr>
              <a:spLocks noChangeArrowheads="1"/>
            </p:cNvSpPr>
            <p:nvPr/>
          </p:nvSpPr>
          <p:spPr bwMode="auto">
            <a:xfrm>
              <a:off x="4697" y="1739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92" name="Rectangle 164"/>
            <p:cNvSpPr>
              <a:spLocks noChangeArrowheads="1"/>
            </p:cNvSpPr>
            <p:nvPr/>
          </p:nvSpPr>
          <p:spPr bwMode="auto">
            <a:xfrm>
              <a:off x="4697" y="1854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93" name="Rectangle 165"/>
            <p:cNvSpPr>
              <a:spLocks noChangeArrowheads="1"/>
            </p:cNvSpPr>
            <p:nvPr/>
          </p:nvSpPr>
          <p:spPr bwMode="auto">
            <a:xfrm>
              <a:off x="4169" y="1496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900" b="1">
                  <a:solidFill>
                    <a:srgbClr val="FF3300"/>
                  </a:solidFill>
                </a:rPr>
                <a:t>X</a:t>
              </a:r>
              <a:endParaRPr lang="es-ES_tradnl" sz="800" b="1">
                <a:solidFill>
                  <a:srgbClr val="FF3300"/>
                </a:solidFill>
              </a:endParaRPr>
            </a:p>
          </p:txBody>
        </p:sp>
        <p:sp>
          <p:nvSpPr>
            <p:cNvPr id="14394" name="Line 166"/>
            <p:cNvSpPr>
              <a:spLocks noChangeShapeType="1"/>
            </p:cNvSpPr>
            <p:nvPr/>
          </p:nvSpPr>
          <p:spPr bwMode="auto">
            <a:xfrm flipH="1">
              <a:off x="1632" y="1632"/>
              <a:ext cx="24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s-CL"/>
            </a:p>
          </p:txBody>
        </p:sp>
      </p:grpSp>
      <p:grpSp>
        <p:nvGrpSpPr>
          <p:cNvPr id="13" name="Group 167"/>
          <p:cNvGrpSpPr>
            <a:grpSpLocks/>
          </p:cNvGrpSpPr>
          <p:nvPr/>
        </p:nvGrpSpPr>
        <p:grpSpPr bwMode="auto">
          <a:xfrm>
            <a:off x="3735388" y="6051550"/>
            <a:ext cx="3887787" cy="688975"/>
            <a:chOff x="2305" y="3860"/>
            <a:chExt cx="2449" cy="434"/>
          </a:xfrm>
        </p:grpSpPr>
        <p:sp>
          <p:nvSpPr>
            <p:cNvPr id="14359" name="AutoShape 168"/>
            <p:cNvSpPr>
              <a:spLocks noChangeArrowheads="1"/>
            </p:cNvSpPr>
            <p:nvPr/>
          </p:nvSpPr>
          <p:spPr bwMode="auto">
            <a:xfrm>
              <a:off x="4300" y="3936"/>
              <a:ext cx="452" cy="288"/>
            </a:xfrm>
            <a:prstGeom prst="roundRect">
              <a:avLst>
                <a:gd name="adj" fmla="val 10847"/>
              </a:avLst>
            </a:prstGeom>
            <a:solidFill>
              <a:srgbClr val="FBD9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60" name="Rectangle 169"/>
            <p:cNvSpPr>
              <a:spLocks noChangeArrowheads="1"/>
            </p:cNvSpPr>
            <p:nvPr/>
          </p:nvSpPr>
          <p:spPr bwMode="auto">
            <a:xfrm>
              <a:off x="4309" y="3984"/>
              <a:ext cx="39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 dirty="0">
                  <a:solidFill>
                    <a:srgbClr val="EC04E6"/>
                  </a:solidFill>
                  <a:latin typeface="Times New Roman" pitchFamily="18" charset="0"/>
                </a:rPr>
                <a:t>IDEAS  DE</a:t>
              </a:r>
              <a:endParaRPr lang="es-ES_tradnl" sz="800" b="1" dirty="0">
                <a:solidFill>
                  <a:srgbClr val="EC04E6"/>
                </a:solidFill>
              </a:endParaRPr>
            </a:p>
          </p:txBody>
        </p:sp>
        <p:sp>
          <p:nvSpPr>
            <p:cNvPr id="14361" name="Rectangle 170"/>
            <p:cNvSpPr>
              <a:spLocks noChangeArrowheads="1"/>
            </p:cNvSpPr>
            <p:nvPr/>
          </p:nvSpPr>
          <p:spPr bwMode="auto">
            <a:xfrm>
              <a:off x="4301" y="4080"/>
              <a:ext cx="45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s-ES_tradnl" sz="1000" b="1" dirty="0">
                  <a:solidFill>
                    <a:srgbClr val="EC04E6"/>
                  </a:solidFill>
                  <a:latin typeface="Times New Roman" pitchFamily="18" charset="0"/>
                </a:rPr>
                <a:t>PROYECTO</a:t>
              </a:r>
              <a:endParaRPr lang="es-ES_tradnl" sz="1000" b="1" dirty="0">
                <a:solidFill>
                  <a:srgbClr val="EC04E6"/>
                </a:solidFill>
              </a:endParaRPr>
            </a:p>
          </p:txBody>
        </p:sp>
        <p:sp>
          <p:nvSpPr>
            <p:cNvPr id="14362" name="Rectangle 171"/>
            <p:cNvSpPr>
              <a:spLocks noChangeArrowheads="1"/>
            </p:cNvSpPr>
            <p:nvPr/>
          </p:nvSpPr>
          <p:spPr bwMode="auto">
            <a:xfrm>
              <a:off x="2305" y="3888"/>
              <a:ext cx="1635" cy="406"/>
            </a:xfrm>
            <a:prstGeom prst="rect">
              <a:avLst/>
            </a:prstGeom>
            <a:solidFill>
              <a:srgbClr val="FBD9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63" name="Line 172"/>
            <p:cNvSpPr>
              <a:spLocks noChangeShapeType="1"/>
            </p:cNvSpPr>
            <p:nvPr/>
          </p:nvSpPr>
          <p:spPr bwMode="auto">
            <a:xfrm flipH="1">
              <a:off x="3996" y="4108"/>
              <a:ext cx="302" cy="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64" name="Freeform 173"/>
            <p:cNvSpPr>
              <a:spLocks/>
            </p:cNvSpPr>
            <p:nvPr/>
          </p:nvSpPr>
          <p:spPr bwMode="auto">
            <a:xfrm>
              <a:off x="4321" y="3860"/>
              <a:ext cx="200" cy="69"/>
            </a:xfrm>
            <a:custGeom>
              <a:avLst/>
              <a:gdLst>
                <a:gd name="T0" fmla="*/ 22 w 600"/>
                <a:gd name="T1" fmla="*/ 0 h 277"/>
                <a:gd name="T2" fmla="*/ 11 w 600"/>
                <a:gd name="T3" fmla="*/ 4 h 277"/>
                <a:gd name="T4" fmla="*/ 0 w 600"/>
                <a:gd name="T5" fmla="*/ 0 h 277"/>
                <a:gd name="T6" fmla="*/ 11 w 600"/>
                <a:gd name="T7" fmla="*/ 1 h 277"/>
                <a:gd name="T8" fmla="*/ 22 w 600"/>
                <a:gd name="T9" fmla="*/ 0 h 2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0"/>
                <a:gd name="T16" fmla="*/ 0 h 277"/>
                <a:gd name="T17" fmla="*/ 600 w 600"/>
                <a:gd name="T18" fmla="*/ 277 h 2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0" h="277">
                  <a:moveTo>
                    <a:pt x="600" y="0"/>
                  </a:moveTo>
                  <a:lnTo>
                    <a:pt x="300" y="277"/>
                  </a:lnTo>
                  <a:lnTo>
                    <a:pt x="0" y="0"/>
                  </a:lnTo>
                  <a:lnTo>
                    <a:pt x="300" y="93"/>
                  </a:lnTo>
                  <a:lnTo>
                    <a:pt x="60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CL"/>
            </a:p>
          </p:txBody>
        </p:sp>
        <p:sp>
          <p:nvSpPr>
            <p:cNvPr id="14365" name="Text Box 174"/>
            <p:cNvSpPr txBox="1">
              <a:spLocks noChangeArrowheads="1"/>
            </p:cNvSpPr>
            <p:nvPr/>
          </p:nvSpPr>
          <p:spPr bwMode="auto">
            <a:xfrm>
              <a:off x="2448" y="3936"/>
              <a:ext cx="1356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s-ES_tradnl" sz="1000" b="1" dirty="0">
                  <a:solidFill>
                    <a:srgbClr val="EC04E6"/>
                  </a:solidFill>
                </a:rPr>
                <a:t>- OBJETIVOS, RESULTADOS</a:t>
              </a:r>
            </a:p>
            <a:p>
              <a:pPr eaLnBrk="0" hangingPunct="0"/>
              <a:r>
                <a:rPr lang="es-ES_tradnl" sz="1000" b="1" dirty="0">
                  <a:solidFill>
                    <a:srgbClr val="EC04E6"/>
                  </a:solidFill>
                </a:rPr>
                <a:t>- ACTIVIDADES, LOCALIZACION</a:t>
              </a:r>
            </a:p>
            <a:p>
              <a:pPr eaLnBrk="0" hangingPunct="0"/>
              <a:r>
                <a:rPr lang="es-ES_tradnl" sz="1000" b="1" dirty="0">
                  <a:solidFill>
                    <a:srgbClr val="EC04E6"/>
                  </a:solidFill>
                </a:rPr>
                <a:t>- BENEFICIARIOS, EFECTOS</a:t>
              </a:r>
            </a:p>
          </p:txBody>
        </p:sp>
      </p:grpSp>
      <p:sp>
        <p:nvSpPr>
          <p:cNvPr id="174" name="Rectangle 173"/>
          <p:cNvSpPr/>
          <p:nvPr/>
        </p:nvSpPr>
        <p:spPr>
          <a:xfrm>
            <a:off x="3657600" y="2819400"/>
            <a:ext cx="104227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50" b="1" dirty="0" err="1" smtClean="0">
                <a:solidFill>
                  <a:srgbClr val="E20AB4"/>
                </a:solidFill>
              </a:rPr>
              <a:t>autorealización</a:t>
            </a:r>
            <a:endParaRPr lang="en-US" sz="1050" dirty="0"/>
          </a:p>
        </p:txBody>
      </p:sp>
      <p:sp>
        <p:nvSpPr>
          <p:cNvPr id="14" name="13 Rectángulo"/>
          <p:cNvSpPr/>
          <p:nvPr/>
        </p:nvSpPr>
        <p:spPr>
          <a:xfrm>
            <a:off x="251520" y="1050925"/>
            <a:ext cx="432048" cy="4538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C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PROCESOS  METODOLÓGICOS</a:t>
            </a:r>
            <a:endParaRPr lang="es-EC" sz="20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31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6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6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6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26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26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26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6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6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6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6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7" grpId="0" animBg="1"/>
      <p:bldP spid="226308" grpId="0" animBg="1"/>
      <p:bldP spid="226310" grpId="0" animBg="1"/>
      <p:bldP spid="226315" grpId="0" animBg="1"/>
      <p:bldP spid="226316" grpId="0" animBg="1"/>
      <p:bldP spid="226320" grpId="0" animBg="1"/>
      <p:bldP spid="226321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/>
          <a:lstStyle/>
          <a:p>
            <a:r>
              <a:rPr lang="es-EC" sz="3600" b="1" dirty="0" smtClean="0">
                <a:latin typeface="Cambria" panose="02040503050406030204" pitchFamily="18" charset="0"/>
              </a:rPr>
              <a:t>Gestión del conocimiento</a:t>
            </a:r>
            <a:endParaRPr lang="es-EC" b="1" dirty="0">
              <a:latin typeface="Cambria" panose="020405030504060302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 fontScale="92500" lnSpcReduction="10000"/>
          </a:bodyPr>
          <a:lstStyle/>
          <a:p>
            <a:r>
              <a:rPr lang="es-EC" b="1" dirty="0" smtClean="0">
                <a:latin typeface="Cambria" panose="02040503050406030204" pitchFamily="18" charset="0"/>
              </a:rPr>
              <a:t>Desarrollo estratégico</a:t>
            </a:r>
            <a:r>
              <a:rPr lang="es-EC" dirty="0" smtClean="0">
                <a:latin typeface="Cambria" panose="02040503050406030204" pitchFamily="18" charset="0"/>
              </a:rPr>
              <a:t>:</a:t>
            </a:r>
          </a:p>
          <a:p>
            <a:pPr marL="82296" indent="0">
              <a:buNone/>
            </a:pPr>
            <a:r>
              <a:rPr lang="es-EC" dirty="0" smtClean="0">
                <a:latin typeface="Cambria" panose="02040503050406030204" pitchFamily="18" charset="0"/>
              </a:rPr>
              <a:t>Proceso integrado en las actividades de la organización</a:t>
            </a:r>
          </a:p>
          <a:p>
            <a:pPr marL="82296" indent="0">
              <a:buNone/>
            </a:pPr>
            <a:r>
              <a:rPr lang="es-EC" dirty="0" smtClean="0">
                <a:latin typeface="Cambria" panose="02040503050406030204" pitchFamily="18" charset="0"/>
              </a:rPr>
              <a:t>Planificación de los recursos: información, humanos, tecnológicos, organizativos</a:t>
            </a:r>
          </a:p>
          <a:p>
            <a:pPr marL="82296" indent="0">
              <a:buNone/>
            </a:pPr>
            <a:r>
              <a:rPr lang="es-EC" dirty="0" smtClean="0">
                <a:latin typeface="Cambria" panose="02040503050406030204" pitchFamily="18" charset="0"/>
              </a:rPr>
              <a:t>Hacia la definición de nuevos objetivos</a:t>
            </a:r>
          </a:p>
          <a:p>
            <a:pPr marL="82296" indent="0">
              <a:buNone/>
            </a:pPr>
            <a:r>
              <a:rPr lang="es-EC" dirty="0" smtClean="0">
                <a:latin typeface="Cambria" panose="02040503050406030204" pitchFamily="18" charset="0"/>
              </a:rPr>
              <a:t>Nuevas necesidades</a:t>
            </a:r>
          </a:p>
          <a:p>
            <a:pPr marL="82296" indent="0">
              <a:buNone/>
            </a:pPr>
            <a:r>
              <a:rPr lang="es-EC" dirty="0" smtClean="0">
                <a:latin typeface="Cambria" panose="02040503050406030204" pitchFamily="18" charset="0"/>
              </a:rPr>
              <a:t>Nueva información y gestión</a:t>
            </a:r>
          </a:p>
          <a:p>
            <a:pPr marL="82296" indent="0">
              <a:buNone/>
            </a:pPr>
            <a:r>
              <a:rPr lang="es-EC" dirty="0" smtClean="0">
                <a:latin typeface="Cambria" panose="02040503050406030204" pitchFamily="18" charset="0"/>
              </a:rPr>
              <a:t>Construir un conocimiento y aplicar </a:t>
            </a:r>
          </a:p>
          <a:p>
            <a:pPr marL="82296" indent="0">
              <a:buNone/>
            </a:pPr>
            <a:r>
              <a:rPr lang="es-EC" dirty="0" smtClean="0">
                <a:latin typeface="Cambria" panose="02040503050406030204" pitchFamily="18" charset="0"/>
              </a:rPr>
              <a:t>Calidad de servició y atención</a:t>
            </a:r>
            <a:endParaRPr lang="es-EC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651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/>
          </a:bodyPr>
          <a:lstStyle/>
          <a:p>
            <a:r>
              <a:rPr lang="es-EC" sz="2800" b="1" dirty="0" smtClean="0">
                <a:latin typeface="Cambria" panose="02040503050406030204" pitchFamily="18" charset="0"/>
              </a:rPr>
              <a:t>EVALUACIÓN DE LA SATISFACCIÓN</a:t>
            </a:r>
            <a:endParaRPr lang="es-EC" sz="3200" b="1" dirty="0">
              <a:latin typeface="Cambria" panose="020405030504060302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195664"/>
          </a:xfrm>
        </p:spPr>
        <p:txBody>
          <a:bodyPr>
            <a:normAutofit fontScale="92500" lnSpcReduction="20000"/>
          </a:bodyPr>
          <a:lstStyle/>
          <a:p>
            <a:r>
              <a:rPr lang="es-EC" dirty="0" smtClean="0">
                <a:latin typeface="Cambria" panose="02040503050406030204" pitchFamily="18" charset="0"/>
              </a:rPr>
              <a:t>Características del Centro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Equipamiento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Organización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Funcionamiento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Servicios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Actividades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Calidad asistencial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Actitud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Alimentación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Limpieza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Derechos</a:t>
            </a:r>
            <a:endParaRPr lang="es-EC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394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 fontScale="92500" lnSpcReduction="20000"/>
          </a:bodyPr>
          <a:lstStyle/>
          <a:p>
            <a:r>
              <a:rPr lang="es-EC" dirty="0" smtClean="0">
                <a:latin typeface="Cambria" panose="02040503050406030204" pitchFamily="18" charset="0"/>
              </a:rPr>
              <a:t>Seguridad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Información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Participación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Convivencia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Expectativas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Opiniones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Sugerencias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Valoración de la satisfacción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Autoevaluación del personal técnico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Planes de mejora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Desarrollo de competencias profesionales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Proyecto de formación interna</a:t>
            </a:r>
            <a:endParaRPr lang="es-EC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571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sz="2400" b="1" dirty="0" smtClean="0">
                <a:latin typeface="Cambria" panose="02040503050406030204" pitchFamily="18" charset="0"/>
              </a:rPr>
              <a:t>POLITICA PUBLICA PARA EL ADULTO MAYOR</a:t>
            </a:r>
            <a:endParaRPr lang="es-EC" sz="2400" b="1" dirty="0">
              <a:latin typeface="Cambria" panose="020405030504060302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s-EC" sz="2400" dirty="0" smtClean="0">
                <a:latin typeface="Cambria" panose="02040503050406030204" pitchFamily="18" charset="0"/>
              </a:rPr>
              <a:t>El Ministerio de Inclusión Económica y Social fundamenta la política pública para la población adulto mayor en un enfoque de derechos que considera al envejecimiento como una opción de ciudadanía activa y envejecimiento positivo para un vida digna y saludable. Sus tres ejes son:</a:t>
            </a:r>
          </a:p>
          <a:p>
            <a:pPr marL="82296" indent="0">
              <a:buNone/>
            </a:pPr>
            <a:r>
              <a:rPr lang="es-EC" sz="2400" b="1" dirty="0" smtClean="0">
                <a:latin typeface="Cambria" panose="02040503050406030204" pitchFamily="18" charset="0"/>
              </a:rPr>
              <a:t>Inclusión y participación social</a:t>
            </a:r>
            <a:r>
              <a:rPr lang="es-EC" sz="2400" dirty="0" smtClean="0">
                <a:latin typeface="Cambria" panose="02040503050406030204" pitchFamily="18" charset="0"/>
              </a:rPr>
              <a:t> considerando a los AM como actores de cambio social</a:t>
            </a:r>
          </a:p>
          <a:p>
            <a:pPr marL="82296" indent="0">
              <a:buNone/>
            </a:pPr>
            <a:r>
              <a:rPr lang="es-EC" sz="2400" b="1" dirty="0" smtClean="0">
                <a:latin typeface="Cambria" panose="02040503050406030204" pitchFamily="18" charset="0"/>
              </a:rPr>
              <a:t>Protección social </a:t>
            </a:r>
            <a:r>
              <a:rPr lang="es-EC" sz="2400" dirty="0" smtClean="0">
                <a:latin typeface="Cambria" panose="02040503050406030204" pitchFamily="18" charset="0"/>
              </a:rPr>
              <a:t>asegura una protección destinada a prevenir o reducir la pobreza, vulnerabilidad y la exclusión social</a:t>
            </a:r>
          </a:p>
          <a:p>
            <a:pPr marL="82296" indent="0">
              <a:buNone/>
            </a:pPr>
            <a:r>
              <a:rPr lang="es-EC" sz="2400" b="1" dirty="0" smtClean="0">
                <a:latin typeface="Cambria" panose="02040503050406030204" pitchFamily="18" charset="0"/>
              </a:rPr>
              <a:t>Atención y cuidado</a:t>
            </a:r>
            <a:r>
              <a:rPr lang="es-EC" sz="2400" dirty="0" smtClean="0">
                <a:latin typeface="Cambria" panose="02040503050406030204" pitchFamily="18" charset="0"/>
              </a:rPr>
              <a:t> a través de la operación de servicios y centros gerontológicos de administración directa o gestionados por convenios de cooperación.</a:t>
            </a:r>
            <a:endParaRPr lang="es-EC" sz="24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045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/>
          </a:bodyPr>
          <a:lstStyle/>
          <a:p>
            <a:r>
              <a:rPr lang="es-EC" sz="2400" b="1" dirty="0" smtClean="0">
                <a:latin typeface="Cambria" panose="02040503050406030204" pitchFamily="18" charset="0"/>
              </a:rPr>
              <a:t>MODALIDAD </a:t>
            </a:r>
            <a:endParaRPr lang="es-EC" sz="2400" b="1" dirty="0">
              <a:latin typeface="Cambria" panose="020405030504060302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195664"/>
          </a:xfrm>
        </p:spPr>
        <p:txBody>
          <a:bodyPr>
            <a:normAutofit/>
          </a:bodyPr>
          <a:lstStyle/>
          <a:p>
            <a:r>
              <a:rPr lang="es-EC" dirty="0" smtClean="0">
                <a:latin typeface="Cambria" panose="02040503050406030204" pitchFamily="18" charset="0"/>
              </a:rPr>
              <a:t>Centros gerontológicos residenciales</a:t>
            </a:r>
          </a:p>
          <a:p>
            <a:pPr marL="82296" indent="0">
              <a:buNone/>
            </a:pPr>
            <a:endParaRPr lang="es-EC" dirty="0">
              <a:latin typeface="Cambria" panose="02040503050406030204" pitchFamily="18" charset="0"/>
            </a:endParaRPr>
          </a:p>
          <a:p>
            <a:r>
              <a:rPr lang="es-EC" dirty="0" smtClean="0">
                <a:latin typeface="Cambria" panose="02040503050406030204" pitchFamily="18" charset="0"/>
              </a:rPr>
              <a:t>Centros gerontológicos de atención diurna</a:t>
            </a:r>
            <a:endParaRPr lang="es-EC" dirty="0">
              <a:latin typeface="Cambria" panose="02040503050406030204" pitchFamily="18" charset="0"/>
            </a:endParaRPr>
          </a:p>
          <a:p>
            <a:endParaRPr lang="es-EC" dirty="0" smtClean="0">
              <a:latin typeface="Cambria" panose="02040503050406030204" pitchFamily="18" charset="0"/>
            </a:endParaRPr>
          </a:p>
          <a:p>
            <a:r>
              <a:rPr lang="es-EC" dirty="0" smtClean="0">
                <a:latin typeface="Cambria" panose="02040503050406030204" pitchFamily="18" charset="0"/>
              </a:rPr>
              <a:t>Espacios alternativos de revitalización, recreación, socialización y encuentro</a:t>
            </a:r>
          </a:p>
          <a:p>
            <a:endParaRPr lang="es-EC" dirty="0" smtClean="0">
              <a:latin typeface="Cambria" panose="02040503050406030204" pitchFamily="18" charset="0"/>
            </a:endParaRPr>
          </a:p>
          <a:p>
            <a:r>
              <a:rPr lang="es-EC" dirty="0" smtClean="0">
                <a:latin typeface="Cambria" panose="02040503050406030204" pitchFamily="18" charset="0"/>
              </a:rPr>
              <a:t>Atención domiciliaria</a:t>
            </a:r>
            <a:endParaRPr lang="es-EC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399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483696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es-EC" sz="2800" b="1" i="1" dirty="0">
                <a:latin typeface="Cambria" panose="02040503050406030204" pitchFamily="18" charset="0"/>
              </a:rPr>
              <a:t>OBJETIVO  </a:t>
            </a:r>
            <a:r>
              <a:rPr lang="es-EC" sz="2800" dirty="0" smtClean="0">
                <a:latin typeface="Cambria" panose="02040503050406030204" pitchFamily="18" charset="0"/>
              </a:rPr>
              <a:t>Promover </a:t>
            </a:r>
            <a:r>
              <a:rPr lang="es-EC" sz="2800" dirty="0">
                <a:latin typeface="Cambria" panose="02040503050406030204" pitchFamily="18" charset="0"/>
              </a:rPr>
              <a:t>sus actividades independientes, autónomas, su dignidad humana, lazos y vínculos con la familia y la comunidad, identificando sus necesidades básicas y dando soluciones a sus problemas sociales, culturales, psicológicos, físicos, demográficos, todo esto desarrollando enfoques dinámicos con connotación social, individual y colectiva para sus espacios de encuentro y puntos focalizados para su plena integración.</a:t>
            </a:r>
          </a:p>
        </p:txBody>
      </p:sp>
    </p:spTree>
    <p:extLst>
      <p:ext uri="{BB962C8B-B14F-4D97-AF65-F5344CB8AC3E}">
        <p14:creationId xmlns:p14="http://schemas.microsoft.com/office/powerpoint/2010/main" val="428514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es-EC" sz="2900" b="1" i="1" dirty="0">
                <a:latin typeface="Cambria" panose="02040503050406030204" pitchFamily="18" charset="0"/>
              </a:rPr>
              <a:t>ESTRATEGIAS BÁSICAS</a:t>
            </a:r>
            <a:endParaRPr lang="es-EC" sz="2900" dirty="0">
              <a:latin typeface="Cambria" panose="02040503050406030204" pitchFamily="18" charset="0"/>
            </a:endParaRPr>
          </a:p>
          <a:p>
            <a:pPr marL="82296" indent="0">
              <a:buNone/>
            </a:pPr>
            <a:r>
              <a:rPr lang="es-EC" sz="2900" b="1" i="1" dirty="0">
                <a:latin typeface="Cambria" panose="02040503050406030204" pitchFamily="18" charset="0"/>
              </a:rPr>
              <a:t> </a:t>
            </a:r>
            <a:endParaRPr lang="es-EC" sz="2900" dirty="0">
              <a:latin typeface="Cambria" panose="02040503050406030204" pitchFamily="18" charset="0"/>
            </a:endParaRPr>
          </a:p>
          <a:p>
            <a:pPr lvl="0"/>
            <a:r>
              <a:rPr lang="es-EC" sz="2900" dirty="0">
                <a:latin typeface="Cambria" panose="02040503050406030204" pitchFamily="18" charset="0"/>
              </a:rPr>
              <a:t>Formación de organizaciones de desarrollo de base comunitaria</a:t>
            </a:r>
          </a:p>
          <a:p>
            <a:pPr lvl="0"/>
            <a:r>
              <a:rPr lang="es-EC" sz="2900" dirty="0">
                <a:latin typeface="Cambria" panose="02040503050406030204" pitchFamily="18" charset="0"/>
              </a:rPr>
              <a:t>Formación de redes de servicios integrales (sociales, culturales, educacionales, recreativos, atención de salud primaria)</a:t>
            </a:r>
          </a:p>
          <a:p>
            <a:pPr marL="82296" indent="0">
              <a:buNone/>
            </a:pPr>
            <a:endParaRPr lang="es-EC" sz="2900" dirty="0">
              <a:latin typeface="Cambria" panose="02040503050406030204" pitchFamily="18" charset="0"/>
            </a:endParaRPr>
          </a:p>
          <a:p>
            <a:pPr marL="82296" indent="0">
              <a:buNone/>
            </a:pPr>
            <a:r>
              <a:rPr lang="es-EC" sz="2900" dirty="0">
                <a:latin typeface="Cambria" panose="02040503050406030204" pitchFamily="18" charset="0"/>
              </a:rPr>
              <a:t>Estas están ligadas al desarrollo social individual y colectivo como a sus problemas y necesidades de salud, alimentación, medio ambiente, familia, empleo – actividad productiva, educación y uso del tiempo libre.</a:t>
            </a:r>
          </a:p>
          <a:p>
            <a:pPr marL="82296" indent="0">
              <a:buNone/>
            </a:pPr>
            <a:endParaRPr lang="es-EC" sz="2900" dirty="0">
              <a:latin typeface="Cambria" panose="02040503050406030204" pitchFamily="18" charset="0"/>
            </a:endParaRPr>
          </a:p>
          <a:p>
            <a:pPr marL="82296" indent="0">
              <a:buNone/>
            </a:pPr>
            <a:r>
              <a:rPr lang="es-EC" sz="2900" dirty="0">
                <a:latin typeface="Cambria" panose="02040503050406030204" pitchFamily="18" charset="0"/>
              </a:rPr>
              <a:t>Así también la innovación del manejo administrativo del adulto mayor dando respuestas efectivas a las demandas financieras, capacitación y formación del personal que atiende al adulto mayor.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778283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627712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es-EC" sz="2800" b="1" i="1" dirty="0">
                <a:latin typeface="Cambria" panose="02040503050406030204" pitchFamily="18" charset="0"/>
              </a:rPr>
              <a:t>Ejes de </a:t>
            </a:r>
            <a:r>
              <a:rPr lang="es-EC" sz="2800" b="1" i="1" dirty="0" smtClean="0">
                <a:latin typeface="Cambria" panose="02040503050406030204" pitchFamily="18" charset="0"/>
              </a:rPr>
              <a:t>atención</a:t>
            </a:r>
          </a:p>
          <a:p>
            <a:pPr marL="82296" indent="0">
              <a:buNone/>
            </a:pPr>
            <a:endParaRPr lang="es-EC" sz="2000" dirty="0">
              <a:latin typeface="Cambria" panose="02040503050406030204" pitchFamily="18" charset="0"/>
            </a:endParaRPr>
          </a:p>
          <a:p>
            <a:pPr lvl="0"/>
            <a:r>
              <a:rPr lang="es-EC" sz="2400" b="1" dirty="0" smtClean="0">
                <a:latin typeface="Cambria" panose="02040503050406030204" pitchFamily="18" charset="0"/>
              </a:rPr>
              <a:t>Atención </a:t>
            </a:r>
            <a:r>
              <a:rPr lang="es-EC" sz="2400" b="1" dirty="0">
                <a:latin typeface="Cambria" panose="02040503050406030204" pitchFamily="18" charset="0"/>
              </a:rPr>
              <a:t>primaria de salud</a:t>
            </a:r>
            <a:endParaRPr lang="es-EC" sz="2400" dirty="0">
              <a:latin typeface="Cambria" panose="02040503050406030204" pitchFamily="18" charset="0"/>
            </a:endParaRPr>
          </a:p>
          <a:p>
            <a:r>
              <a:rPr lang="es-EC" sz="2400" dirty="0">
                <a:latin typeface="Cambria" panose="02040503050406030204" pitchFamily="18" charset="0"/>
              </a:rPr>
              <a:t> </a:t>
            </a:r>
          </a:p>
          <a:p>
            <a:pPr lvl="0"/>
            <a:r>
              <a:rPr lang="es-EC" sz="2400" b="1" dirty="0">
                <a:latin typeface="Cambria" panose="02040503050406030204" pitchFamily="18" charset="0"/>
              </a:rPr>
              <a:t>Medio ambiente</a:t>
            </a:r>
            <a:endParaRPr lang="es-EC" sz="2400" dirty="0">
              <a:latin typeface="Cambria" panose="02040503050406030204" pitchFamily="18" charset="0"/>
            </a:endParaRPr>
          </a:p>
          <a:p>
            <a:r>
              <a:rPr lang="es-EC" sz="2400" dirty="0">
                <a:latin typeface="Cambria" panose="02040503050406030204" pitchFamily="18" charset="0"/>
              </a:rPr>
              <a:t> </a:t>
            </a:r>
          </a:p>
          <a:p>
            <a:pPr lvl="0"/>
            <a:r>
              <a:rPr lang="es-EC" sz="2400" b="1" dirty="0">
                <a:latin typeface="Cambria" panose="02040503050406030204" pitchFamily="18" charset="0"/>
              </a:rPr>
              <a:t>Los servicios sociales</a:t>
            </a:r>
            <a:endParaRPr lang="es-EC" sz="2400" dirty="0">
              <a:latin typeface="Cambria" panose="02040503050406030204" pitchFamily="18" charset="0"/>
            </a:endParaRPr>
          </a:p>
          <a:p>
            <a:endParaRPr lang="es-EC" sz="2400" dirty="0">
              <a:latin typeface="Cambria" panose="02040503050406030204" pitchFamily="18" charset="0"/>
            </a:endParaRPr>
          </a:p>
          <a:p>
            <a:pPr lvl="0"/>
            <a:r>
              <a:rPr lang="es-EC" sz="2400" b="1" dirty="0" smtClean="0">
                <a:latin typeface="Cambria" panose="02040503050406030204" pitchFamily="18" charset="0"/>
              </a:rPr>
              <a:t>Educación</a:t>
            </a:r>
          </a:p>
          <a:p>
            <a:r>
              <a:rPr lang="es-EC" sz="2400" b="1" dirty="0">
                <a:latin typeface="Cambria" panose="02040503050406030204" pitchFamily="18" charset="0"/>
              </a:rPr>
              <a:t>Promoción, cultura y recreación</a:t>
            </a:r>
            <a:endParaRPr lang="es-EC" sz="2400" dirty="0">
              <a:latin typeface="Cambria" panose="02040503050406030204" pitchFamily="18" charset="0"/>
            </a:endParaRPr>
          </a:p>
          <a:p>
            <a:endParaRPr lang="es-EC" sz="2400" b="1" dirty="0">
              <a:latin typeface="Cambria" panose="02040503050406030204" pitchFamily="18" charset="0"/>
            </a:endParaRPr>
          </a:p>
          <a:p>
            <a:r>
              <a:rPr lang="es-EC" sz="2400" b="1" dirty="0">
                <a:latin typeface="Cambria" panose="02040503050406030204" pitchFamily="18" charset="0"/>
              </a:rPr>
              <a:t>Participación y organización social</a:t>
            </a:r>
            <a:endParaRPr lang="es-EC" sz="2400" dirty="0">
              <a:latin typeface="Cambria" panose="02040503050406030204" pitchFamily="18" charset="0"/>
            </a:endParaRPr>
          </a:p>
          <a:p>
            <a:pPr lvl="0"/>
            <a:endParaRPr lang="es-EC" sz="2400" dirty="0">
              <a:latin typeface="Cambria" panose="02040503050406030204" pitchFamily="18" charset="0"/>
            </a:endParaRPr>
          </a:p>
          <a:p>
            <a:pPr marL="82296" indent="0">
              <a:buNone/>
            </a:pPr>
            <a:endParaRPr lang="es-EC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23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Marcador de contenido"/>
          <p:cNvSpPr>
            <a:spLocks noGrp="1" noChangeArrowheads="1"/>
          </p:cNvSpPr>
          <p:nvPr>
            <p:ph sz="quarter" idx="1"/>
          </p:nvPr>
        </p:nvSpPr>
        <p:spPr>
          <a:xfrm>
            <a:off x="683568" y="476672"/>
            <a:ext cx="7241232" cy="5997153"/>
          </a:xfrm>
          <a:ln/>
        </p:spPr>
        <p:txBody>
          <a:bodyPr>
            <a:normAutofit/>
          </a:bodyPr>
          <a:lstStyle/>
          <a:p>
            <a:pPr algn="l"/>
            <a:r>
              <a:rPr lang="es-EC" altLang="zh-CN" sz="1400" dirty="0">
                <a:latin typeface="Book Antiqua" pitchFamily="18" charset="0"/>
                <a:sym typeface="Book Antiqua" pitchFamily="18" charset="0"/>
              </a:rPr>
              <a:t>Ciclo de vida</a:t>
            </a:r>
          </a:p>
          <a:p>
            <a:pPr algn="l"/>
            <a:r>
              <a:rPr lang="es-EC" altLang="zh-CN" sz="1400" dirty="0">
                <a:latin typeface="Book Antiqua" pitchFamily="18" charset="0"/>
                <a:sym typeface="Book Antiqua" pitchFamily="18" charset="0"/>
              </a:rPr>
              <a:t>Curso de vida</a:t>
            </a:r>
          </a:p>
          <a:p>
            <a:pPr algn="l"/>
            <a:r>
              <a:rPr lang="es-EC" altLang="zh-CN" sz="1400" dirty="0">
                <a:latin typeface="Book Antiqua" pitchFamily="18" charset="0"/>
                <a:sym typeface="Book Antiqua" pitchFamily="18" charset="0"/>
              </a:rPr>
              <a:t>Trayectoria de vida</a:t>
            </a:r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2097088" y="1012825"/>
            <a:ext cx="4500562" cy="5089525"/>
            <a:chOff x="0" y="0"/>
            <a:chExt cx="4499831" cy="4499537"/>
          </a:xfrm>
        </p:grpSpPr>
        <p:grpSp>
          <p:nvGrpSpPr>
            <p:cNvPr id="22532" name="Group 4"/>
            <p:cNvGrpSpPr>
              <a:grpSpLocks/>
            </p:cNvGrpSpPr>
            <p:nvPr/>
          </p:nvGrpSpPr>
          <p:grpSpPr bwMode="auto">
            <a:xfrm>
              <a:off x="576168" y="503122"/>
              <a:ext cx="3437967" cy="3420284"/>
              <a:chOff x="0" y="0"/>
              <a:chExt cx="3437967" cy="3420284"/>
            </a:xfrm>
          </p:grpSpPr>
          <p:sp>
            <p:nvSpPr>
              <p:cNvPr id="22533" name="3 Elipse"/>
              <p:cNvSpPr>
                <a:spLocks noChangeArrowheads="1"/>
              </p:cNvSpPr>
              <p:nvPr/>
            </p:nvSpPr>
            <p:spPr bwMode="auto">
              <a:xfrm>
                <a:off x="665033" y="612345"/>
                <a:ext cx="2160221" cy="2160282"/>
              </a:xfrm>
              <a:prstGeom prst="ellipse">
                <a:avLst/>
              </a:prstGeom>
              <a:noFill/>
              <a:ln w="38100" cap="flat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 lang="es-EC" altLang="es-EC">
                  <a:solidFill>
                    <a:srgbClr val="FCFCFC"/>
                  </a:solidFill>
                  <a:latin typeface="Century Schoolbook" charset="0"/>
                  <a:ea typeface="Century Schoolbook" charset="0"/>
                  <a:cs typeface="Century Schoolbook" charset="0"/>
                  <a:sym typeface="Century Schoolbook" charset="0"/>
                </a:endParaRPr>
              </a:p>
            </p:txBody>
          </p:sp>
          <p:sp>
            <p:nvSpPr>
              <p:cNvPr id="22534" name="13 Elipse"/>
              <p:cNvSpPr>
                <a:spLocks noChangeArrowheads="1"/>
              </p:cNvSpPr>
              <p:nvPr/>
            </p:nvSpPr>
            <p:spPr bwMode="auto">
              <a:xfrm>
                <a:off x="-17" y="-343"/>
                <a:ext cx="3437942" cy="3420578"/>
              </a:xfrm>
              <a:prstGeom prst="ellipse">
                <a:avLst/>
              </a:prstGeom>
              <a:noFill/>
              <a:ln w="38100" cap="flat" cmpd="sng">
                <a:solidFill>
                  <a:srgbClr val="777C84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/>
                <a:endParaRPr lang="es-EC" altLang="es-EC">
                  <a:solidFill>
                    <a:srgbClr val="FCFCFC"/>
                  </a:solidFill>
                  <a:latin typeface="Century Schoolbook" charset="0"/>
                  <a:ea typeface="Century Schoolbook" charset="0"/>
                  <a:cs typeface="Century Schoolbook" charset="0"/>
                  <a:sym typeface="Century Schoolbook" charset="0"/>
                </a:endParaRPr>
              </a:p>
            </p:txBody>
          </p:sp>
        </p:grpSp>
        <p:sp>
          <p:nvSpPr>
            <p:cNvPr id="22535" name="11 Elipse"/>
            <p:cNvSpPr>
              <a:spLocks noChangeArrowheads="1"/>
            </p:cNvSpPr>
            <p:nvPr/>
          </p:nvSpPr>
          <p:spPr bwMode="auto">
            <a:xfrm>
              <a:off x="-13" y="-387"/>
              <a:ext cx="4499799" cy="4499924"/>
            </a:xfrm>
            <a:prstGeom prst="ellipse">
              <a:avLst/>
            </a:prstGeom>
            <a:noFill/>
            <a:ln w="38100" cap="flat" cmpd="sng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es-EC" altLang="es-EC">
                <a:solidFill>
                  <a:srgbClr val="FCFCFC"/>
                </a:solidFill>
                <a:latin typeface="Century Schoolbook" charset="0"/>
                <a:ea typeface="Century Schoolbook" charset="0"/>
                <a:cs typeface="Century Schoolbook" charset="0"/>
                <a:sym typeface="Century Schoolbook" charset="0"/>
              </a:endParaRPr>
            </a:p>
          </p:txBody>
        </p:sp>
      </p:grpSp>
      <p:sp>
        <p:nvSpPr>
          <p:cNvPr id="22536" name="14 Elipse"/>
          <p:cNvSpPr>
            <a:spLocks noChangeArrowheads="1"/>
          </p:cNvSpPr>
          <p:nvPr/>
        </p:nvSpPr>
        <p:spPr bwMode="auto">
          <a:xfrm>
            <a:off x="3338513" y="2420938"/>
            <a:ext cx="2160587" cy="2087562"/>
          </a:xfrm>
          <a:prstGeom prst="ellipse">
            <a:avLst/>
          </a:prstGeom>
          <a:noFill/>
          <a:ln w="25400" cap="flat" cmpd="sng">
            <a:solidFill>
              <a:srgbClr val="B9622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es-EC" altLang="zh-CN" sz="1100" b="1">
                <a:solidFill>
                  <a:srgbClr val="414751"/>
                </a:solidFill>
                <a:latin typeface="Book Antiqua" pitchFamily="18" charset="0"/>
                <a:sym typeface="Book Antiqua" pitchFamily="18" charset="0"/>
              </a:rPr>
              <a:t>ENVEJECIMIENTO </a:t>
            </a:r>
          </a:p>
          <a:p>
            <a:pPr algn="ctr"/>
            <a:r>
              <a:rPr lang="es-EC" altLang="zh-CN" sz="1200" b="1">
                <a:solidFill>
                  <a:srgbClr val="414751"/>
                </a:solidFill>
                <a:latin typeface="Book Antiqua" pitchFamily="18" charset="0"/>
                <a:sym typeface="Book Antiqua" pitchFamily="18" charset="0"/>
              </a:rPr>
              <a:t>Y </a:t>
            </a:r>
          </a:p>
          <a:p>
            <a:pPr algn="ctr"/>
            <a:r>
              <a:rPr lang="es-EC" altLang="zh-CN" sz="1200" b="1">
                <a:solidFill>
                  <a:srgbClr val="414751"/>
                </a:solidFill>
                <a:latin typeface="Book Antiqua" pitchFamily="18" charset="0"/>
                <a:sym typeface="Book Antiqua" pitchFamily="18" charset="0"/>
              </a:rPr>
              <a:t>VEJEZ</a:t>
            </a:r>
          </a:p>
        </p:txBody>
      </p:sp>
      <p:sp>
        <p:nvSpPr>
          <p:cNvPr id="22537" name="28 Rectángulo"/>
          <p:cNvSpPr>
            <a:spLocks noChangeArrowheads="1"/>
          </p:cNvSpPr>
          <p:nvPr/>
        </p:nvSpPr>
        <p:spPr bwMode="auto">
          <a:xfrm>
            <a:off x="539750" y="260350"/>
            <a:ext cx="1557338" cy="367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s-EC" altLang="es-EC">
              <a:solidFill>
                <a:srgbClr val="FCFCFC"/>
              </a:solidFill>
            </a:endParaRPr>
          </a:p>
        </p:txBody>
      </p:sp>
      <p:sp>
        <p:nvSpPr>
          <p:cNvPr id="22538" name="40 Rectángulo"/>
          <p:cNvSpPr>
            <a:spLocks noChangeArrowheads="1"/>
          </p:cNvSpPr>
          <p:nvPr/>
        </p:nvSpPr>
        <p:spPr bwMode="auto">
          <a:xfrm>
            <a:off x="6111833" y="617099"/>
            <a:ext cx="1871663" cy="790575"/>
          </a:xfrm>
          <a:prstGeom prst="rect">
            <a:avLst/>
          </a:prstGeom>
          <a:solidFill>
            <a:srgbClr val="FCFC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C" altLang="zh-CN" sz="1400" dirty="0">
                <a:sym typeface="Book Antiqua" pitchFamily="18" charset="0"/>
              </a:rPr>
              <a:t>Interdisciplinario</a:t>
            </a:r>
          </a:p>
          <a:p>
            <a:pPr algn="ctr"/>
            <a:r>
              <a:rPr lang="es-EC" altLang="zh-CN" sz="1400" dirty="0">
                <a:sym typeface="Book Antiqua" pitchFamily="18" charset="0"/>
              </a:rPr>
              <a:t>Multidisciplinario</a:t>
            </a:r>
          </a:p>
          <a:p>
            <a:pPr algn="ctr"/>
            <a:r>
              <a:rPr lang="es-EC" altLang="zh-CN" sz="1400" dirty="0" err="1">
                <a:sym typeface="Book Antiqua" pitchFamily="18" charset="0"/>
              </a:rPr>
              <a:t>Trandisciplinario</a:t>
            </a:r>
            <a:endParaRPr lang="es-EC" altLang="zh-CN" sz="1400" dirty="0">
              <a:sym typeface="Book Antiqua" pitchFamily="18" charset="0"/>
            </a:endParaRPr>
          </a:p>
        </p:txBody>
      </p:sp>
      <p:sp>
        <p:nvSpPr>
          <p:cNvPr id="22539" name="52 Rectángulo"/>
          <p:cNvSpPr>
            <a:spLocks noChangeArrowheads="1"/>
          </p:cNvSpPr>
          <p:nvPr/>
        </p:nvSpPr>
        <p:spPr bwMode="auto">
          <a:xfrm>
            <a:off x="539750" y="2274094"/>
            <a:ext cx="1557338" cy="723106"/>
          </a:xfrm>
          <a:prstGeom prst="rect">
            <a:avLst/>
          </a:prstGeom>
          <a:solidFill>
            <a:srgbClr val="FCFC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C" altLang="zh-CN" sz="1400" dirty="0">
                <a:sym typeface="Book Antiqua" pitchFamily="18" charset="0"/>
              </a:rPr>
              <a:t>Investigación</a:t>
            </a:r>
          </a:p>
          <a:p>
            <a:pPr algn="ctr"/>
            <a:r>
              <a:rPr lang="es-EC" altLang="zh-CN" sz="1400" dirty="0">
                <a:sym typeface="Book Antiqua" pitchFamily="18" charset="0"/>
              </a:rPr>
              <a:t>Acción</a:t>
            </a:r>
          </a:p>
          <a:p>
            <a:pPr algn="ctr"/>
            <a:r>
              <a:rPr lang="es-EC" altLang="zh-CN" sz="1400" dirty="0">
                <a:sym typeface="Book Antiqua" pitchFamily="18" charset="0"/>
              </a:rPr>
              <a:t>Participación</a:t>
            </a:r>
          </a:p>
        </p:txBody>
      </p:sp>
      <p:sp>
        <p:nvSpPr>
          <p:cNvPr id="22540" name="53 Rectángulo"/>
          <p:cNvSpPr>
            <a:spLocks noChangeArrowheads="1"/>
          </p:cNvSpPr>
          <p:nvPr/>
        </p:nvSpPr>
        <p:spPr bwMode="auto">
          <a:xfrm>
            <a:off x="6611672" y="1843485"/>
            <a:ext cx="1871663" cy="792162"/>
          </a:xfrm>
          <a:prstGeom prst="rect">
            <a:avLst/>
          </a:prstGeom>
          <a:solidFill>
            <a:srgbClr val="FCFC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C" altLang="zh-CN" sz="1400" dirty="0">
                <a:sym typeface="Book Antiqua" pitchFamily="18" charset="0"/>
              </a:rPr>
              <a:t>Desarrollo integral </a:t>
            </a:r>
          </a:p>
          <a:p>
            <a:pPr algn="ctr"/>
            <a:r>
              <a:rPr lang="es-EC" altLang="zh-CN" sz="1400" dirty="0">
                <a:sym typeface="Book Antiqua" pitchFamily="18" charset="0"/>
              </a:rPr>
              <a:t>Equipo técnico</a:t>
            </a:r>
          </a:p>
        </p:txBody>
      </p:sp>
      <p:sp>
        <p:nvSpPr>
          <p:cNvPr id="22541" name="54 Rectángulo"/>
          <p:cNvSpPr>
            <a:spLocks noChangeArrowheads="1"/>
          </p:cNvSpPr>
          <p:nvPr/>
        </p:nvSpPr>
        <p:spPr bwMode="auto">
          <a:xfrm>
            <a:off x="382587" y="3723784"/>
            <a:ext cx="1871663" cy="1157287"/>
          </a:xfrm>
          <a:prstGeom prst="rect">
            <a:avLst/>
          </a:prstGeom>
          <a:solidFill>
            <a:srgbClr val="FCFC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C" altLang="zh-CN" sz="1400" dirty="0">
                <a:latin typeface="Book Antiqua" pitchFamily="18" charset="0"/>
                <a:sym typeface="Book Antiqua" pitchFamily="18" charset="0"/>
              </a:rPr>
              <a:t>I</a:t>
            </a:r>
            <a:r>
              <a:rPr lang="es-EC" altLang="zh-CN" sz="1400" dirty="0">
                <a:sym typeface="Book Antiqua" pitchFamily="18" charset="0"/>
              </a:rPr>
              <a:t>mplementación de talleres de enseñanza - aprendizaje</a:t>
            </a:r>
          </a:p>
        </p:txBody>
      </p:sp>
      <p:sp>
        <p:nvSpPr>
          <p:cNvPr id="22542" name="55 Rectángulo"/>
          <p:cNvSpPr>
            <a:spLocks noChangeArrowheads="1"/>
          </p:cNvSpPr>
          <p:nvPr/>
        </p:nvSpPr>
        <p:spPr bwMode="auto">
          <a:xfrm>
            <a:off x="6372225" y="3663365"/>
            <a:ext cx="1873250" cy="509587"/>
          </a:xfrm>
          <a:prstGeom prst="rect">
            <a:avLst/>
          </a:prstGeom>
          <a:solidFill>
            <a:srgbClr val="FCFC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C" altLang="zh-CN" sz="1600" dirty="0">
                <a:latin typeface="Book Antiqua" pitchFamily="18" charset="0"/>
                <a:sym typeface="Book Antiqua" pitchFamily="18" charset="0"/>
              </a:rPr>
              <a:t>Centros de referencia</a:t>
            </a:r>
          </a:p>
        </p:txBody>
      </p:sp>
      <p:sp>
        <p:nvSpPr>
          <p:cNvPr id="22543" name="56 Rectángulo"/>
          <p:cNvSpPr>
            <a:spLocks noChangeArrowheads="1"/>
          </p:cNvSpPr>
          <p:nvPr/>
        </p:nvSpPr>
        <p:spPr bwMode="auto">
          <a:xfrm>
            <a:off x="3489881" y="6072904"/>
            <a:ext cx="1871663" cy="500733"/>
          </a:xfrm>
          <a:prstGeom prst="rect">
            <a:avLst/>
          </a:prstGeom>
          <a:solidFill>
            <a:srgbClr val="FCFC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C" altLang="zh-CN" sz="1400" dirty="0">
                <a:latin typeface="Book Antiqua" pitchFamily="18" charset="0"/>
                <a:sym typeface="Book Antiqua" pitchFamily="18" charset="0"/>
              </a:rPr>
              <a:t>Diversidad de manifestaciones</a:t>
            </a:r>
          </a:p>
        </p:txBody>
      </p:sp>
      <p:sp>
        <p:nvSpPr>
          <p:cNvPr id="22544" name="57 Rectángulo"/>
          <p:cNvSpPr>
            <a:spLocks noChangeArrowheads="1"/>
          </p:cNvSpPr>
          <p:nvPr/>
        </p:nvSpPr>
        <p:spPr bwMode="auto">
          <a:xfrm>
            <a:off x="5984694" y="5008075"/>
            <a:ext cx="1873250" cy="771525"/>
          </a:xfrm>
          <a:prstGeom prst="rect">
            <a:avLst/>
          </a:prstGeom>
          <a:solidFill>
            <a:srgbClr val="FCFCF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C" altLang="zh-CN" sz="1400" dirty="0">
                <a:latin typeface="Book Antiqua" pitchFamily="18" charset="0"/>
                <a:sym typeface="Book Antiqua" pitchFamily="18" charset="0"/>
              </a:rPr>
              <a:t>O</a:t>
            </a:r>
            <a:r>
              <a:rPr lang="es-EC" altLang="zh-CN" sz="1400" dirty="0">
                <a:sym typeface="Book Antiqua" pitchFamily="18" charset="0"/>
              </a:rPr>
              <a:t>rganización de grupos</a:t>
            </a:r>
          </a:p>
        </p:txBody>
      </p:sp>
      <p:sp>
        <p:nvSpPr>
          <p:cNvPr id="2" name="1 Rectángulo"/>
          <p:cNvSpPr/>
          <p:nvPr/>
        </p:nvSpPr>
        <p:spPr>
          <a:xfrm>
            <a:off x="2627783" y="365071"/>
            <a:ext cx="3325341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PROCESOS  DE GESTIÓN</a:t>
            </a:r>
            <a:endParaRPr lang="es-EC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47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C" sz="3600" dirty="0" smtClean="0">
                <a:latin typeface="Book Antiqua" panose="02040602050305030304" pitchFamily="18" charset="0"/>
              </a:rPr>
              <a:t>Atención integral en Salud</a:t>
            </a:r>
            <a:endParaRPr lang="es-EC" sz="3600" dirty="0">
              <a:latin typeface="Book Antiqua" panose="020406020503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s-EC" dirty="0"/>
          </a:p>
        </p:txBody>
      </p:sp>
      <p:sp>
        <p:nvSpPr>
          <p:cNvPr id="4" name="3 Elipse"/>
          <p:cNvSpPr/>
          <p:nvPr/>
        </p:nvSpPr>
        <p:spPr>
          <a:xfrm>
            <a:off x="1763688" y="1565176"/>
            <a:ext cx="2088232" cy="8640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Book Antiqua" panose="02040602050305030304" pitchFamily="18" charset="0"/>
              </a:rPr>
              <a:t>PREVENCIÓN</a:t>
            </a:r>
            <a:endParaRPr lang="es-EC" dirty="0">
              <a:ln w="10160">
                <a:solidFill>
                  <a:schemeClr val="accent1"/>
                </a:solidFill>
                <a:prstDash val="solid"/>
              </a:ln>
              <a:solidFill>
                <a:schemeClr val="tx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5 Elipse"/>
          <p:cNvSpPr/>
          <p:nvPr/>
        </p:nvSpPr>
        <p:spPr>
          <a:xfrm>
            <a:off x="6444208" y="1700808"/>
            <a:ext cx="2088232" cy="8640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400" b="1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anose="02040602050305030304" pitchFamily="18" charset="0"/>
              </a:rPr>
              <a:t>PROMOCIÓN</a:t>
            </a:r>
            <a:endParaRPr lang="es-EC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7" name="6 Elipse"/>
          <p:cNvSpPr/>
          <p:nvPr/>
        </p:nvSpPr>
        <p:spPr>
          <a:xfrm>
            <a:off x="6444208" y="5000244"/>
            <a:ext cx="2192643" cy="8640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200" b="1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anose="02040602050305030304" pitchFamily="18" charset="0"/>
              </a:rPr>
              <a:t>RECUPERACIÓN</a:t>
            </a:r>
            <a:endParaRPr lang="es-EC" sz="1600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8" name="7 Elipse"/>
          <p:cNvSpPr/>
          <p:nvPr/>
        </p:nvSpPr>
        <p:spPr>
          <a:xfrm>
            <a:off x="1619672" y="5013176"/>
            <a:ext cx="2286254" cy="8640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200" b="1" dirty="0" smtClean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Book Antiqua" panose="02040602050305030304" pitchFamily="18" charset="0"/>
              </a:rPr>
              <a:t>REHABILITACIÓN</a:t>
            </a:r>
            <a:endParaRPr lang="es-EC" sz="1600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905926" y="1997224"/>
            <a:ext cx="253828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8" idx="0"/>
          </p:cNvCxnSpPr>
          <p:nvPr/>
        </p:nvCxnSpPr>
        <p:spPr>
          <a:xfrm>
            <a:off x="2375756" y="2429272"/>
            <a:ext cx="387043" cy="25839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>
            <a:endCxn id="7" idx="0"/>
          </p:cNvCxnSpPr>
          <p:nvPr/>
        </p:nvCxnSpPr>
        <p:spPr>
          <a:xfrm flipH="1">
            <a:off x="7540530" y="2564904"/>
            <a:ext cx="415848" cy="24353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V="1">
            <a:off x="3851920" y="5616508"/>
            <a:ext cx="2696699" cy="272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4480189" y="2317068"/>
            <a:ext cx="1440160" cy="4956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1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SALUD FÍSICA</a:t>
            </a:r>
            <a:endParaRPr lang="es-EC" sz="11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4495709" y="3068960"/>
            <a:ext cx="1656865" cy="4956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1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FUNCIONALIDAD</a:t>
            </a:r>
            <a:endParaRPr lang="es-EC" sz="11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3032655" y="3705665"/>
            <a:ext cx="1179305" cy="4956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1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SALUD MENTAL</a:t>
            </a:r>
            <a:endParaRPr lang="es-EC" sz="11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4543755" y="4293096"/>
            <a:ext cx="1252381" cy="4956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1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FAMILIA</a:t>
            </a:r>
            <a:endParaRPr lang="es-EC" sz="11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6152575" y="3721224"/>
            <a:ext cx="1155729" cy="4956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11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SOCIAL</a:t>
            </a:r>
            <a:endParaRPr lang="es-EC" sz="11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cxnSp>
        <p:nvCxnSpPr>
          <p:cNvPr id="31" name="30 Conector recto"/>
          <p:cNvCxnSpPr/>
          <p:nvPr/>
        </p:nvCxnSpPr>
        <p:spPr>
          <a:xfrm>
            <a:off x="5266878" y="2812740"/>
            <a:ext cx="0" cy="25622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 flipH="1">
            <a:off x="3707904" y="3316796"/>
            <a:ext cx="772285" cy="38886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6152575" y="3316796"/>
            <a:ext cx="651673" cy="38886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endCxn id="28" idx="1"/>
          </p:cNvCxnSpPr>
          <p:nvPr/>
        </p:nvCxnSpPr>
        <p:spPr>
          <a:xfrm>
            <a:off x="3905926" y="4216896"/>
            <a:ext cx="637829" cy="3240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>
            <a:endCxn id="28" idx="3"/>
          </p:cNvCxnSpPr>
          <p:nvPr/>
        </p:nvCxnSpPr>
        <p:spPr>
          <a:xfrm flipH="1">
            <a:off x="5796136" y="4293096"/>
            <a:ext cx="934303" cy="2478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919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s-EC" b="1" dirty="0" smtClean="0">
                <a:latin typeface="Cambria" panose="02040503050406030204" pitchFamily="18" charset="0"/>
              </a:rPr>
              <a:t>Atención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Terapia Física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Terapia Ocupacional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Podología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Evaluación (enfermería)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Trabajo Social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Psicología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Promotores comunitarios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Capacitadores (talleres)</a:t>
            </a:r>
          </a:p>
          <a:p>
            <a:r>
              <a:rPr lang="es-EC" dirty="0" smtClean="0">
                <a:latin typeface="Cambria" panose="02040503050406030204" pitchFamily="18" charset="0"/>
              </a:rPr>
              <a:t>Centro de cómputo</a:t>
            </a:r>
            <a:r>
              <a:rPr lang="es-EC" b="1" dirty="0" smtClean="0">
                <a:latin typeface="Cambria" panose="02040503050406030204" pitchFamily="18" charset="0"/>
              </a:rPr>
              <a:t> (</a:t>
            </a:r>
            <a:r>
              <a:rPr lang="es-EC" b="1" smtClean="0">
                <a:latin typeface="Cambria" panose="02040503050406030204" pitchFamily="18" charset="0"/>
              </a:rPr>
              <a:t>nueva tecnología)</a:t>
            </a:r>
            <a:endParaRPr lang="es-EC" dirty="0" smtClean="0">
              <a:latin typeface="Cambria" panose="02040503050406030204" pitchFamily="18" charset="0"/>
            </a:endParaRPr>
          </a:p>
          <a:p>
            <a:endParaRPr lang="es-EC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8088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85ea9148-5500-4395-895a-ac3cb33959f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213</TotalTime>
  <Words>501</Words>
  <Application>Microsoft Office PowerPoint</Application>
  <PresentationFormat>Presentación en pantalla (4:3)</PresentationFormat>
  <Paragraphs>195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Solsticio</vt:lpstr>
      <vt:lpstr>I ENCUENTRO NACIONAL FUTURO DEL ENVEJECIMIENTO ADULTO MAYOR ACTIVO, SALUDABLE Y PRODUCTIVO  “Dirección y Gestión de Centros Gerontológicos”  16 Y 17 DE ABRIL DEL 2015 </vt:lpstr>
      <vt:lpstr>POLITICA PUBLICA PARA EL ADULTO MAYOR</vt:lpstr>
      <vt:lpstr>MODALIDAD </vt:lpstr>
      <vt:lpstr>Presentación de PowerPoint</vt:lpstr>
      <vt:lpstr>Presentación de PowerPoint</vt:lpstr>
      <vt:lpstr>Presentación de PowerPoint</vt:lpstr>
      <vt:lpstr>Presentación de PowerPoint</vt:lpstr>
      <vt:lpstr>Atención integral en Salud</vt:lpstr>
      <vt:lpstr>Presentación de PowerPoint</vt:lpstr>
      <vt:lpstr>Modelo continuo, asistencial y progresivo para PAM de Ecuador</vt:lpstr>
      <vt:lpstr>Presentación de PowerPoint</vt:lpstr>
      <vt:lpstr>Presentación de PowerPoint</vt:lpstr>
      <vt:lpstr>Presentación de PowerPoint</vt:lpstr>
      <vt:lpstr>Gestión del conocimiento</vt:lpstr>
      <vt:lpstr>EVALUACIÓN DE LA SATISFACCIÓN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Lucia</dc:creator>
  <cp:lastModifiedBy>user</cp:lastModifiedBy>
  <cp:revision>21</cp:revision>
  <dcterms:created xsi:type="dcterms:W3CDTF">2015-03-13T02:17:58Z</dcterms:created>
  <dcterms:modified xsi:type="dcterms:W3CDTF">2015-04-15T19:26:46Z</dcterms:modified>
</cp:coreProperties>
</file>