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83" r:id="rId3"/>
    <p:sldId id="284" r:id="rId4"/>
    <p:sldId id="285" r:id="rId5"/>
    <p:sldId id="331" r:id="rId6"/>
    <p:sldId id="287" r:id="rId7"/>
    <p:sldId id="333" r:id="rId8"/>
    <p:sldId id="311" r:id="rId9"/>
    <p:sldId id="323" r:id="rId10"/>
    <p:sldId id="358" r:id="rId11"/>
    <p:sldId id="350" r:id="rId12"/>
    <p:sldId id="359" r:id="rId13"/>
    <p:sldId id="360" r:id="rId14"/>
    <p:sldId id="361" r:id="rId15"/>
    <p:sldId id="362" r:id="rId16"/>
    <p:sldId id="293" r:id="rId17"/>
    <p:sldId id="340" r:id="rId18"/>
  </p:sldIdLst>
  <p:sldSz cx="10442575" cy="7562850"/>
  <p:notesSz cx="6819900" cy="9931400"/>
  <p:defaultTextStyle>
    <a:defPPr>
      <a:defRPr lang="es-ES"/>
    </a:defPPr>
    <a:lvl1pPr marL="0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144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283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425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566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708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4849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8990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3132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  <p:cmAuthor id="1" name="BYRON GUERRA" initials="B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80BA5F"/>
    <a:srgbClr val="E2FCFF"/>
    <a:srgbClr val="C6FCFF"/>
    <a:srgbClr val="39BACD"/>
    <a:srgbClr val="A6E332"/>
    <a:srgbClr val="F9FFEC"/>
    <a:srgbClr val="F3FAE7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434" autoAdjust="0"/>
  </p:normalViewPr>
  <p:slideViewPr>
    <p:cSldViewPr snapToGrid="0" snapToObjects="1">
      <p:cViewPr varScale="1">
        <p:scale>
          <a:sx n="67" d="100"/>
          <a:sy n="67" d="100"/>
        </p:scale>
        <p:origin x="-1380" y="-102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2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ON.GUERRA\Documents\AC_MIES\ADULTO%20MAYOR\POLITICA\POP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MCDS2015_28022015\SECSOC2\Modelo%20Ecuador%202014\Modelo%20Especificos\NOCONTRIBUTIVA\NO%20CONTRIBUTIVAS_base2013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ON.GUERRA\Documents\AC_MIES\ADULTO%20MAYOR\POLITICA\Adultos%20mayores%20e%20ingresos%20ENEMDU%20final%20cal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ON.GUERRA\Documents\AC_MIES\ADULTO%20MAYOR\POLITICA\Adultos%20mayores%20e%20ingresos%20ENEMDU%20final%20cal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ON.GUERRA\Documents\AC_MIES\ADULTO%20MAYOR\POLITICA\Adultos%20mayores%20e%20ingresos%20ENEMDU%20final%20cal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ON.GUERRA\Documents\AC_MIES\ADULTO%20MAYOR\POLITICA\MORTALIDAD%20ADULTO%20MAY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PopT!$AO$123</c:f>
              <c:strCache>
                <c:ptCount val="1"/>
                <c:pt idx="0">
                  <c:v>Años</c:v>
                </c:pt>
              </c:strCache>
            </c:strRef>
          </c:tx>
          <c:invertIfNegative val="0"/>
          <c:cat>
            <c:numRef>
              <c:f>PopT!$L$2:$AU$2</c:f>
              <c:numCache>
                <c:formatCode>0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PopT!$L$115:$AU$115</c:f>
              <c:numCache>
                <c:formatCode>0</c:formatCode>
                <c:ptCount val="36"/>
                <c:pt idx="0">
                  <c:v>1076695.0000000002</c:v>
                </c:pt>
                <c:pt idx="1">
                  <c:v>1123546.0000000002</c:v>
                </c:pt>
                <c:pt idx="2">
                  <c:v>1175277</c:v>
                </c:pt>
                <c:pt idx="3">
                  <c:v>1230614</c:v>
                </c:pt>
                <c:pt idx="4">
                  <c:v>1288283.0000000002</c:v>
                </c:pt>
                <c:pt idx="5">
                  <c:v>1347006</c:v>
                </c:pt>
                <c:pt idx="6">
                  <c:v>1406784.0000000005</c:v>
                </c:pt>
                <c:pt idx="7">
                  <c:v>1468469.0000000005</c:v>
                </c:pt>
                <c:pt idx="8">
                  <c:v>1532056</c:v>
                </c:pt>
                <c:pt idx="9">
                  <c:v>1597548</c:v>
                </c:pt>
                <c:pt idx="10">
                  <c:v>1664943.0000000005</c:v>
                </c:pt>
                <c:pt idx="11">
                  <c:v>1734161</c:v>
                </c:pt>
                <c:pt idx="12">
                  <c:v>1805203.0000000002</c:v>
                </c:pt>
                <c:pt idx="13">
                  <c:v>1878190</c:v>
                </c:pt>
                <c:pt idx="14">
                  <c:v>1953233</c:v>
                </c:pt>
                <c:pt idx="15">
                  <c:v>2030461</c:v>
                </c:pt>
                <c:pt idx="16">
                  <c:v>2110203</c:v>
                </c:pt>
                <c:pt idx="17">
                  <c:v>2192380.0000000005</c:v>
                </c:pt>
                <c:pt idx="18">
                  <c:v>2276493.0000000009</c:v>
                </c:pt>
                <c:pt idx="19">
                  <c:v>2362035</c:v>
                </c:pt>
                <c:pt idx="20">
                  <c:v>2448503</c:v>
                </c:pt>
                <c:pt idx="21">
                  <c:v>2536179</c:v>
                </c:pt>
                <c:pt idx="22">
                  <c:v>2625401.0000000009</c:v>
                </c:pt>
                <c:pt idx="23">
                  <c:v>2715741.9999999977</c:v>
                </c:pt>
                <c:pt idx="24">
                  <c:v>2806785.9999999977</c:v>
                </c:pt>
                <c:pt idx="25">
                  <c:v>2898108.9999999977</c:v>
                </c:pt>
                <c:pt idx="26">
                  <c:v>2989889.9999999977</c:v>
                </c:pt>
                <c:pt idx="27">
                  <c:v>3082406.0000000005</c:v>
                </c:pt>
                <c:pt idx="28">
                  <c:v>3175393.0000000005</c:v>
                </c:pt>
                <c:pt idx="29">
                  <c:v>3268591.9999999977</c:v>
                </c:pt>
                <c:pt idx="30">
                  <c:v>3361729.9999999977</c:v>
                </c:pt>
                <c:pt idx="31">
                  <c:v>3454383.0000000005</c:v>
                </c:pt>
                <c:pt idx="32">
                  <c:v>3546733</c:v>
                </c:pt>
                <c:pt idx="33">
                  <c:v>3639410</c:v>
                </c:pt>
                <c:pt idx="34">
                  <c:v>3733060.9999999977</c:v>
                </c:pt>
                <c:pt idx="35">
                  <c:v>3828313.0000000005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25152"/>
        <c:axId val="76690176"/>
      </c:barChart>
      <c:catAx>
        <c:axId val="7622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C" dirty="0"/>
                  <a:t>a</a:t>
                </a:r>
                <a:r>
                  <a:rPr lang="es-EC" dirty="0" smtClean="0"/>
                  <a:t>ños</a:t>
                </a:r>
                <a:endParaRPr lang="es-EC" dirty="0"/>
              </a:p>
            </c:rich>
          </c:tx>
          <c:layout>
            <c:manualLayout>
              <c:xMode val="edge"/>
              <c:yMode val="edge"/>
              <c:x val="9.7266618128190846E-2"/>
              <c:y val="0.833748724617947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6690176"/>
        <c:crosses val="autoZero"/>
        <c:auto val="1"/>
        <c:lblAlgn val="ctr"/>
        <c:lblOffset val="100"/>
        <c:noMultiLvlLbl val="0"/>
      </c:catAx>
      <c:valAx>
        <c:axId val="7669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n-US"/>
                  <a:t>Población adulta mayor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622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Con pensión contributiva</c:v>
          </c:tx>
          <c:invertIfNegative val="0"/>
          <c:dLbls>
            <c:dLbl>
              <c:idx val="0"/>
              <c:layout/>
              <c:spPr/>
              <c:txPr>
                <a:bodyPr rot="-5400000" vert="horz"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spPr/>
              <c:txPr>
                <a:bodyPr rot="-5400000" vert="horz"/>
                <a:lstStyle/>
                <a:p>
                  <a:pPr>
                    <a:defRPr lang="es-MX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Account!$L$3:$AY$3</c:f>
              <c:numCache>
                <c:formatCode>0</c:formatCode>
                <c:ptCount val="4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  <c:pt idx="37">
                  <c:v>2051</c:v>
                </c:pt>
                <c:pt idx="38">
                  <c:v>2052</c:v>
                </c:pt>
                <c:pt idx="39">
                  <c:v>2053</c:v>
                </c:pt>
              </c:numCache>
            </c:numRef>
          </c:cat>
          <c:val>
            <c:numRef>
              <c:f>Account!$L$15:$AY$15</c:f>
              <c:numCache>
                <c:formatCode>_(* #,##0_);_(* \(#,##0\);_(* "-"??_);_(@_)</c:formatCode>
                <c:ptCount val="40"/>
                <c:pt idx="0">
                  <c:v>352026.59752794378</c:v>
                </c:pt>
                <c:pt idx="1">
                  <c:v>365521.3815865842</c:v>
                </c:pt>
                <c:pt idx="2">
                  <c:v>373684.08189551579</c:v>
                </c:pt>
                <c:pt idx="3">
                  <c:v>378999.69669351162</c:v>
                </c:pt>
                <c:pt idx="4">
                  <c:v>384268.83740529785</c:v>
                </c:pt>
                <c:pt idx="5">
                  <c:v>391083.42041877186</c:v>
                </c:pt>
                <c:pt idx="6">
                  <c:v>400971.93238705146</c:v>
                </c:pt>
                <c:pt idx="7">
                  <c:v>412949.65317012661</c:v>
                </c:pt>
                <c:pt idx="8">
                  <c:v>426895.5316728513</c:v>
                </c:pt>
                <c:pt idx="9">
                  <c:v>442794.18857378961</c:v>
                </c:pt>
                <c:pt idx="10">
                  <c:v>460633.57400214422</c:v>
                </c:pt>
                <c:pt idx="11">
                  <c:v>475531.56771847245</c:v>
                </c:pt>
                <c:pt idx="12">
                  <c:v>496316.35933910962</c:v>
                </c:pt>
                <c:pt idx="13">
                  <c:v>518395.72979356692</c:v>
                </c:pt>
                <c:pt idx="14">
                  <c:v>542019.84846297943</c:v>
                </c:pt>
                <c:pt idx="15">
                  <c:v>567646.15329390345</c:v>
                </c:pt>
                <c:pt idx="16">
                  <c:v>597106.43410174141</c:v>
                </c:pt>
                <c:pt idx="17">
                  <c:v>626011.96742312959</c:v>
                </c:pt>
                <c:pt idx="18">
                  <c:v>657574.10612432903</c:v>
                </c:pt>
                <c:pt idx="19">
                  <c:v>696888.69408980838</c:v>
                </c:pt>
                <c:pt idx="20">
                  <c:v>739163.52006145613</c:v>
                </c:pt>
                <c:pt idx="21">
                  <c:v>780407.81246639544</c:v>
                </c:pt>
                <c:pt idx="22">
                  <c:v>827320.84935432405</c:v>
                </c:pt>
                <c:pt idx="23">
                  <c:v>883086.67419635318</c:v>
                </c:pt>
                <c:pt idx="24">
                  <c:v>945674.08512583841</c:v>
                </c:pt>
                <c:pt idx="25">
                  <c:v>1016406.6863952569</c:v>
                </c:pt>
                <c:pt idx="26">
                  <c:v>1094860.4468631316</c:v>
                </c:pt>
                <c:pt idx="27">
                  <c:v>1179064.0348657868</c:v>
                </c:pt>
                <c:pt idx="28">
                  <c:v>1271024.3828587141</c:v>
                </c:pt>
                <c:pt idx="29">
                  <c:v>1369942.2804481941</c:v>
                </c:pt>
                <c:pt idx="30">
                  <c:v>1472233.7433471321</c:v>
                </c:pt>
                <c:pt idx="31">
                  <c:v>1577974.1870341084</c:v>
                </c:pt>
                <c:pt idx="32">
                  <c:v>1686487.3437805572</c:v>
                </c:pt>
                <c:pt idx="33">
                  <c:v>1796991.3016725099</c:v>
                </c:pt>
                <c:pt idx="34">
                  <c:v>1909554.8732282578</c:v>
                </c:pt>
                <c:pt idx="35">
                  <c:v>2023106.6238115211</c:v>
                </c:pt>
                <c:pt idx="36">
                  <c:v>2137412.9447389506</c:v>
                </c:pt>
                <c:pt idx="37">
                  <c:v>2251694.1445410387</c:v>
                </c:pt>
                <c:pt idx="38">
                  <c:v>2365490.9099161061</c:v>
                </c:pt>
                <c:pt idx="39">
                  <c:v>2479214.3228398487</c:v>
                </c:pt>
              </c:numCache>
            </c:numRef>
          </c:val>
        </c:ser>
        <c:ser>
          <c:idx val="1"/>
          <c:order val="1"/>
          <c:tx>
            <c:v>Con pensión no contributiva</c:v>
          </c:tx>
          <c:spPr>
            <a:solidFill>
              <a:schemeClr val="accent3"/>
            </a:solidFill>
          </c:spPr>
          <c:invertIfNegative val="0"/>
          <c:cat>
            <c:numRef>
              <c:f>Account!$L$3:$AY$3</c:f>
              <c:numCache>
                <c:formatCode>0</c:formatCode>
                <c:ptCount val="4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  <c:pt idx="37">
                  <c:v>2051</c:v>
                </c:pt>
                <c:pt idx="38">
                  <c:v>2052</c:v>
                </c:pt>
                <c:pt idx="39">
                  <c:v>2053</c:v>
                </c:pt>
              </c:numCache>
            </c:numRef>
          </c:cat>
          <c:val>
            <c:numRef>
              <c:f>Account!$L$22:$AY$22</c:f>
              <c:numCache>
                <c:formatCode>_-* #,##0\ _€_-;\-* #,##0\ _€_-;_-* "-"??\ _€_-;_-@_-</c:formatCode>
                <c:ptCount val="40"/>
                <c:pt idx="0">
                  <c:v>545000</c:v>
                </c:pt>
                <c:pt idx="1">
                  <c:v>524202.24852812575</c:v>
                </c:pt>
                <c:pt idx="2">
                  <c:v>504646.63958464592</c:v>
                </c:pt>
                <c:pt idx="3">
                  <c:v>486075.3868281811</c:v>
                </c:pt>
                <c:pt idx="4">
                  <c:v>468075.15763198759</c:v>
                </c:pt>
                <c:pt idx="5">
                  <c:v>450644.09540196543</c:v>
                </c:pt>
                <c:pt idx="6">
                  <c:v>433485.03602429456</c:v>
                </c:pt>
                <c:pt idx="7">
                  <c:v>417189.45806337538</c:v>
                </c:pt>
                <c:pt idx="8">
                  <c:v>401738.42771928391</c:v>
                </c:pt>
                <c:pt idx="9">
                  <c:v>387043.1316144336</c:v>
                </c:pt>
                <c:pt idx="10">
                  <c:v>372926.15545734653</c:v>
                </c:pt>
                <c:pt idx="11">
                  <c:v>359425.81303127168</c:v>
                </c:pt>
                <c:pt idx="12">
                  <c:v>346563.4686019643</c:v>
                </c:pt>
                <c:pt idx="13">
                  <c:v>334277.71959437517</c:v>
                </c:pt>
                <c:pt idx="14">
                  <c:v>322399.37644546677</c:v>
                </c:pt>
                <c:pt idx="15">
                  <c:v>311256.00553966127</c:v>
                </c:pt>
                <c:pt idx="16">
                  <c:v>300911.26536979422</c:v>
                </c:pt>
                <c:pt idx="17">
                  <c:v>291348.57706634089</c:v>
                </c:pt>
                <c:pt idx="18">
                  <c:v>282424.36746638414</c:v>
                </c:pt>
                <c:pt idx="19">
                  <c:v>274257.41130709928</c:v>
                </c:pt>
                <c:pt idx="20">
                  <c:v>266864.82946480101</c:v>
                </c:pt>
                <c:pt idx="21">
                  <c:v>260454.43524855911</c:v>
                </c:pt>
                <c:pt idx="22">
                  <c:v>254980.72886258506</c:v>
                </c:pt>
                <c:pt idx="23">
                  <c:v>262540.10000000009</c:v>
                </c:pt>
                <c:pt idx="24">
                  <c:v>271574.1999999999</c:v>
                </c:pt>
                <c:pt idx="25">
                  <c:v>280678.59999999998</c:v>
                </c:pt>
                <c:pt idx="26">
                  <c:v>289810.89999999991</c:v>
                </c:pt>
                <c:pt idx="27">
                  <c:v>298989</c:v>
                </c:pt>
                <c:pt idx="28">
                  <c:v>308240.60000000003</c:v>
                </c:pt>
                <c:pt idx="29">
                  <c:v>317539.30000000005</c:v>
                </c:pt>
                <c:pt idx="30">
                  <c:v>326859.19999999995</c:v>
                </c:pt>
                <c:pt idx="31">
                  <c:v>336173</c:v>
                </c:pt>
                <c:pt idx="32">
                  <c:v>345438.30000000005</c:v>
                </c:pt>
                <c:pt idx="33">
                  <c:v>354673.30000000005</c:v>
                </c:pt>
                <c:pt idx="34">
                  <c:v>363941</c:v>
                </c:pt>
                <c:pt idx="35">
                  <c:v>373306.09999999992</c:v>
                </c:pt>
                <c:pt idx="36">
                  <c:v>382831.30000000005</c:v>
                </c:pt>
                <c:pt idx="37">
                  <c:v>392605.80000000005</c:v>
                </c:pt>
                <c:pt idx="38">
                  <c:v>402586.5</c:v>
                </c:pt>
                <c:pt idx="39">
                  <c:v>412641.20000000024</c:v>
                </c:pt>
              </c:numCache>
            </c:numRef>
          </c:val>
        </c:ser>
        <c:ser>
          <c:idx val="2"/>
          <c:order val="2"/>
          <c:tx>
            <c:v>Sin pensión</c:v>
          </c:tx>
          <c:invertIfNegative val="0"/>
          <c:cat>
            <c:numRef>
              <c:f>Account!$L$3:$AY$3</c:f>
              <c:numCache>
                <c:formatCode>0</c:formatCode>
                <c:ptCount val="4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  <c:pt idx="37">
                  <c:v>2051</c:v>
                </c:pt>
                <c:pt idx="38">
                  <c:v>2052</c:v>
                </c:pt>
                <c:pt idx="39">
                  <c:v>2053</c:v>
                </c:pt>
              </c:numCache>
            </c:numRef>
          </c:cat>
          <c:val>
            <c:numRef>
              <c:f>Account!$L$49:$AY$49</c:f>
              <c:numCache>
                <c:formatCode>_(* #,##0_);_(* \(#,##0\);_(* "-"??_);_(@_)</c:formatCode>
                <c:ptCount val="40"/>
                <c:pt idx="0">
                  <c:v>138791.40247205598</c:v>
                </c:pt>
                <c:pt idx="1">
                  <c:v>186971.36988529045</c:v>
                </c:pt>
                <c:pt idx="2">
                  <c:v>245215.27851983884</c:v>
                </c:pt>
                <c:pt idx="3">
                  <c:v>310201.91647830681</c:v>
                </c:pt>
                <c:pt idx="4">
                  <c:v>378270.00496271421</c:v>
                </c:pt>
                <c:pt idx="5">
                  <c:v>446555.48417926725</c:v>
                </c:pt>
                <c:pt idx="6">
                  <c:v>512549.03158865584</c:v>
                </c:pt>
                <c:pt idx="7">
                  <c:v>576644.88876649854</c:v>
                </c:pt>
                <c:pt idx="8">
                  <c:v>639835.04060786741</c:v>
                </c:pt>
                <c:pt idx="9">
                  <c:v>702218.67981177696</c:v>
                </c:pt>
                <c:pt idx="10">
                  <c:v>763988.2705405067</c:v>
                </c:pt>
                <c:pt idx="11">
                  <c:v>829985.61925025634</c:v>
                </c:pt>
                <c:pt idx="12">
                  <c:v>891281.1720589269</c:v>
                </c:pt>
                <c:pt idx="13">
                  <c:v>952529.55061205931</c:v>
                </c:pt>
                <c:pt idx="14">
                  <c:v>1013770.7750915522</c:v>
                </c:pt>
                <c:pt idx="15">
                  <c:v>1074330.8411664353</c:v>
                </c:pt>
                <c:pt idx="16">
                  <c:v>1132443.3005284648</c:v>
                </c:pt>
                <c:pt idx="17">
                  <c:v>1192842.455510532</c:v>
                </c:pt>
                <c:pt idx="18">
                  <c:v>1252381.5264092912</c:v>
                </c:pt>
                <c:pt idx="19">
                  <c:v>1305346.8946030941</c:v>
                </c:pt>
                <c:pt idx="20">
                  <c:v>1356006.6504737441</c:v>
                </c:pt>
                <c:pt idx="21">
                  <c:v>1407640.752285046</c:v>
                </c:pt>
                <c:pt idx="22">
                  <c:v>1453877.4217830906</c:v>
                </c:pt>
                <c:pt idx="23">
                  <c:v>1479774.2258036449</c:v>
                </c:pt>
                <c:pt idx="24">
                  <c:v>1498493.7148741607</c:v>
                </c:pt>
                <c:pt idx="25">
                  <c:v>1509700.7136047422</c:v>
                </c:pt>
                <c:pt idx="26">
                  <c:v>1513437.6531368729</c:v>
                </c:pt>
                <c:pt idx="27">
                  <c:v>1511836.965134213</c:v>
                </c:pt>
                <c:pt idx="28">
                  <c:v>1503141.0171412888</c:v>
                </c:pt>
                <c:pt idx="29">
                  <c:v>1487911.4195518082</c:v>
                </c:pt>
                <c:pt idx="30">
                  <c:v>1469499.056652867</c:v>
                </c:pt>
                <c:pt idx="31">
                  <c:v>1447582.8129658969</c:v>
                </c:pt>
                <c:pt idx="32">
                  <c:v>1422457.3562194451</c:v>
                </c:pt>
                <c:pt idx="33">
                  <c:v>1395068.3983274898</c:v>
                </c:pt>
                <c:pt idx="34">
                  <c:v>1365914.1267717441</c:v>
                </c:pt>
                <c:pt idx="35">
                  <c:v>1336648.2761884781</c:v>
                </c:pt>
                <c:pt idx="36">
                  <c:v>1308068.7552610599</c:v>
                </c:pt>
                <c:pt idx="37">
                  <c:v>1281758.0554589606</c:v>
                </c:pt>
                <c:pt idx="38">
                  <c:v>1257787.5900838941</c:v>
                </c:pt>
                <c:pt idx="39">
                  <c:v>1234556.4771601509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76514432"/>
        <c:axId val="76515968"/>
      </c:barChart>
      <c:catAx>
        <c:axId val="765144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s-EC"/>
          </a:p>
        </c:txPr>
        <c:crossAx val="76515968"/>
        <c:crosses val="autoZero"/>
        <c:auto val="1"/>
        <c:lblAlgn val="ctr"/>
        <c:lblOffset val="100"/>
        <c:noMultiLvlLbl val="0"/>
      </c:catAx>
      <c:valAx>
        <c:axId val="76515968"/>
        <c:scaling>
          <c:orientation val="minMax"/>
          <c:max val="4300000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s-EC"/>
          </a:p>
        </c:txPr>
        <c:crossAx val="76514432"/>
        <c:crosses val="autoZero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lang="es-MX"/>
                </a:pPr>
                <a:endParaRPr lang="es-EC"/>
              </a:p>
            </c:txPr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lang="es-MX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'salud cuidado'!$D$54</c:f>
              <c:strCache>
                <c:ptCount val="1"/>
                <c:pt idx="0">
                  <c:v>ABVD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'salud cuidado'!$C$55:$C$57</c:f>
              <c:strCache>
                <c:ptCount val="3"/>
                <c:pt idx="0">
                  <c:v>60-64 años</c:v>
                </c:pt>
                <c:pt idx="1">
                  <c:v>65-74 años</c:v>
                </c:pt>
                <c:pt idx="2">
                  <c:v>75-+ años</c:v>
                </c:pt>
              </c:strCache>
            </c:strRef>
          </c:cat>
          <c:val>
            <c:numRef>
              <c:f>'salud cuidado'!$D$55:$D$57</c:f>
              <c:numCache>
                <c:formatCode>0.0%</c:formatCode>
                <c:ptCount val="3"/>
                <c:pt idx="0">
                  <c:v>0.19400000000000001</c:v>
                </c:pt>
                <c:pt idx="1">
                  <c:v>0.22</c:v>
                </c:pt>
                <c:pt idx="2">
                  <c:v>0.39600000000000224</c:v>
                </c:pt>
              </c:numCache>
            </c:numRef>
          </c:val>
        </c:ser>
        <c:ser>
          <c:idx val="1"/>
          <c:order val="1"/>
          <c:tx>
            <c:strRef>
              <c:f>'salud cuidado'!$E$54</c:f>
              <c:strCache>
                <c:ptCount val="1"/>
                <c:pt idx="0">
                  <c:v>AIVD</c:v>
                </c:pt>
              </c:strCache>
            </c:strRef>
          </c:tx>
          <c:invertIfNegative val="0"/>
          <c:cat>
            <c:strRef>
              <c:f>'salud cuidado'!$C$55:$C$57</c:f>
              <c:strCache>
                <c:ptCount val="3"/>
                <c:pt idx="0">
                  <c:v>60-64 años</c:v>
                </c:pt>
                <c:pt idx="1">
                  <c:v>65-74 años</c:v>
                </c:pt>
                <c:pt idx="2">
                  <c:v>75-+ años</c:v>
                </c:pt>
              </c:strCache>
            </c:strRef>
          </c:cat>
          <c:val>
            <c:numRef>
              <c:f>'salud cuidado'!$E$55:$E$57</c:f>
              <c:numCache>
                <c:formatCode>0.0%</c:formatCode>
                <c:ptCount val="3"/>
                <c:pt idx="0">
                  <c:v>0.26800000000000002</c:v>
                </c:pt>
                <c:pt idx="1">
                  <c:v>0.35800000000000032</c:v>
                </c:pt>
                <c:pt idx="2">
                  <c:v>0.58499999999999996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223680"/>
        <c:axId val="103225216"/>
        <c:axId val="0"/>
      </c:bar3DChart>
      <c:catAx>
        <c:axId val="10322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400" b="1"/>
            </a:pPr>
            <a:endParaRPr lang="es-EC"/>
          </a:p>
        </c:txPr>
        <c:crossAx val="103225216"/>
        <c:crosses val="autoZero"/>
        <c:auto val="1"/>
        <c:lblAlgn val="ctr"/>
        <c:lblOffset val="100"/>
        <c:noMultiLvlLbl val="0"/>
      </c:catAx>
      <c:valAx>
        <c:axId val="1032252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03223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 sz="1100" b="1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BBB59"/>
            </a:solidFill>
          </c:spPr>
          <c:invertIfNegative val="0"/>
          <c:dLbls>
            <c:dLbl>
              <c:idx val="0"/>
              <c:layout>
                <c:manualLayout>
                  <c:x val="2.7777777777778078E-3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'salud cuidado'!$C$8:$C$10</c:f>
              <c:strCache>
                <c:ptCount val="2"/>
                <c:pt idx="0">
                  <c:v>Solo</c:v>
                </c:pt>
                <c:pt idx="1">
                  <c:v>Dos adultos mayores</c:v>
                </c:pt>
              </c:strCache>
            </c:strRef>
          </c:cat>
          <c:val>
            <c:numRef>
              <c:f>'salud cuidado'!$D$8:$D$9</c:f>
              <c:numCache>
                <c:formatCode>0%</c:formatCode>
                <c:ptCount val="2"/>
                <c:pt idx="0">
                  <c:v>0.111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246080"/>
        <c:axId val="103260160"/>
        <c:axId val="0"/>
      </c:bar3DChart>
      <c:catAx>
        <c:axId val="1032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103260160"/>
        <c:crosses val="autoZero"/>
        <c:auto val="1"/>
        <c:lblAlgn val="ctr"/>
        <c:lblOffset val="100"/>
        <c:noMultiLvlLbl val="0"/>
      </c:catAx>
      <c:valAx>
        <c:axId val="103260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n-US"/>
                  <a:t>Porcentaje del total de adultos mayores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0324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89610389610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463203463203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'salud cuidado'!$C$39:$C$41</c:f>
              <c:strCache>
                <c:ptCount val="3"/>
                <c:pt idx="0">
                  <c:v>Bajo peso</c:v>
                </c:pt>
                <c:pt idx="1">
                  <c:v>Peso normal</c:v>
                </c:pt>
                <c:pt idx="2">
                  <c:v>Sobrepeso-obesidad</c:v>
                </c:pt>
              </c:strCache>
            </c:strRef>
          </c:cat>
          <c:val>
            <c:numRef>
              <c:f>'salud cuidado'!$D$39:$D$41</c:f>
              <c:numCache>
                <c:formatCode>0%</c:formatCode>
                <c:ptCount val="3"/>
                <c:pt idx="0">
                  <c:v>2.7000000000000156E-2</c:v>
                </c:pt>
                <c:pt idx="1">
                  <c:v>0.38300000000000184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326464"/>
        <c:axId val="103328384"/>
        <c:axId val="0"/>
      </c:bar3DChart>
      <c:catAx>
        <c:axId val="10332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 sz="1100"/>
                </a:pPr>
                <a:r>
                  <a:rPr lang="es-EC" sz="1100"/>
                  <a:t>Estado nutricional</a:t>
                </a:r>
              </a:p>
            </c:rich>
          </c:tx>
          <c:layout>
            <c:manualLayout>
              <c:xMode val="edge"/>
              <c:yMode val="edge"/>
              <c:x val="0.41665097596184408"/>
              <c:y val="0.930932998357785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900" b="1"/>
            </a:pPr>
            <a:endParaRPr lang="es-EC"/>
          </a:p>
        </c:txPr>
        <c:crossAx val="103328384"/>
        <c:crosses val="autoZero"/>
        <c:auto val="1"/>
        <c:lblAlgn val="ctr"/>
        <c:lblOffset val="100"/>
        <c:noMultiLvlLbl val="0"/>
      </c:catAx>
      <c:valAx>
        <c:axId val="103328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" sz="1200"/>
                </a:pPr>
                <a:r>
                  <a:rPr lang="en-US" sz="1200"/>
                  <a:t>Prevalencia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0332646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29396325459428"/>
          <c:y val="2.2433676825257782E-2"/>
          <c:w val="0.45365748031496189"/>
          <c:h val="0.86759615139478863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Sheet1!$C$20:$C$29</c:f>
              <c:strCache>
                <c:ptCount val="10"/>
                <c:pt idx="0">
                  <c:v>Cirrosis y otras enfermedades del hígado</c:v>
                </c:pt>
                <c:pt idx="1">
                  <c:v>Neoplasia maligna del estómago</c:v>
                </c:pt>
                <c:pt idx="2">
                  <c:v>Enfermedades crónicas respiratorias inf.</c:v>
                </c:pt>
                <c:pt idx="3">
                  <c:v>Insuficiencia cardíaca, y mal definidas</c:v>
                </c:pt>
                <c:pt idx="4">
                  <c:v>Enfermedades del sistema urinario</c:v>
                </c:pt>
                <c:pt idx="5">
                  <c:v>Enfermedades cerebrovasculares</c:v>
                </c:pt>
                <c:pt idx="6">
                  <c:v>Enfermedades isquémicas del corazón</c:v>
                </c:pt>
                <c:pt idx="7">
                  <c:v>Influenza y neumonía</c:v>
                </c:pt>
                <c:pt idx="8">
                  <c:v>Diabetes Mellitus</c:v>
                </c:pt>
                <c:pt idx="9">
                  <c:v>Enfermedades hipertensivas</c:v>
                </c:pt>
              </c:strCache>
            </c:strRef>
          </c:cat>
          <c:val>
            <c:numRef>
              <c:f>Sheet1!$D$20:$D$29</c:f>
              <c:numCache>
                <c:formatCode>General</c:formatCode>
                <c:ptCount val="10"/>
                <c:pt idx="0">
                  <c:v>1047</c:v>
                </c:pt>
                <c:pt idx="1">
                  <c:v>1152</c:v>
                </c:pt>
                <c:pt idx="2">
                  <c:v>1298</c:v>
                </c:pt>
                <c:pt idx="3">
                  <c:v>1357</c:v>
                </c:pt>
                <c:pt idx="4">
                  <c:v>1383</c:v>
                </c:pt>
                <c:pt idx="5">
                  <c:v>2104</c:v>
                </c:pt>
                <c:pt idx="6">
                  <c:v>2630</c:v>
                </c:pt>
                <c:pt idx="7">
                  <c:v>2657</c:v>
                </c:pt>
                <c:pt idx="8">
                  <c:v>3205</c:v>
                </c:pt>
                <c:pt idx="9">
                  <c:v>3351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369344"/>
        <c:axId val="103371136"/>
        <c:axId val="0"/>
      </c:bar3DChart>
      <c:catAx>
        <c:axId val="10336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103371136"/>
        <c:crosses val="autoZero"/>
        <c:auto val="1"/>
        <c:lblAlgn val="ctr"/>
        <c:lblOffset val="100"/>
        <c:tickLblSkip val="1"/>
        <c:noMultiLvlLbl val="0"/>
      </c:catAx>
      <c:valAx>
        <c:axId val="1033711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defunciones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0336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97975-33A2-4F9C-9A1C-1E70D32B3826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9ACF8AA2-815A-4536-8DC1-982214453C98}">
      <dgm:prSet phldrT="[Texto]" custT="1"/>
      <dgm:spPr/>
      <dgm:t>
        <a:bodyPr/>
        <a:lstStyle/>
        <a:p>
          <a:r>
            <a:rPr lang="es-EC" sz="2800" dirty="0" smtClean="0"/>
            <a:t>2. Caracterización de población de personas adultas mayores: contexto actual y transición demográfica </a:t>
          </a:r>
          <a:endParaRPr lang="es-EC" sz="2800" dirty="0"/>
        </a:p>
      </dgm:t>
    </dgm:pt>
    <dgm:pt modelId="{5E978B74-AB17-4BA3-B998-493C86464A1D}" type="parTrans" cxnId="{42141291-5D93-4429-8014-1339372352BF}">
      <dgm:prSet/>
      <dgm:spPr/>
      <dgm:t>
        <a:bodyPr/>
        <a:lstStyle/>
        <a:p>
          <a:endParaRPr lang="es-EC" sz="1400"/>
        </a:p>
      </dgm:t>
    </dgm:pt>
    <dgm:pt modelId="{FF8BB388-DEB0-4FF6-BF87-C6615D7B0D0E}" type="sibTrans" cxnId="{42141291-5D93-4429-8014-1339372352BF}">
      <dgm:prSet/>
      <dgm:spPr/>
      <dgm:t>
        <a:bodyPr/>
        <a:lstStyle/>
        <a:p>
          <a:endParaRPr lang="es-EC" sz="1400"/>
        </a:p>
      </dgm:t>
    </dgm:pt>
    <dgm:pt modelId="{5F2C0B39-8ED0-479E-9C85-E6A4979C8C95}">
      <dgm:prSet phldrT="[Texto]" custT="1"/>
      <dgm:spPr/>
      <dgm:t>
        <a:bodyPr/>
        <a:lstStyle/>
        <a:p>
          <a:r>
            <a:rPr lang="es-EC" sz="2800" dirty="0" smtClean="0"/>
            <a:t>3. Política de personas adultas mayores</a:t>
          </a:r>
          <a:endParaRPr lang="es-EC" sz="2800" dirty="0"/>
        </a:p>
      </dgm:t>
    </dgm:pt>
    <dgm:pt modelId="{D521E0ED-F457-4E6D-9A61-59C3FE1511AB}" type="parTrans" cxnId="{BE92CC7D-6A64-47BB-9035-2D0DFB0594B9}">
      <dgm:prSet/>
      <dgm:spPr/>
      <dgm:t>
        <a:bodyPr/>
        <a:lstStyle/>
        <a:p>
          <a:endParaRPr lang="es-EC" sz="1400"/>
        </a:p>
      </dgm:t>
    </dgm:pt>
    <dgm:pt modelId="{04025C78-817F-418F-BDED-F5A96D17746D}" type="sibTrans" cxnId="{BE92CC7D-6A64-47BB-9035-2D0DFB0594B9}">
      <dgm:prSet/>
      <dgm:spPr/>
      <dgm:t>
        <a:bodyPr/>
        <a:lstStyle/>
        <a:p>
          <a:endParaRPr lang="es-EC" sz="1400"/>
        </a:p>
      </dgm:t>
    </dgm:pt>
    <dgm:pt modelId="{9805A612-DC13-41D8-BF03-54807B933267}">
      <dgm:prSet phldrT="[Texto]" custT="1"/>
      <dgm:spPr/>
      <dgm:t>
        <a:bodyPr/>
        <a:lstStyle/>
        <a:p>
          <a:r>
            <a:rPr lang="es-EC" sz="2800" dirty="0" smtClean="0"/>
            <a:t>1. Objetivos</a:t>
          </a:r>
          <a:endParaRPr lang="es-EC" sz="2800" dirty="0"/>
        </a:p>
      </dgm:t>
    </dgm:pt>
    <dgm:pt modelId="{40BFEA79-5A2F-44F7-9882-F81286FFD885}" type="parTrans" cxnId="{B8C81FF5-03B5-4ECE-A656-AB33FD3CBF63}">
      <dgm:prSet/>
      <dgm:spPr/>
      <dgm:t>
        <a:bodyPr/>
        <a:lstStyle/>
        <a:p>
          <a:endParaRPr lang="es-EC"/>
        </a:p>
      </dgm:t>
    </dgm:pt>
    <dgm:pt modelId="{4FEE9461-5BB9-40F6-A050-91CC13E4F664}" type="sibTrans" cxnId="{B8C81FF5-03B5-4ECE-A656-AB33FD3CBF63}">
      <dgm:prSet/>
      <dgm:spPr/>
      <dgm:t>
        <a:bodyPr/>
        <a:lstStyle/>
        <a:p>
          <a:endParaRPr lang="es-EC"/>
        </a:p>
      </dgm:t>
    </dgm:pt>
    <dgm:pt modelId="{30723E0A-02A8-4C95-8B4D-34CE35752100}" type="pres">
      <dgm:prSet presAssocID="{36397975-33A2-4F9C-9A1C-1E70D32B38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68DAD9-BDC9-47C2-A1B1-A60BBDE39C17}" type="pres">
      <dgm:prSet presAssocID="{9805A612-DC13-41D8-BF03-54807B933267}" presName="parentLin" presStyleCnt="0"/>
      <dgm:spPr/>
    </dgm:pt>
    <dgm:pt modelId="{DDE86A8A-65DA-4B0D-9FF5-9114F5759423}" type="pres">
      <dgm:prSet presAssocID="{9805A612-DC13-41D8-BF03-54807B93326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A34ABAE5-B498-4E2B-B97F-CDD37FAACFC5}" type="pres">
      <dgm:prSet presAssocID="{9805A612-DC13-41D8-BF03-54807B933267}" presName="parentText" presStyleLbl="node1" presStyleIdx="0" presStyleCnt="3" custScaleX="12600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70FFB8-900B-44DE-8194-C5583B9B3E68}" type="pres">
      <dgm:prSet presAssocID="{9805A612-DC13-41D8-BF03-54807B933267}" presName="negativeSpace" presStyleCnt="0"/>
      <dgm:spPr/>
    </dgm:pt>
    <dgm:pt modelId="{0B73AB16-1298-498E-8F4C-358CB3E244B6}" type="pres">
      <dgm:prSet presAssocID="{9805A612-DC13-41D8-BF03-54807B933267}" presName="childText" presStyleLbl="conFgAcc1" presStyleIdx="0" presStyleCnt="3">
        <dgm:presLayoutVars>
          <dgm:bulletEnabled val="1"/>
        </dgm:presLayoutVars>
      </dgm:prSet>
      <dgm:spPr/>
    </dgm:pt>
    <dgm:pt modelId="{FBFB9FED-80EF-428D-8967-658A50CBEDA6}" type="pres">
      <dgm:prSet presAssocID="{4FEE9461-5BB9-40F6-A050-91CC13E4F664}" presName="spaceBetweenRectangles" presStyleCnt="0"/>
      <dgm:spPr/>
    </dgm:pt>
    <dgm:pt modelId="{C5D00091-18FC-45E6-BF80-1104EE98C2C3}" type="pres">
      <dgm:prSet presAssocID="{9ACF8AA2-815A-4536-8DC1-982214453C98}" presName="parentLin" presStyleCnt="0"/>
      <dgm:spPr/>
      <dgm:t>
        <a:bodyPr/>
        <a:lstStyle/>
        <a:p>
          <a:endParaRPr lang="es-EC"/>
        </a:p>
      </dgm:t>
    </dgm:pt>
    <dgm:pt modelId="{9FA011EA-00AA-4B85-A25E-47EE744D4DA5}" type="pres">
      <dgm:prSet presAssocID="{9ACF8AA2-815A-4536-8DC1-982214453C98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30E5EFE-7500-4CB9-AA8A-AB1376084E0F}" type="pres">
      <dgm:prSet presAssocID="{9ACF8AA2-815A-4536-8DC1-982214453C98}" presName="parentText" presStyleLbl="node1" presStyleIdx="1" presStyleCnt="3" custScaleX="12600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D7F94-BBCD-4993-99D1-FF5323F695C3}" type="pres">
      <dgm:prSet presAssocID="{9ACF8AA2-815A-4536-8DC1-982214453C98}" presName="negativeSpace" presStyleCnt="0"/>
      <dgm:spPr/>
      <dgm:t>
        <a:bodyPr/>
        <a:lstStyle/>
        <a:p>
          <a:endParaRPr lang="es-EC"/>
        </a:p>
      </dgm:t>
    </dgm:pt>
    <dgm:pt modelId="{C6E00516-451B-40EF-9DB3-AA44AF24AD65}" type="pres">
      <dgm:prSet presAssocID="{9ACF8AA2-815A-4536-8DC1-982214453C9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CD9B6-4423-4B21-B914-64B5F544C278}" type="pres">
      <dgm:prSet presAssocID="{FF8BB388-DEB0-4FF6-BF87-C6615D7B0D0E}" presName="spaceBetweenRectangles" presStyleCnt="0"/>
      <dgm:spPr/>
      <dgm:t>
        <a:bodyPr/>
        <a:lstStyle/>
        <a:p>
          <a:endParaRPr lang="es-EC"/>
        </a:p>
      </dgm:t>
    </dgm:pt>
    <dgm:pt modelId="{A0AC534C-2165-4F61-AC16-EE137E5AD067}" type="pres">
      <dgm:prSet presAssocID="{5F2C0B39-8ED0-479E-9C85-E6A4979C8C95}" presName="parentLin" presStyleCnt="0"/>
      <dgm:spPr/>
      <dgm:t>
        <a:bodyPr/>
        <a:lstStyle/>
        <a:p>
          <a:endParaRPr lang="es-EC"/>
        </a:p>
      </dgm:t>
    </dgm:pt>
    <dgm:pt modelId="{4F44EA93-4573-4039-8C46-71527F201FD5}" type="pres">
      <dgm:prSet presAssocID="{5F2C0B39-8ED0-479E-9C85-E6A4979C8C9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FAE3796A-23FC-483A-A21E-73F9A633EF0D}" type="pres">
      <dgm:prSet presAssocID="{5F2C0B39-8ED0-479E-9C85-E6A4979C8C95}" presName="parentText" presStyleLbl="node1" presStyleIdx="2" presStyleCnt="3" custScaleX="12600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C639E2-3C28-4419-8815-B13573089334}" type="pres">
      <dgm:prSet presAssocID="{5F2C0B39-8ED0-479E-9C85-E6A4979C8C95}" presName="negativeSpace" presStyleCnt="0"/>
      <dgm:spPr/>
      <dgm:t>
        <a:bodyPr/>
        <a:lstStyle/>
        <a:p>
          <a:endParaRPr lang="es-EC"/>
        </a:p>
      </dgm:t>
    </dgm:pt>
    <dgm:pt modelId="{E103FC20-E2DE-4C2D-886C-15F6EBE59488}" type="pres">
      <dgm:prSet presAssocID="{5F2C0B39-8ED0-479E-9C85-E6A4979C8C9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16B061-F6FC-4AFC-9D37-F576A2B52336}" type="presOf" srcId="{5F2C0B39-8ED0-479E-9C85-E6A4979C8C95}" destId="{4F44EA93-4573-4039-8C46-71527F201FD5}" srcOrd="0" destOrd="0" presId="urn:microsoft.com/office/officeart/2005/8/layout/list1"/>
    <dgm:cxn modelId="{42141291-5D93-4429-8014-1339372352BF}" srcId="{36397975-33A2-4F9C-9A1C-1E70D32B3826}" destId="{9ACF8AA2-815A-4536-8DC1-982214453C98}" srcOrd="1" destOrd="0" parTransId="{5E978B74-AB17-4BA3-B998-493C86464A1D}" sibTransId="{FF8BB388-DEB0-4FF6-BF87-C6615D7B0D0E}"/>
    <dgm:cxn modelId="{EF8AE44C-4C03-4671-B4B4-215208EF4D50}" type="presOf" srcId="{5F2C0B39-8ED0-479E-9C85-E6A4979C8C95}" destId="{FAE3796A-23FC-483A-A21E-73F9A633EF0D}" srcOrd="1" destOrd="0" presId="urn:microsoft.com/office/officeart/2005/8/layout/list1"/>
    <dgm:cxn modelId="{ED462BB1-E37F-4F7C-A740-57E0047BBE9A}" type="presOf" srcId="{36397975-33A2-4F9C-9A1C-1E70D32B3826}" destId="{30723E0A-02A8-4C95-8B4D-34CE35752100}" srcOrd="0" destOrd="0" presId="urn:microsoft.com/office/officeart/2005/8/layout/list1"/>
    <dgm:cxn modelId="{5B7774A7-FBFF-4D77-B590-EE030CC5EC98}" type="presOf" srcId="{9ACF8AA2-815A-4536-8DC1-982214453C98}" destId="{9FA011EA-00AA-4B85-A25E-47EE744D4DA5}" srcOrd="0" destOrd="0" presId="urn:microsoft.com/office/officeart/2005/8/layout/list1"/>
    <dgm:cxn modelId="{B8C81FF5-03B5-4ECE-A656-AB33FD3CBF63}" srcId="{36397975-33A2-4F9C-9A1C-1E70D32B3826}" destId="{9805A612-DC13-41D8-BF03-54807B933267}" srcOrd="0" destOrd="0" parTransId="{40BFEA79-5A2F-44F7-9882-F81286FFD885}" sibTransId="{4FEE9461-5BB9-40F6-A050-91CC13E4F664}"/>
    <dgm:cxn modelId="{BE92CC7D-6A64-47BB-9035-2D0DFB0594B9}" srcId="{36397975-33A2-4F9C-9A1C-1E70D32B3826}" destId="{5F2C0B39-8ED0-479E-9C85-E6A4979C8C95}" srcOrd="2" destOrd="0" parTransId="{D521E0ED-F457-4E6D-9A61-59C3FE1511AB}" sibTransId="{04025C78-817F-418F-BDED-F5A96D17746D}"/>
    <dgm:cxn modelId="{FF50D8A5-FFE1-4E6C-9E8A-6BEFB6CAA0D6}" type="presOf" srcId="{9805A612-DC13-41D8-BF03-54807B933267}" destId="{A34ABAE5-B498-4E2B-B97F-CDD37FAACFC5}" srcOrd="1" destOrd="0" presId="urn:microsoft.com/office/officeart/2005/8/layout/list1"/>
    <dgm:cxn modelId="{FD8755E4-DA62-4784-AD54-41FF5A6252F0}" type="presOf" srcId="{9805A612-DC13-41D8-BF03-54807B933267}" destId="{DDE86A8A-65DA-4B0D-9FF5-9114F5759423}" srcOrd="0" destOrd="0" presId="urn:microsoft.com/office/officeart/2005/8/layout/list1"/>
    <dgm:cxn modelId="{356FFBB1-FDEB-4FF9-90BB-51F1A99ECE0D}" type="presOf" srcId="{9ACF8AA2-815A-4536-8DC1-982214453C98}" destId="{F30E5EFE-7500-4CB9-AA8A-AB1376084E0F}" srcOrd="1" destOrd="0" presId="urn:microsoft.com/office/officeart/2005/8/layout/list1"/>
    <dgm:cxn modelId="{1E6568A0-62E5-4B13-A45A-C58079DC08E3}" type="presParOf" srcId="{30723E0A-02A8-4C95-8B4D-34CE35752100}" destId="{AB68DAD9-BDC9-47C2-A1B1-A60BBDE39C17}" srcOrd="0" destOrd="0" presId="urn:microsoft.com/office/officeart/2005/8/layout/list1"/>
    <dgm:cxn modelId="{A99157F3-51D9-4AB3-9CDF-B63ADE6FBCBA}" type="presParOf" srcId="{AB68DAD9-BDC9-47C2-A1B1-A60BBDE39C17}" destId="{DDE86A8A-65DA-4B0D-9FF5-9114F5759423}" srcOrd="0" destOrd="0" presId="urn:microsoft.com/office/officeart/2005/8/layout/list1"/>
    <dgm:cxn modelId="{EE18195B-29F3-47E3-8A2C-B98ED62B89A2}" type="presParOf" srcId="{AB68DAD9-BDC9-47C2-A1B1-A60BBDE39C17}" destId="{A34ABAE5-B498-4E2B-B97F-CDD37FAACFC5}" srcOrd="1" destOrd="0" presId="urn:microsoft.com/office/officeart/2005/8/layout/list1"/>
    <dgm:cxn modelId="{C05F596D-2F29-44A3-9CB0-843DEF395B80}" type="presParOf" srcId="{30723E0A-02A8-4C95-8B4D-34CE35752100}" destId="{FB70FFB8-900B-44DE-8194-C5583B9B3E68}" srcOrd="1" destOrd="0" presId="urn:microsoft.com/office/officeart/2005/8/layout/list1"/>
    <dgm:cxn modelId="{472F7735-BA1C-44BA-9472-109DF14FAE46}" type="presParOf" srcId="{30723E0A-02A8-4C95-8B4D-34CE35752100}" destId="{0B73AB16-1298-498E-8F4C-358CB3E244B6}" srcOrd="2" destOrd="0" presId="urn:microsoft.com/office/officeart/2005/8/layout/list1"/>
    <dgm:cxn modelId="{09850796-2229-4C38-9F0C-B57048C14976}" type="presParOf" srcId="{30723E0A-02A8-4C95-8B4D-34CE35752100}" destId="{FBFB9FED-80EF-428D-8967-658A50CBEDA6}" srcOrd="3" destOrd="0" presId="urn:microsoft.com/office/officeart/2005/8/layout/list1"/>
    <dgm:cxn modelId="{90D691AD-87BC-4890-B2FE-48FACB181927}" type="presParOf" srcId="{30723E0A-02A8-4C95-8B4D-34CE35752100}" destId="{C5D00091-18FC-45E6-BF80-1104EE98C2C3}" srcOrd="4" destOrd="0" presId="urn:microsoft.com/office/officeart/2005/8/layout/list1"/>
    <dgm:cxn modelId="{8C087AFC-35EE-453D-A954-7ADEFA70ACB5}" type="presParOf" srcId="{C5D00091-18FC-45E6-BF80-1104EE98C2C3}" destId="{9FA011EA-00AA-4B85-A25E-47EE744D4DA5}" srcOrd="0" destOrd="0" presId="urn:microsoft.com/office/officeart/2005/8/layout/list1"/>
    <dgm:cxn modelId="{88DB4322-EEE8-4940-86FD-DFE09B48A210}" type="presParOf" srcId="{C5D00091-18FC-45E6-BF80-1104EE98C2C3}" destId="{F30E5EFE-7500-4CB9-AA8A-AB1376084E0F}" srcOrd="1" destOrd="0" presId="urn:microsoft.com/office/officeart/2005/8/layout/list1"/>
    <dgm:cxn modelId="{7835240E-00F0-4DBA-836E-0008F3FB6D32}" type="presParOf" srcId="{30723E0A-02A8-4C95-8B4D-34CE35752100}" destId="{FA7D7F94-BBCD-4993-99D1-FF5323F695C3}" srcOrd="5" destOrd="0" presId="urn:microsoft.com/office/officeart/2005/8/layout/list1"/>
    <dgm:cxn modelId="{BFDB4910-9513-4FE1-A0DA-F671375BCC1A}" type="presParOf" srcId="{30723E0A-02A8-4C95-8B4D-34CE35752100}" destId="{C6E00516-451B-40EF-9DB3-AA44AF24AD65}" srcOrd="6" destOrd="0" presId="urn:microsoft.com/office/officeart/2005/8/layout/list1"/>
    <dgm:cxn modelId="{8F057EA1-EC37-4A04-80B2-D2D5663A4D3E}" type="presParOf" srcId="{30723E0A-02A8-4C95-8B4D-34CE35752100}" destId="{724CD9B6-4423-4B21-B914-64B5F544C278}" srcOrd="7" destOrd="0" presId="urn:microsoft.com/office/officeart/2005/8/layout/list1"/>
    <dgm:cxn modelId="{3EFF2D25-9D9A-4934-8A86-1DE3ED102D4B}" type="presParOf" srcId="{30723E0A-02A8-4C95-8B4D-34CE35752100}" destId="{A0AC534C-2165-4F61-AC16-EE137E5AD067}" srcOrd="8" destOrd="0" presId="urn:microsoft.com/office/officeart/2005/8/layout/list1"/>
    <dgm:cxn modelId="{008150C4-B260-4CE0-A0AE-90B17E5FC6A1}" type="presParOf" srcId="{A0AC534C-2165-4F61-AC16-EE137E5AD067}" destId="{4F44EA93-4573-4039-8C46-71527F201FD5}" srcOrd="0" destOrd="0" presId="urn:microsoft.com/office/officeart/2005/8/layout/list1"/>
    <dgm:cxn modelId="{64DA45F5-D689-45A9-A6EA-69FDF08F30CB}" type="presParOf" srcId="{A0AC534C-2165-4F61-AC16-EE137E5AD067}" destId="{FAE3796A-23FC-483A-A21E-73F9A633EF0D}" srcOrd="1" destOrd="0" presId="urn:microsoft.com/office/officeart/2005/8/layout/list1"/>
    <dgm:cxn modelId="{7EDCB4DC-B02D-4DA7-B924-BD308C35A6EA}" type="presParOf" srcId="{30723E0A-02A8-4C95-8B4D-34CE35752100}" destId="{81C639E2-3C28-4419-8815-B13573089334}" srcOrd="9" destOrd="0" presId="urn:microsoft.com/office/officeart/2005/8/layout/list1"/>
    <dgm:cxn modelId="{9C4F98D1-1F9B-4BF5-BD76-79DA5BB9A01E}" type="presParOf" srcId="{30723E0A-02A8-4C95-8B4D-34CE35752100}" destId="{E103FC20-E2DE-4C2D-886C-15F6EBE594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A6925-954D-411A-8D2C-EDBA5C97BE08}" type="doc">
      <dgm:prSet loTypeId="urn:microsoft.com/office/officeart/2005/8/layout/list1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5A3965AD-3473-4A0C-B82B-62A8950A2066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dirty="0"/>
        </a:p>
      </dgm:t>
    </dgm:pt>
    <dgm:pt modelId="{A2F02841-DBA0-41E7-B51A-126A871F1AAC}" type="parTrans" cxnId="{1C5387E1-BBE2-4DA8-BE63-FC41A02ACFD3}">
      <dgm:prSet/>
      <dgm:spPr/>
      <dgm:t>
        <a:bodyPr/>
        <a:lstStyle/>
        <a:p>
          <a:endParaRPr lang="es-EC"/>
        </a:p>
      </dgm:t>
    </dgm:pt>
    <dgm:pt modelId="{D117EB81-79CF-433D-B3CE-13C15BA6FDD6}" type="sibTrans" cxnId="{1C5387E1-BBE2-4DA8-BE63-FC41A02ACFD3}">
      <dgm:prSet/>
      <dgm:spPr/>
      <dgm:t>
        <a:bodyPr/>
        <a:lstStyle/>
        <a:p>
          <a:endParaRPr lang="es-EC"/>
        </a:p>
      </dgm:t>
    </dgm:pt>
    <dgm:pt modelId="{892C2F0E-71BA-4D1B-8C32-31E4B93E697F}">
      <dgm:prSet phldrT="[Texto]"/>
      <dgm:spPr/>
      <dgm:t>
        <a:bodyPr/>
        <a:lstStyle/>
        <a:p>
          <a:r>
            <a:rPr lang="es-EC" b="1" dirty="0" smtClean="0"/>
            <a:t>Objetivos Específicos</a:t>
          </a:r>
          <a:endParaRPr lang="es-EC" dirty="0"/>
        </a:p>
      </dgm:t>
    </dgm:pt>
    <dgm:pt modelId="{0AB07461-2CF4-46F8-AC73-95DDD1D36236}" type="parTrans" cxnId="{12EFBC8F-CD71-4697-BDBE-2F2333D5FED7}">
      <dgm:prSet/>
      <dgm:spPr/>
      <dgm:t>
        <a:bodyPr/>
        <a:lstStyle/>
        <a:p>
          <a:endParaRPr lang="es-EC"/>
        </a:p>
      </dgm:t>
    </dgm:pt>
    <dgm:pt modelId="{F4B5F43A-7BA3-4019-9C02-BD2434916D32}" type="sibTrans" cxnId="{12EFBC8F-CD71-4697-BDBE-2F2333D5FED7}">
      <dgm:prSet/>
      <dgm:spPr/>
      <dgm:t>
        <a:bodyPr/>
        <a:lstStyle/>
        <a:p>
          <a:endParaRPr lang="es-EC"/>
        </a:p>
      </dgm:t>
    </dgm:pt>
    <dgm:pt modelId="{7646D2DF-0A55-4141-9B0D-7013243144DB}">
      <dgm:prSet phldrT="[Texto]"/>
      <dgm:spPr/>
      <dgm:t>
        <a:bodyPr/>
        <a:lstStyle/>
        <a:p>
          <a:pPr algn="l"/>
          <a:r>
            <a:rPr lang="es-EC" dirty="0" smtClean="0"/>
            <a:t>Promover un envejecimiento positivo, a través de un sistema de servicios articulados de atención y cuidado, que propicie la inclusión social y económica de las personas adultas mayores y en particular de las que están en situación de mayor vulnerabilidad. </a:t>
          </a:r>
          <a:endParaRPr lang="es-EC" dirty="0"/>
        </a:p>
      </dgm:t>
    </dgm:pt>
    <dgm:pt modelId="{AD0DB21A-58C2-46A4-B019-3243619B6CD5}" type="parTrans" cxnId="{F69763F4-6CCE-4CDB-AE85-BC802F9129A9}">
      <dgm:prSet/>
      <dgm:spPr/>
      <dgm:t>
        <a:bodyPr/>
        <a:lstStyle/>
        <a:p>
          <a:endParaRPr lang="es-EC"/>
        </a:p>
      </dgm:t>
    </dgm:pt>
    <dgm:pt modelId="{7D025773-416C-4A10-BD02-73C17D1562BB}" type="sibTrans" cxnId="{F69763F4-6CCE-4CDB-AE85-BC802F9129A9}">
      <dgm:prSet/>
      <dgm:spPr/>
      <dgm:t>
        <a:bodyPr/>
        <a:lstStyle/>
        <a:p>
          <a:endParaRPr lang="es-EC"/>
        </a:p>
      </dgm:t>
    </dgm:pt>
    <dgm:pt modelId="{8322D91C-18BF-432F-A3DE-7B604C69038C}">
      <dgm:prSet phldrT="[Texto]"/>
      <dgm:spPr/>
      <dgm:t>
        <a:bodyPr/>
        <a:lstStyle/>
        <a:p>
          <a:pPr algn="l"/>
          <a:r>
            <a:rPr lang="es-EC" dirty="0" smtClean="0"/>
            <a:t>Contribuir a que las personas adultas mayores cuenten con ingresos que aporten a su autonomía. </a:t>
          </a:r>
          <a:endParaRPr lang="es-EC" u="none" dirty="0"/>
        </a:p>
      </dgm:t>
    </dgm:pt>
    <dgm:pt modelId="{3F133436-F573-4F60-B05D-5EA35CE30E3E}" type="parTrans" cxnId="{2CFE75AA-AB6D-43C4-8A2C-DF864157DDBA}">
      <dgm:prSet/>
      <dgm:spPr/>
      <dgm:t>
        <a:bodyPr/>
        <a:lstStyle/>
        <a:p>
          <a:endParaRPr lang="es-EC"/>
        </a:p>
      </dgm:t>
    </dgm:pt>
    <dgm:pt modelId="{584BE957-A047-4B98-B7B9-B1E58F49AFD0}" type="sibTrans" cxnId="{2CFE75AA-AB6D-43C4-8A2C-DF864157DDBA}">
      <dgm:prSet/>
      <dgm:spPr/>
      <dgm:t>
        <a:bodyPr/>
        <a:lstStyle/>
        <a:p>
          <a:endParaRPr lang="es-EC"/>
        </a:p>
      </dgm:t>
    </dgm:pt>
    <dgm:pt modelId="{F5375FA7-75E9-4D5E-83CF-ADC167E14A80}">
      <dgm:prSet/>
      <dgm:spPr/>
      <dgm:t>
        <a:bodyPr/>
        <a:lstStyle/>
        <a:p>
          <a:pPr algn="l"/>
          <a:r>
            <a:rPr lang="es-EC" dirty="0" smtClean="0"/>
            <a:t>Ofertar servicios de cuidado y atención integral de salud que operen a lo largo del ciclo de vida y que permitan a las personas adultas mayores gozar de bienestar físico y mental. </a:t>
          </a:r>
          <a:endParaRPr lang="es-EC" u="none" dirty="0"/>
        </a:p>
      </dgm:t>
    </dgm:pt>
    <dgm:pt modelId="{B4930A6C-15A7-4A2C-B3E7-890C153DD3BB}" type="parTrans" cxnId="{DE72C9C5-3488-4C99-A267-288855A41D57}">
      <dgm:prSet/>
      <dgm:spPr/>
      <dgm:t>
        <a:bodyPr/>
        <a:lstStyle/>
        <a:p>
          <a:endParaRPr lang="es-EC"/>
        </a:p>
      </dgm:t>
    </dgm:pt>
    <dgm:pt modelId="{F4ECE9C3-7FC2-4415-BC86-029494E12124}" type="sibTrans" cxnId="{DE72C9C5-3488-4C99-A267-288855A41D57}">
      <dgm:prSet/>
      <dgm:spPr/>
      <dgm:t>
        <a:bodyPr/>
        <a:lstStyle/>
        <a:p>
          <a:endParaRPr lang="es-EC"/>
        </a:p>
      </dgm:t>
    </dgm:pt>
    <dgm:pt modelId="{FA3C787A-2532-4A72-A51D-0DBA9BF93519}">
      <dgm:prSet/>
      <dgm:spPr/>
      <dgm:t>
        <a:bodyPr/>
        <a:lstStyle/>
        <a:p>
          <a:pPr algn="l"/>
          <a:r>
            <a:rPr lang="es-EC" dirty="0" smtClean="0"/>
            <a:t>Ofertar  servicios de atención, cuidado  y protección que promuevan la integración social de las personas adultas mayores, su </a:t>
          </a:r>
          <a:r>
            <a:rPr lang="es-EC" dirty="0" err="1" smtClean="0"/>
            <a:t>autocuidado</a:t>
          </a:r>
          <a:r>
            <a:rPr lang="es-EC" dirty="0" smtClean="0"/>
            <a:t>, autonomía y fomenten la participación y corresponsabilidad entre la familia, la sociedad y el Estado.</a:t>
          </a:r>
        </a:p>
      </dgm:t>
    </dgm:pt>
    <dgm:pt modelId="{4E75E8BA-FE04-43EE-871D-13C8ED567760}" type="parTrans" cxnId="{5C26248B-2A17-4DA7-A5A6-9B53712DA9B9}">
      <dgm:prSet/>
      <dgm:spPr/>
      <dgm:t>
        <a:bodyPr/>
        <a:lstStyle/>
        <a:p>
          <a:endParaRPr lang="es-EC"/>
        </a:p>
      </dgm:t>
    </dgm:pt>
    <dgm:pt modelId="{61CC167A-C29B-4F53-B9CA-97ACD173F4A0}" type="sibTrans" cxnId="{5C26248B-2A17-4DA7-A5A6-9B53712DA9B9}">
      <dgm:prSet/>
      <dgm:spPr/>
      <dgm:t>
        <a:bodyPr/>
        <a:lstStyle/>
        <a:p>
          <a:endParaRPr lang="es-EC"/>
        </a:p>
      </dgm:t>
    </dgm:pt>
    <dgm:pt modelId="{02086BF7-6C52-4D91-8190-0AB73CCDA2A8}" type="pres">
      <dgm:prSet presAssocID="{21AA6925-954D-411A-8D2C-EDBA5C97BE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DA32A0-EC83-4B82-AAA6-F2089DC5D52E}" type="pres">
      <dgm:prSet presAssocID="{5A3965AD-3473-4A0C-B82B-62A8950A2066}" presName="parentLin" presStyleCnt="0"/>
      <dgm:spPr/>
      <dgm:t>
        <a:bodyPr/>
        <a:lstStyle/>
        <a:p>
          <a:endParaRPr lang="es-EC"/>
        </a:p>
      </dgm:t>
    </dgm:pt>
    <dgm:pt modelId="{6274B174-2274-491A-B5C9-3BEDA578ED96}" type="pres">
      <dgm:prSet presAssocID="{5A3965AD-3473-4A0C-B82B-62A8950A2066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86CBAD2-B03F-48FE-8BBD-C6B4467E9B5B}" type="pres">
      <dgm:prSet presAssocID="{5A3965AD-3473-4A0C-B82B-62A8950A20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3EA52B-AC61-4AC3-B39B-9B7F956890C5}" type="pres">
      <dgm:prSet presAssocID="{5A3965AD-3473-4A0C-B82B-62A8950A2066}" presName="negativeSpace" presStyleCnt="0"/>
      <dgm:spPr/>
      <dgm:t>
        <a:bodyPr/>
        <a:lstStyle/>
        <a:p>
          <a:endParaRPr lang="es-EC"/>
        </a:p>
      </dgm:t>
    </dgm:pt>
    <dgm:pt modelId="{C682D0C4-A3D5-4F01-AC0C-09E190F69B32}" type="pres">
      <dgm:prSet presAssocID="{5A3965AD-3473-4A0C-B82B-62A8950A206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41FBC2-4E6D-4ED5-8390-D46665645B78}" type="pres">
      <dgm:prSet presAssocID="{D117EB81-79CF-433D-B3CE-13C15BA6FDD6}" presName="spaceBetweenRectangles" presStyleCnt="0"/>
      <dgm:spPr/>
      <dgm:t>
        <a:bodyPr/>
        <a:lstStyle/>
        <a:p>
          <a:endParaRPr lang="es-EC"/>
        </a:p>
      </dgm:t>
    </dgm:pt>
    <dgm:pt modelId="{0A7E0FFE-FFCD-4C1E-893B-CA9597706DE1}" type="pres">
      <dgm:prSet presAssocID="{892C2F0E-71BA-4D1B-8C32-31E4B93E697F}" presName="parentLin" presStyleCnt="0"/>
      <dgm:spPr/>
      <dgm:t>
        <a:bodyPr/>
        <a:lstStyle/>
        <a:p>
          <a:endParaRPr lang="es-EC"/>
        </a:p>
      </dgm:t>
    </dgm:pt>
    <dgm:pt modelId="{A14C15FD-9877-4BA0-BE42-043551E445A2}" type="pres">
      <dgm:prSet presAssocID="{892C2F0E-71BA-4D1B-8C32-31E4B93E697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B135A250-4278-43F7-930C-A6AE3EA026C7}" type="pres">
      <dgm:prSet presAssocID="{892C2F0E-71BA-4D1B-8C32-31E4B93E69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DD828-BEF9-4542-8C72-9E56DD5AF014}" type="pres">
      <dgm:prSet presAssocID="{892C2F0E-71BA-4D1B-8C32-31E4B93E697F}" presName="negativeSpace" presStyleCnt="0"/>
      <dgm:spPr/>
      <dgm:t>
        <a:bodyPr/>
        <a:lstStyle/>
        <a:p>
          <a:endParaRPr lang="es-EC"/>
        </a:p>
      </dgm:t>
    </dgm:pt>
    <dgm:pt modelId="{A43D0E05-F784-4613-A805-106BE93BDCDB}" type="pres">
      <dgm:prSet presAssocID="{892C2F0E-71BA-4D1B-8C32-31E4B93E697F}" presName="childText" presStyleLbl="conFgAcc1" presStyleIdx="1" presStyleCnt="2" custScaleY="1109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9A7EEB-B940-4E6B-A501-F61018FAC02C}" type="presOf" srcId="{8322D91C-18BF-432F-A3DE-7B604C69038C}" destId="{A43D0E05-F784-4613-A805-106BE93BDCDB}" srcOrd="0" destOrd="0" presId="urn:microsoft.com/office/officeart/2005/8/layout/list1"/>
    <dgm:cxn modelId="{39739987-67C6-42A0-8603-154745A52FE1}" type="presOf" srcId="{892C2F0E-71BA-4D1B-8C32-31E4B93E697F}" destId="{A14C15FD-9877-4BA0-BE42-043551E445A2}" srcOrd="0" destOrd="0" presId="urn:microsoft.com/office/officeart/2005/8/layout/list1"/>
    <dgm:cxn modelId="{F69763F4-6CCE-4CDB-AE85-BC802F9129A9}" srcId="{5A3965AD-3473-4A0C-B82B-62A8950A2066}" destId="{7646D2DF-0A55-4141-9B0D-7013243144DB}" srcOrd="0" destOrd="0" parTransId="{AD0DB21A-58C2-46A4-B019-3243619B6CD5}" sibTransId="{7D025773-416C-4A10-BD02-73C17D1562BB}"/>
    <dgm:cxn modelId="{FE4168BE-EB04-4350-B5DF-44796E97C9A4}" type="presOf" srcId="{FA3C787A-2532-4A72-A51D-0DBA9BF93519}" destId="{A43D0E05-F784-4613-A805-106BE93BDCDB}" srcOrd="0" destOrd="2" presId="urn:microsoft.com/office/officeart/2005/8/layout/list1"/>
    <dgm:cxn modelId="{1C5387E1-BBE2-4DA8-BE63-FC41A02ACFD3}" srcId="{21AA6925-954D-411A-8D2C-EDBA5C97BE08}" destId="{5A3965AD-3473-4A0C-B82B-62A8950A2066}" srcOrd="0" destOrd="0" parTransId="{A2F02841-DBA0-41E7-B51A-126A871F1AAC}" sibTransId="{D117EB81-79CF-433D-B3CE-13C15BA6FDD6}"/>
    <dgm:cxn modelId="{12EFBC8F-CD71-4697-BDBE-2F2333D5FED7}" srcId="{21AA6925-954D-411A-8D2C-EDBA5C97BE08}" destId="{892C2F0E-71BA-4D1B-8C32-31E4B93E697F}" srcOrd="1" destOrd="0" parTransId="{0AB07461-2CF4-46F8-AC73-95DDD1D36236}" sibTransId="{F4B5F43A-7BA3-4019-9C02-BD2434916D32}"/>
    <dgm:cxn modelId="{300FA51F-04D2-4E94-9202-A2FBD480ACD3}" type="presOf" srcId="{5A3965AD-3473-4A0C-B82B-62A8950A2066}" destId="{6274B174-2274-491A-B5C9-3BEDA578ED96}" srcOrd="0" destOrd="0" presId="urn:microsoft.com/office/officeart/2005/8/layout/list1"/>
    <dgm:cxn modelId="{DE72C9C5-3488-4C99-A267-288855A41D57}" srcId="{892C2F0E-71BA-4D1B-8C32-31E4B93E697F}" destId="{F5375FA7-75E9-4D5E-83CF-ADC167E14A80}" srcOrd="1" destOrd="0" parTransId="{B4930A6C-15A7-4A2C-B3E7-890C153DD3BB}" sibTransId="{F4ECE9C3-7FC2-4415-BC86-029494E12124}"/>
    <dgm:cxn modelId="{C381B207-DB66-4E88-8C50-76496B523AAA}" type="presOf" srcId="{F5375FA7-75E9-4D5E-83CF-ADC167E14A80}" destId="{A43D0E05-F784-4613-A805-106BE93BDCDB}" srcOrd="0" destOrd="1" presId="urn:microsoft.com/office/officeart/2005/8/layout/list1"/>
    <dgm:cxn modelId="{56B72869-913E-4211-B3A2-B0FC24564F2C}" type="presOf" srcId="{892C2F0E-71BA-4D1B-8C32-31E4B93E697F}" destId="{B135A250-4278-43F7-930C-A6AE3EA026C7}" srcOrd="1" destOrd="0" presId="urn:microsoft.com/office/officeart/2005/8/layout/list1"/>
    <dgm:cxn modelId="{E4D432C8-EAD9-4CB7-BF08-FBAB4B31A486}" type="presOf" srcId="{5A3965AD-3473-4A0C-B82B-62A8950A2066}" destId="{786CBAD2-B03F-48FE-8BBD-C6B4467E9B5B}" srcOrd="1" destOrd="0" presId="urn:microsoft.com/office/officeart/2005/8/layout/list1"/>
    <dgm:cxn modelId="{E248CE1D-B938-4938-86CD-A55D72FFC1EE}" type="presOf" srcId="{7646D2DF-0A55-4141-9B0D-7013243144DB}" destId="{C682D0C4-A3D5-4F01-AC0C-09E190F69B32}" srcOrd="0" destOrd="0" presId="urn:microsoft.com/office/officeart/2005/8/layout/list1"/>
    <dgm:cxn modelId="{E3433AC3-59A0-45D0-AF8C-45A7A153FDD1}" type="presOf" srcId="{21AA6925-954D-411A-8D2C-EDBA5C97BE08}" destId="{02086BF7-6C52-4D91-8190-0AB73CCDA2A8}" srcOrd="0" destOrd="0" presId="urn:microsoft.com/office/officeart/2005/8/layout/list1"/>
    <dgm:cxn modelId="{2CFE75AA-AB6D-43C4-8A2C-DF864157DDBA}" srcId="{892C2F0E-71BA-4D1B-8C32-31E4B93E697F}" destId="{8322D91C-18BF-432F-A3DE-7B604C69038C}" srcOrd="0" destOrd="0" parTransId="{3F133436-F573-4F60-B05D-5EA35CE30E3E}" sibTransId="{584BE957-A047-4B98-B7B9-B1E58F49AFD0}"/>
    <dgm:cxn modelId="{5C26248B-2A17-4DA7-A5A6-9B53712DA9B9}" srcId="{892C2F0E-71BA-4D1B-8C32-31E4B93E697F}" destId="{FA3C787A-2532-4A72-A51D-0DBA9BF93519}" srcOrd="2" destOrd="0" parTransId="{4E75E8BA-FE04-43EE-871D-13C8ED567760}" sibTransId="{61CC167A-C29B-4F53-B9CA-97ACD173F4A0}"/>
    <dgm:cxn modelId="{A945B2AC-E235-4818-85EC-EA495488ED1B}" type="presParOf" srcId="{02086BF7-6C52-4D91-8190-0AB73CCDA2A8}" destId="{C0DA32A0-EC83-4B82-AAA6-F2089DC5D52E}" srcOrd="0" destOrd="0" presId="urn:microsoft.com/office/officeart/2005/8/layout/list1"/>
    <dgm:cxn modelId="{DA3D1D04-7DB5-4C0E-B71A-DD6EB6DF1F53}" type="presParOf" srcId="{C0DA32A0-EC83-4B82-AAA6-F2089DC5D52E}" destId="{6274B174-2274-491A-B5C9-3BEDA578ED96}" srcOrd="0" destOrd="0" presId="urn:microsoft.com/office/officeart/2005/8/layout/list1"/>
    <dgm:cxn modelId="{845FE2E6-7F93-47F2-BBF5-CB55B29229A9}" type="presParOf" srcId="{C0DA32A0-EC83-4B82-AAA6-F2089DC5D52E}" destId="{786CBAD2-B03F-48FE-8BBD-C6B4467E9B5B}" srcOrd="1" destOrd="0" presId="urn:microsoft.com/office/officeart/2005/8/layout/list1"/>
    <dgm:cxn modelId="{BF57AB0E-7684-40AE-BBCF-0F010DDEC7A4}" type="presParOf" srcId="{02086BF7-6C52-4D91-8190-0AB73CCDA2A8}" destId="{C23EA52B-AC61-4AC3-B39B-9B7F956890C5}" srcOrd="1" destOrd="0" presId="urn:microsoft.com/office/officeart/2005/8/layout/list1"/>
    <dgm:cxn modelId="{331E57D0-9601-4494-AA72-4ECB2A84165A}" type="presParOf" srcId="{02086BF7-6C52-4D91-8190-0AB73CCDA2A8}" destId="{C682D0C4-A3D5-4F01-AC0C-09E190F69B32}" srcOrd="2" destOrd="0" presId="urn:microsoft.com/office/officeart/2005/8/layout/list1"/>
    <dgm:cxn modelId="{4FE2EC5C-F608-4498-B841-A37463F180C3}" type="presParOf" srcId="{02086BF7-6C52-4D91-8190-0AB73CCDA2A8}" destId="{0641FBC2-4E6D-4ED5-8390-D46665645B78}" srcOrd="3" destOrd="0" presId="urn:microsoft.com/office/officeart/2005/8/layout/list1"/>
    <dgm:cxn modelId="{22847AAD-9AEA-418B-8337-EC4FDD16AD2E}" type="presParOf" srcId="{02086BF7-6C52-4D91-8190-0AB73CCDA2A8}" destId="{0A7E0FFE-FFCD-4C1E-893B-CA9597706DE1}" srcOrd="4" destOrd="0" presId="urn:microsoft.com/office/officeart/2005/8/layout/list1"/>
    <dgm:cxn modelId="{D3FF0F7C-58B3-4CC0-A4E3-FEB9AB704365}" type="presParOf" srcId="{0A7E0FFE-FFCD-4C1E-893B-CA9597706DE1}" destId="{A14C15FD-9877-4BA0-BE42-043551E445A2}" srcOrd="0" destOrd="0" presId="urn:microsoft.com/office/officeart/2005/8/layout/list1"/>
    <dgm:cxn modelId="{8728CF2B-004E-4410-AA58-78D4CF157BDB}" type="presParOf" srcId="{0A7E0FFE-FFCD-4C1E-893B-CA9597706DE1}" destId="{B135A250-4278-43F7-930C-A6AE3EA026C7}" srcOrd="1" destOrd="0" presId="urn:microsoft.com/office/officeart/2005/8/layout/list1"/>
    <dgm:cxn modelId="{4C21F128-5C74-4AE6-8A0A-F5BE481ED159}" type="presParOf" srcId="{02086BF7-6C52-4D91-8190-0AB73CCDA2A8}" destId="{4CBDD828-BEF9-4542-8C72-9E56DD5AF014}" srcOrd="5" destOrd="0" presId="urn:microsoft.com/office/officeart/2005/8/layout/list1"/>
    <dgm:cxn modelId="{79FED0A9-2565-4C41-B755-6A8546CF95E6}" type="presParOf" srcId="{02086BF7-6C52-4D91-8190-0AB73CCDA2A8}" destId="{A43D0E05-F784-4613-A805-106BE93BDC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17C23-03F2-430C-83CD-D3C2D770529C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644AD044-A951-44F1-B554-9B2F479F07CB}">
      <dgm:prSet phldrT="[Texto]" custT="1"/>
      <dgm:spPr/>
      <dgm:t>
        <a:bodyPr/>
        <a:lstStyle/>
        <a:p>
          <a:r>
            <a:rPr lang="es-EC" sz="1600" b="1" dirty="0" smtClean="0"/>
            <a:t>Menor capacidad para generar y/o diversificar fuentes de ingresos.</a:t>
          </a:r>
          <a:endParaRPr lang="es-EC" sz="1600" dirty="0"/>
        </a:p>
      </dgm:t>
    </dgm:pt>
    <dgm:pt modelId="{294A320E-91DE-4F57-ABA5-2A77083A276E}" type="parTrans" cxnId="{556FA970-D3A4-4A83-BA1D-CF4F9D95E43D}">
      <dgm:prSet/>
      <dgm:spPr/>
      <dgm:t>
        <a:bodyPr/>
        <a:lstStyle/>
        <a:p>
          <a:endParaRPr lang="es-EC" sz="2400"/>
        </a:p>
      </dgm:t>
    </dgm:pt>
    <dgm:pt modelId="{17D80BA4-E2AB-446B-ADDA-7BB6220CE455}" type="sibTrans" cxnId="{556FA970-D3A4-4A83-BA1D-CF4F9D95E43D}">
      <dgm:prSet/>
      <dgm:spPr/>
      <dgm:t>
        <a:bodyPr/>
        <a:lstStyle/>
        <a:p>
          <a:endParaRPr lang="es-EC" sz="2400"/>
        </a:p>
      </dgm:t>
    </dgm:pt>
    <dgm:pt modelId="{E14E1BF2-F10E-480F-AE7F-F99467250F0C}">
      <dgm:prSet phldrT="[Texto]" custT="1"/>
      <dgm:spPr/>
      <dgm:t>
        <a:bodyPr/>
        <a:lstStyle/>
        <a:p>
          <a:r>
            <a:rPr lang="es-EC" sz="1600" b="1" dirty="0" err="1" smtClean="0"/>
            <a:t>Multimorbilidad</a:t>
          </a:r>
          <a:r>
            <a:rPr lang="es-EC" sz="1600" b="1" dirty="0" smtClean="0"/>
            <a:t> (presencia  de más de una enfermedad) y discapacidad</a:t>
          </a:r>
          <a:endParaRPr lang="es-EC" sz="1600" b="1" dirty="0"/>
        </a:p>
      </dgm:t>
    </dgm:pt>
    <dgm:pt modelId="{0B339BC8-CC52-477C-BA4A-AB19BF2A6785}" type="parTrans" cxnId="{1D9B5E77-2949-4B4D-AC9C-266F1BF6EDF5}">
      <dgm:prSet/>
      <dgm:spPr/>
      <dgm:t>
        <a:bodyPr/>
        <a:lstStyle/>
        <a:p>
          <a:endParaRPr lang="es-EC" sz="2400"/>
        </a:p>
      </dgm:t>
    </dgm:pt>
    <dgm:pt modelId="{5C830BC8-D720-446E-9655-72CC5F766479}" type="sibTrans" cxnId="{1D9B5E77-2949-4B4D-AC9C-266F1BF6EDF5}">
      <dgm:prSet/>
      <dgm:spPr/>
      <dgm:t>
        <a:bodyPr/>
        <a:lstStyle/>
        <a:p>
          <a:endParaRPr lang="es-EC" sz="2400"/>
        </a:p>
      </dgm:t>
    </dgm:pt>
    <dgm:pt modelId="{4272DCFF-E9EE-47F7-95C5-18AD792E7D69}">
      <dgm:prSet phldrT="[Texto]" custT="1"/>
      <dgm:spPr/>
      <dgm:t>
        <a:bodyPr/>
        <a:lstStyle/>
        <a:p>
          <a:r>
            <a:rPr lang="es-EC" sz="1600" b="1" dirty="0" smtClean="0"/>
            <a:t>Reducción progresiva de capacidad de cuidado familiar</a:t>
          </a:r>
          <a:endParaRPr lang="es-EC" sz="1600" b="1" dirty="0"/>
        </a:p>
      </dgm:t>
    </dgm:pt>
    <dgm:pt modelId="{61593CB7-D21B-4B27-9FBA-67E48661897E}" type="parTrans" cxnId="{1E032166-B80A-4574-BE2D-95F71121EE86}">
      <dgm:prSet/>
      <dgm:spPr/>
      <dgm:t>
        <a:bodyPr/>
        <a:lstStyle/>
        <a:p>
          <a:endParaRPr lang="es-EC" sz="2400"/>
        </a:p>
      </dgm:t>
    </dgm:pt>
    <dgm:pt modelId="{B316D56E-4F4E-465A-9460-590038701581}" type="sibTrans" cxnId="{1E032166-B80A-4574-BE2D-95F71121EE86}">
      <dgm:prSet/>
      <dgm:spPr/>
      <dgm:t>
        <a:bodyPr/>
        <a:lstStyle/>
        <a:p>
          <a:endParaRPr lang="es-EC" sz="2400"/>
        </a:p>
      </dgm:t>
    </dgm:pt>
    <dgm:pt modelId="{B250EA73-0C73-4ABA-B1CE-B829101094DE}">
      <dgm:prSet phldrT="[Texto]" custT="1"/>
      <dgm:spPr/>
      <dgm:t>
        <a:bodyPr/>
        <a:lstStyle/>
        <a:p>
          <a:r>
            <a:rPr lang="es-EC" sz="1600" b="1" dirty="0" smtClean="0"/>
            <a:t>Marginación, discriminación y exclusión.</a:t>
          </a:r>
          <a:endParaRPr lang="es-EC" sz="1600" b="1" dirty="0"/>
        </a:p>
      </dgm:t>
    </dgm:pt>
    <dgm:pt modelId="{5118757B-783F-4C05-B206-E03DBB47B028}" type="parTrans" cxnId="{77AF03F3-A227-49A8-9F56-9F78A4D9111F}">
      <dgm:prSet/>
      <dgm:spPr/>
      <dgm:t>
        <a:bodyPr/>
        <a:lstStyle/>
        <a:p>
          <a:endParaRPr lang="es-EC" sz="2400"/>
        </a:p>
      </dgm:t>
    </dgm:pt>
    <dgm:pt modelId="{594A55EF-09A1-4025-B726-07D494BC977F}" type="sibTrans" cxnId="{77AF03F3-A227-49A8-9F56-9F78A4D9111F}">
      <dgm:prSet/>
      <dgm:spPr/>
      <dgm:t>
        <a:bodyPr/>
        <a:lstStyle/>
        <a:p>
          <a:endParaRPr lang="es-EC" sz="2400"/>
        </a:p>
      </dgm:t>
    </dgm:pt>
    <dgm:pt modelId="{F89613AE-98B1-4ABE-8F55-4250E81D4B29}">
      <dgm:prSet phldrT="[Texto]" custT="1"/>
      <dgm:spPr/>
      <dgm:t>
        <a:bodyPr/>
        <a:lstStyle/>
        <a:p>
          <a:r>
            <a:rPr lang="es-EC" sz="1600" b="1" dirty="0" smtClean="0"/>
            <a:t>Entorno físico limita su accesibilidad.</a:t>
          </a:r>
          <a:endParaRPr lang="es-EC" sz="1600" b="1" dirty="0"/>
        </a:p>
      </dgm:t>
    </dgm:pt>
    <dgm:pt modelId="{109AC76E-6917-4155-9431-28EA38E02050}" type="parTrans" cxnId="{3AC4607E-BF30-416A-A6C2-C751BCBCD3EA}">
      <dgm:prSet/>
      <dgm:spPr/>
      <dgm:t>
        <a:bodyPr/>
        <a:lstStyle/>
        <a:p>
          <a:endParaRPr lang="es-EC" sz="2400"/>
        </a:p>
      </dgm:t>
    </dgm:pt>
    <dgm:pt modelId="{AA83F8D4-B4F6-4EDC-81F0-F34FE1F83429}" type="sibTrans" cxnId="{3AC4607E-BF30-416A-A6C2-C751BCBCD3EA}">
      <dgm:prSet/>
      <dgm:spPr/>
      <dgm:t>
        <a:bodyPr/>
        <a:lstStyle/>
        <a:p>
          <a:endParaRPr lang="es-EC" sz="2400"/>
        </a:p>
      </dgm:t>
    </dgm:pt>
    <dgm:pt modelId="{27473E98-1EA6-4471-B2B3-1B668C210E71}">
      <dgm:prSet phldrT="[Texto]" custT="1"/>
      <dgm:spPr/>
      <dgm:t>
        <a:bodyPr/>
        <a:lstStyle/>
        <a:p>
          <a:r>
            <a:rPr lang="es-EC" sz="1600" b="1" dirty="0" smtClean="0"/>
            <a:t>Mujeres: mayor esperanza de vida, mayor nivel de morbilidad  (enfermedad), soporte de familia, menores niveles de educación y acceso a pensiones, ingresos y jubilación.</a:t>
          </a:r>
          <a:endParaRPr lang="es-EC" sz="1600" b="1" dirty="0"/>
        </a:p>
      </dgm:t>
    </dgm:pt>
    <dgm:pt modelId="{7AD49890-2ADA-4288-BEB7-861A1A7D5EC2}" type="parTrans" cxnId="{39D40ACB-42CB-428A-A5B3-72BC69A1130D}">
      <dgm:prSet/>
      <dgm:spPr/>
      <dgm:t>
        <a:bodyPr/>
        <a:lstStyle/>
        <a:p>
          <a:endParaRPr lang="es-EC" sz="2400"/>
        </a:p>
      </dgm:t>
    </dgm:pt>
    <dgm:pt modelId="{21FCDCE9-4D81-4924-9776-5D5D903C090C}" type="sibTrans" cxnId="{39D40ACB-42CB-428A-A5B3-72BC69A1130D}">
      <dgm:prSet/>
      <dgm:spPr/>
      <dgm:t>
        <a:bodyPr/>
        <a:lstStyle/>
        <a:p>
          <a:endParaRPr lang="es-EC" sz="2400"/>
        </a:p>
      </dgm:t>
    </dgm:pt>
    <dgm:pt modelId="{1AEC6272-BB51-4E9E-976B-1EE67F102DD7}" type="pres">
      <dgm:prSet presAssocID="{30817C23-03F2-430C-83CD-D3C2D77052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38F530-5931-4BEE-93E9-84135B4B75D4}" type="pres">
      <dgm:prSet presAssocID="{644AD044-A951-44F1-B554-9B2F479F07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8D035A-0B35-451D-885D-560629596D5F}" type="pres">
      <dgm:prSet presAssocID="{17D80BA4-E2AB-446B-ADDA-7BB6220CE455}" presName="spacer" presStyleCnt="0"/>
      <dgm:spPr/>
    </dgm:pt>
    <dgm:pt modelId="{BC43527D-31D7-4E44-8B3E-3996D81A1FB0}" type="pres">
      <dgm:prSet presAssocID="{E14E1BF2-F10E-480F-AE7F-F99467250F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68FBD7-63FC-427A-BC2E-A375800FBCED}" type="pres">
      <dgm:prSet presAssocID="{5C830BC8-D720-446E-9655-72CC5F766479}" presName="spacer" presStyleCnt="0"/>
      <dgm:spPr/>
    </dgm:pt>
    <dgm:pt modelId="{95A63030-E1ED-4D3D-A9C7-E1FE110DF7D0}" type="pres">
      <dgm:prSet presAssocID="{4272DCFF-E9EE-47F7-95C5-18AD792E7D69}" presName="parentText" presStyleLbl="node1" presStyleIdx="2" presStyleCnt="6" custScaleY="5141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9762C-6536-481C-9ADC-5507B2D82B16}" type="pres">
      <dgm:prSet presAssocID="{B316D56E-4F4E-465A-9460-590038701581}" presName="spacer" presStyleCnt="0"/>
      <dgm:spPr/>
    </dgm:pt>
    <dgm:pt modelId="{7ECD78B2-763E-4EC4-A6D8-653C706BFC7C}" type="pres">
      <dgm:prSet presAssocID="{B250EA73-0C73-4ABA-B1CE-B829101094DE}" presName="parentText" presStyleLbl="node1" presStyleIdx="3" presStyleCnt="6" custScaleY="681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D38F7-82A5-4DDA-8CA2-A5734D67D662}" type="pres">
      <dgm:prSet presAssocID="{594A55EF-09A1-4025-B726-07D494BC977F}" presName="spacer" presStyleCnt="0"/>
      <dgm:spPr/>
    </dgm:pt>
    <dgm:pt modelId="{E6FA18A8-B453-4FDC-BC9C-ED927DDF9CF7}" type="pres">
      <dgm:prSet presAssocID="{F89613AE-98B1-4ABE-8F55-4250E81D4B29}" presName="parentText" presStyleLbl="node1" presStyleIdx="4" presStyleCnt="6" custScaleY="4949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9C410-A46D-401E-93EB-795D4BD66E03}" type="pres">
      <dgm:prSet presAssocID="{AA83F8D4-B4F6-4EDC-81F0-F34FE1F83429}" presName="spacer" presStyleCnt="0"/>
      <dgm:spPr/>
    </dgm:pt>
    <dgm:pt modelId="{8C59EB86-98C0-4A4C-9338-ED9903D161B5}" type="pres">
      <dgm:prSet presAssocID="{27473E98-1EA6-4471-B2B3-1B668C210E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F8E0C0-3063-4B5B-9022-29B40F354516}" type="presOf" srcId="{F89613AE-98B1-4ABE-8F55-4250E81D4B29}" destId="{E6FA18A8-B453-4FDC-BC9C-ED927DDF9CF7}" srcOrd="0" destOrd="0" presId="urn:microsoft.com/office/officeart/2005/8/layout/vList2"/>
    <dgm:cxn modelId="{556FA970-D3A4-4A83-BA1D-CF4F9D95E43D}" srcId="{30817C23-03F2-430C-83CD-D3C2D770529C}" destId="{644AD044-A951-44F1-B554-9B2F479F07CB}" srcOrd="0" destOrd="0" parTransId="{294A320E-91DE-4F57-ABA5-2A77083A276E}" sibTransId="{17D80BA4-E2AB-446B-ADDA-7BB6220CE455}"/>
    <dgm:cxn modelId="{224F72F3-89BF-48EA-A24E-04EA8B171CA9}" type="presOf" srcId="{644AD044-A951-44F1-B554-9B2F479F07CB}" destId="{CC38F530-5931-4BEE-93E9-84135B4B75D4}" srcOrd="0" destOrd="0" presId="urn:microsoft.com/office/officeart/2005/8/layout/vList2"/>
    <dgm:cxn modelId="{39D40ACB-42CB-428A-A5B3-72BC69A1130D}" srcId="{30817C23-03F2-430C-83CD-D3C2D770529C}" destId="{27473E98-1EA6-4471-B2B3-1B668C210E71}" srcOrd="5" destOrd="0" parTransId="{7AD49890-2ADA-4288-BEB7-861A1A7D5EC2}" sibTransId="{21FCDCE9-4D81-4924-9776-5D5D903C090C}"/>
    <dgm:cxn modelId="{1D9B5E77-2949-4B4D-AC9C-266F1BF6EDF5}" srcId="{30817C23-03F2-430C-83CD-D3C2D770529C}" destId="{E14E1BF2-F10E-480F-AE7F-F99467250F0C}" srcOrd="1" destOrd="0" parTransId="{0B339BC8-CC52-477C-BA4A-AB19BF2A6785}" sibTransId="{5C830BC8-D720-446E-9655-72CC5F766479}"/>
    <dgm:cxn modelId="{1E032166-B80A-4574-BE2D-95F71121EE86}" srcId="{30817C23-03F2-430C-83CD-D3C2D770529C}" destId="{4272DCFF-E9EE-47F7-95C5-18AD792E7D69}" srcOrd="2" destOrd="0" parTransId="{61593CB7-D21B-4B27-9FBA-67E48661897E}" sibTransId="{B316D56E-4F4E-465A-9460-590038701581}"/>
    <dgm:cxn modelId="{E221E993-3DEB-4B26-8B77-9C09ADCB2F5B}" type="presOf" srcId="{30817C23-03F2-430C-83CD-D3C2D770529C}" destId="{1AEC6272-BB51-4E9E-976B-1EE67F102DD7}" srcOrd="0" destOrd="0" presId="urn:microsoft.com/office/officeart/2005/8/layout/vList2"/>
    <dgm:cxn modelId="{834F0BB3-25DD-4CC2-B418-24C031D80191}" type="presOf" srcId="{27473E98-1EA6-4471-B2B3-1B668C210E71}" destId="{8C59EB86-98C0-4A4C-9338-ED9903D161B5}" srcOrd="0" destOrd="0" presId="urn:microsoft.com/office/officeart/2005/8/layout/vList2"/>
    <dgm:cxn modelId="{091D3606-601B-4005-8F88-C1C4B64AD1CB}" type="presOf" srcId="{B250EA73-0C73-4ABA-B1CE-B829101094DE}" destId="{7ECD78B2-763E-4EC4-A6D8-653C706BFC7C}" srcOrd="0" destOrd="0" presId="urn:microsoft.com/office/officeart/2005/8/layout/vList2"/>
    <dgm:cxn modelId="{77AF03F3-A227-49A8-9F56-9F78A4D9111F}" srcId="{30817C23-03F2-430C-83CD-D3C2D770529C}" destId="{B250EA73-0C73-4ABA-B1CE-B829101094DE}" srcOrd="3" destOrd="0" parTransId="{5118757B-783F-4C05-B206-E03DBB47B028}" sibTransId="{594A55EF-09A1-4025-B726-07D494BC977F}"/>
    <dgm:cxn modelId="{80AD3B5B-8FA1-4B8D-9F46-0682BAFDD1CD}" type="presOf" srcId="{E14E1BF2-F10E-480F-AE7F-F99467250F0C}" destId="{BC43527D-31D7-4E44-8B3E-3996D81A1FB0}" srcOrd="0" destOrd="0" presId="urn:microsoft.com/office/officeart/2005/8/layout/vList2"/>
    <dgm:cxn modelId="{8A5F0601-491A-4308-8B55-E20C4B5871A6}" type="presOf" srcId="{4272DCFF-E9EE-47F7-95C5-18AD792E7D69}" destId="{95A63030-E1ED-4D3D-A9C7-E1FE110DF7D0}" srcOrd="0" destOrd="0" presId="urn:microsoft.com/office/officeart/2005/8/layout/vList2"/>
    <dgm:cxn modelId="{3AC4607E-BF30-416A-A6C2-C751BCBCD3EA}" srcId="{30817C23-03F2-430C-83CD-D3C2D770529C}" destId="{F89613AE-98B1-4ABE-8F55-4250E81D4B29}" srcOrd="4" destOrd="0" parTransId="{109AC76E-6917-4155-9431-28EA38E02050}" sibTransId="{AA83F8D4-B4F6-4EDC-81F0-F34FE1F83429}"/>
    <dgm:cxn modelId="{51D8CD41-AC5B-4FA9-B772-1A30510F4C0C}" type="presParOf" srcId="{1AEC6272-BB51-4E9E-976B-1EE67F102DD7}" destId="{CC38F530-5931-4BEE-93E9-84135B4B75D4}" srcOrd="0" destOrd="0" presId="urn:microsoft.com/office/officeart/2005/8/layout/vList2"/>
    <dgm:cxn modelId="{CC6349DD-9025-4364-8B24-D5851AB2EF0E}" type="presParOf" srcId="{1AEC6272-BB51-4E9E-976B-1EE67F102DD7}" destId="{218D035A-0B35-451D-885D-560629596D5F}" srcOrd="1" destOrd="0" presId="urn:microsoft.com/office/officeart/2005/8/layout/vList2"/>
    <dgm:cxn modelId="{E6553B68-3EF1-44F0-BC14-8598940DA9B0}" type="presParOf" srcId="{1AEC6272-BB51-4E9E-976B-1EE67F102DD7}" destId="{BC43527D-31D7-4E44-8B3E-3996D81A1FB0}" srcOrd="2" destOrd="0" presId="urn:microsoft.com/office/officeart/2005/8/layout/vList2"/>
    <dgm:cxn modelId="{CA7B48ED-7D8A-47C3-B2A1-96491671863C}" type="presParOf" srcId="{1AEC6272-BB51-4E9E-976B-1EE67F102DD7}" destId="{0A68FBD7-63FC-427A-BC2E-A375800FBCED}" srcOrd="3" destOrd="0" presId="urn:microsoft.com/office/officeart/2005/8/layout/vList2"/>
    <dgm:cxn modelId="{A8D5D4E4-4EBE-4D4F-A922-7CC6F2A18446}" type="presParOf" srcId="{1AEC6272-BB51-4E9E-976B-1EE67F102DD7}" destId="{95A63030-E1ED-4D3D-A9C7-E1FE110DF7D0}" srcOrd="4" destOrd="0" presId="urn:microsoft.com/office/officeart/2005/8/layout/vList2"/>
    <dgm:cxn modelId="{A95021B7-04DA-4A97-9A1A-128735057A48}" type="presParOf" srcId="{1AEC6272-BB51-4E9E-976B-1EE67F102DD7}" destId="{4C79762C-6536-481C-9ADC-5507B2D82B16}" srcOrd="5" destOrd="0" presId="urn:microsoft.com/office/officeart/2005/8/layout/vList2"/>
    <dgm:cxn modelId="{75981E65-0EB1-4846-BB57-157441DE95E4}" type="presParOf" srcId="{1AEC6272-BB51-4E9E-976B-1EE67F102DD7}" destId="{7ECD78B2-763E-4EC4-A6D8-653C706BFC7C}" srcOrd="6" destOrd="0" presId="urn:microsoft.com/office/officeart/2005/8/layout/vList2"/>
    <dgm:cxn modelId="{B4193D47-C611-43A0-9A0F-87F9F6C677CA}" type="presParOf" srcId="{1AEC6272-BB51-4E9E-976B-1EE67F102DD7}" destId="{268D38F7-82A5-4DDA-8CA2-A5734D67D662}" srcOrd="7" destOrd="0" presId="urn:microsoft.com/office/officeart/2005/8/layout/vList2"/>
    <dgm:cxn modelId="{E23D415A-F0B8-42A8-9D55-E8E0C0230D4D}" type="presParOf" srcId="{1AEC6272-BB51-4E9E-976B-1EE67F102DD7}" destId="{E6FA18A8-B453-4FDC-BC9C-ED927DDF9CF7}" srcOrd="8" destOrd="0" presId="urn:microsoft.com/office/officeart/2005/8/layout/vList2"/>
    <dgm:cxn modelId="{EE64196D-AA1D-4180-807E-745C1F34EBCC}" type="presParOf" srcId="{1AEC6272-BB51-4E9E-976B-1EE67F102DD7}" destId="{D9A9C410-A46D-401E-93EB-795D4BD66E03}" srcOrd="9" destOrd="0" presId="urn:microsoft.com/office/officeart/2005/8/layout/vList2"/>
    <dgm:cxn modelId="{255B3913-4C4B-49E9-B420-7B45721A9803}" type="presParOf" srcId="{1AEC6272-BB51-4E9E-976B-1EE67F102DD7}" destId="{8C59EB86-98C0-4A4C-9338-ED9903D161B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10E3D-9F19-4B53-A786-C2648E4B47F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89F59D99-EB98-4725-893E-D5BD662659DE}">
      <dgm:prSet phldrT="[Texto]"/>
      <dgm:spPr/>
      <dgm:t>
        <a:bodyPr/>
        <a:lstStyle/>
        <a:p>
          <a:r>
            <a:rPr lang="es-EC" dirty="0" smtClean="0"/>
            <a:t>RECURSOS ECONÓMICOS</a:t>
          </a:r>
          <a:endParaRPr lang="es-EC" dirty="0"/>
        </a:p>
      </dgm:t>
    </dgm:pt>
    <dgm:pt modelId="{ED1C06F6-8ABE-4E35-812D-5361CF8C1D99}" type="parTrans" cxnId="{FA675640-5FB7-4960-8018-6551F6441DDB}">
      <dgm:prSet/>
      <dgm:spPr/>
      <dgm:t>
        <a:bodyPr/>
        <a:lstStyle/>
        <a:p>
          <a:endParaRPr lang="es-EC"/>
        </a:p>
      </dgm:t>
    </dgm:pt>
    <dgm:pt modelId="{0825C16A-8E6C-4205-A8BF-D4DDD94F016F}" type="sibTrans" cxnId="{FA675640-5FB7-4960-8018-6551F6441DDB}">
      <dgm:prSet/>
      <dgm:spPr/>
      <dgm:t>
        <a:bodyPr/>
        <a:lstStyle/>
        <a:p>
          <a:endParaRPr lang="es-EC"/>
        </a:p>
      </dgm:t>
    </dgm:pt>
    <dgm:pt modelId="{6B3F2525-03FC-4FDA-9C34-80C84BF26A8A}">
      <dgm:prSet phldrT="[Texto]"/>
      <dgm:spPr/>
      <dgm:t>
        <a:bodyPr/>
        <a:lstStyle/>
        <a:p>
          <a:r>
            <a:rPr lang="es-EC" dirty="0" smtClean="0"/>
            <a:t>Pensiones</a:t>
          </a:r>
          <a:endParaRPr lang="es-EC" dirty="0"/>
        </a:p>
      </dgm:t>
    </dgm:pt>
    <dgm:pt modelId="{A7F14C45-CAA8-4131-8D12-C250EE2A38DD}" type="parTrans" cxnId="{FE8518CD-2554-46D7-B6D2-39B1DF5FAA17}">
      <dgm:prSet/>
      <dgm:spPr/>
      <dgm:t>
        <a:bodyPr/>
        <a:lstStyle/>
        <a:p>
          <a:endParaRPr lang="es-EC"/>
        </a:p>
      </dgm:t>
    </dgm:pt>
    <dgm:pt modelId="{5D081F75-9015-4600-963D-29C6447518D5}" type="sibTrans" cxnId="{FE8518CD-2554-46D7-B6D2-39B1DF5FAA17}">
      <dgm:prSet/>
      <dgm:spPr/>
      <dgm:t>
        <a:bodyPr/>
        <a:lstStyle/>
        <a:p>
          <a:endParaRPr lang="es-EC"/>
        </a:p>
      </dgm:t>
    </dgm:pt>
    <dgm:pt modelId="{DF1D2DA7-5E64-4D29-A8CF-44648008EB42}">
      <dgm:prSet phldrT="[Texto]"/>
      <dgm:spPr/>
      <dgm:t>
        <a:bodyPr/>
        <a:lstStyle/>
        <a:p>
          <a:r>
            <a:rPr lang="es-EC" dirty="0" smtClean="0"/>
            <a:t>Contributivas</a:t>
          </a:r>
          <a:endParaRPr lang="es-EC" dirty="0"/>
        </a:p>
      </dgm:t>
    </dgm:pt>
    <dgm:pt modelId="{BBEA737B-596C-4695-861F-8D81CB9C3B71}" type="parTrans" cxnId="{1442CFAA-2C44-4CE1-AB5D-402B4946491B}">
      <dgm:prSet/>
      <dgm:spPr/>
      <dgm:t>
        <a:bodyPr/>
        <a:lstStyle/>
        <a:p>
          <a:endParaRPr lang="es-EC"/>
        </a:p>
      </dgm:t>
    </dgm:pt>
    <dgm:pt modelId="{2FF68CFC-B3C5-4B40-9520-2F8EB163EBEA}" type="sibTrans" cxnId="{1442CFAA-2C44-4CE1-AB5D-402B4946491B}">
      <dgm:prSet/>
      <dgm:spPr/>
      <dgm:t>
        <a:bodyPr/>
        <a:lstStyle/>
        <a:p>
          <a:endParaRPr lang="es-EC"/>
        </a:p>
      </dgm:t>
    </dgm:pt>
    <dgm:pt modelId="{4E7635EA-41BD-4415-A616-EDCC6219179C}">
      <dgm:prSet phldrT="[Texto]"/>
      <dgm:spPr/>
      <dgm:t>
        <a:bodyPr/>
        <a:lstStyle/>
        <a:p>
          <a:r>
            <a:rPr lang="es-EC" dirty="0" smtClean="0"/>
            <a:t>No contributivas</a:t>
          </a:r>
          <a:endParaRPr lang="es-EC" dirty="0"/>
        </a:p>
      </dgm:t>
    </dgm:pt>
    <dgm:pt modelId="{E4604B53-8BA8-4ADF-93E4-880EE9BC7E8E}" type="parTrans" cxnId="{F3877A63-16FB-4A21-BE55-D050B7058A78}">
      <dgm:prSet/>
      <dgm:spPr/>
      <dgm:t>
        <a:bodyPr/>
        <a:lstStyle/>
        <a:p>
          <a:endParaRPr lang="es-EC"/>
        </a:p>
      </dgm:t>
    </dgm:pt>
    <dgm:pt modelId="{5ED7F87C-C328-4975-A078-33A112CEE8D4}" type="sibTrans" cxnId="{F3877A63-16FB-4A21-BE55-D050B7058A78}">
      <dgm:prSet/>
      <dgm:spPr/>
      <dgm:t>
        <a:bodyPr/>
        <a:lstStyle/>
        <a:p>
          <a:endParaRPr lang="es-EC"/>
        </a:p>
      </dgm:t>
    </dgm:pt>
    <dgm:pt modelId="{41D0623D-8FEE-492F-9FCD-0EFB983D8EB1}">
      <dgm:prSet phldrT="[Texto]"/>
      <dgm:spPr/>
      <dgm:t>
        <a:bodyPr/>
        <a:lstStyle/>
        <a:p>
          <a:r>
            <a:rPr lang="es-EC" dirty="0" smtClean="0"/>
            <a:t>Beneficios/subsidios</a:t>
          </a:r>
          <a:endParaRPr lang="es-EC" dirty="0"/>
        </a:p>
      </dgm:t>
    </dgm:pt>
    <dgm:pt modelId="{38D32D99-BCA0-4777-BA80-D00570CF24BE}" type="parTrans" cxnId="{A9322B24-10DB-4023-A75A-EE8E6A7CF53E}">
      <dgm:prSet/>
      <dgm:spPr/>
      <dgm:t>
        <a:bodyPr/>
        <a:lstStyle/>
        <a:p>
          <a:endParaRPr lang="es-EC"/>
        </a:p>
      </dgm:t>
    </dgm:pt>
    <dgm:pt modelId="{A572F998-69AA-4F13-8E98-92A405609BE5}" type="sibTrans" cxnId="{A9322B24-10DB-4023-A75A-EE8E6A7CF53E}">
      <dgm:prSet/>
      <dgm:spPr/>
      <dgm:t>
        <a:bodyPr/>
        <a:lstStyle/>
        <a:p>
          <a:endParaRPr lang="es-EC"/>
        </a:p>
      </dgm:t>
    </dgm:pt>
    <dgm:pt modelId="{33E68D95-14EF-4C15-AEAF-4A4970B334F8}">
      <dgm:prSet phldrT="[Texto]"/>
      <dgm:spPr/>
      <dgm:t>
        <a:bodyPr/>
        <a:lstStyle/>
        <a:p>
          <a:r>
            <a:rPr lang="es-EC" smtClean="0"/>
            <a:t>PROTECCIÓN SOCIAL</a:t>
          </a:r>
          <a:endParaRPr lang="es-EC" dirty="0" smtClean="0"/>
        </a:p>
      </dgm:t>
    </dgm:pt>
    <dgm:pt modelId="{83FE6F52-AB81-4390-89D7-0FBE34308834}" type="parTrans" cxnId="{1EE2AB4E-7707-403E-AE9E-64C81446EF79}">
      <dgm:prSet/>
      <dgm:spPr/>
      <dgm:t>
        <a:bodyPr/>
        <a:lstStyle/>
        <a:p>
          <a:endParaRPr lang="es-EC"/>
        </a:p>
      </dgm:t>
    </dgm:pt>
    <dgm:pt modelId="{7DA25F88-514D-42E7-A6CF-D054535D3AC4}" type="sibTrans" cxnId="{1EE2AB4E-7707-403E-AE9E-64C81446EF79}">
      <dgm:prSet/>
      <dgm:spPr/>
      <dgm:t>
        <a:bodyPr/>
        <a:lstStyle/>
        <a:p>
          <a:endParaRPr lang="es-EC"/>
        </a:p>
      </dgm:t>
    </dgm:pt>
    <dgm:pt modelId="{064FFC75-04FE-4F87-8431-475FE5956800}">
      <dgm:prSet phldrT="[Texto]"/>
      <dgm:spPr/>
      <dgm:t>
        <a:bodyPr/>
        <a:lstStyle/>
        <a:p>
          <a:r>
            <a:rPr lang="es-EC" dirty="0" smtClean="0"/>
            <a:t>Acompañamiento / cuidado</a:t>
          </a:r>
          <a:endParaRPr lang="es-EC" dirty="0"/>
        </a:p>
      </dgm:t>
    </dgm:pt>
    <dgm:pt modelId="{64BDF50B-67EF-4F54-AEB2-4E5FFDA45007}" type="parTrans" cxnId="{5D0F45B2-7FBA-44F5-915C-C657558C7A17}">
      <dgm:prSet/>
      <dgm:spPr/>
      <dgm:t>
        <a:bodyPr/>
        <a:lstStyle/>
        <a:p>
          <a:endParaRPr lang="es-EC"/>
        </a:p>
      </dgm:t>
    </dgm:pt>
    <dgm:pt modelId="{607EC315-CA52-4971-B26A-7BCCC64A12C2}" type="sibTrans" cxnId="{5D0F45B2-7FBA-44F5-915C-C657558C7A17}">
      <dgm:prSet/>
      <dgm:spPr/>
      <dgm:t>
        <a:bodyPr/>
        <a:lstStyle/>
        <a:p>
          <a:endParaRPr lang="es-EC"/>
        </a:p>
      </dgm:t>
    </dgm:pt>
    <dgm:pt modelId="{3FFBCD0F-58FA-4C03-A6F0-B82B1D3CE107}">
      <dgm:prSet/>
      <dgm:spPr/>
      <dgm:t>
        <a:bodyPr/>
        <a:lstStyle/>
        <a:p>
          <a:r>
            <a:rPr lang="es-EC" dirty="0" smtClean="0"/>
            <a:t>Inclusión social y envejecimiento activo</a:t>
          </a:r>
          <a:endParaRPr lang="es-EC" dirty="0"/>
        </a:p>
      </dgm:t>
    </dgm:pt>
    <dgm:pt modelId="{1E0CA4E2-4FA1-4E6F-8C9F-6D4A3C35E382}" type="parTrans" cxnId="{413A23B7-D3B2-4466-87D2-A6D367326333}">
      <dgm:prSet/>
      <dgm:spPr/>
      <dgm:t>
        <a:bodyPr/>
        <a:lstStyle/>
        <a:p>
          <a:endParaRPr lang="es-EC"/>
        </a:p>
      </dgm:t>
    </dgm:pt>
    <dgm:pt modelId="{25566F07-8299-4E43-82EB-11AC170CCB75}" type="sibTrans" cxnId="{413A23B7-D3B2-4466-87D2-A6D367326333}">
      <dgm:prSet/>
      <dgm:spPr/>
      <dgm:t>
        <a:bodyPr/>
        <a:lstStyle/>
        <a:p>
          <a:endParaRPr lang="es-EC"/>
        </a:p>
      </dgm:t>
    </dgm:pt>
    <dgm:pt modelId="{AFEE02FE-8B3A-489A-9892-182225AC314B}">
      <dgm:prSet phldrT="[Texto]"/>
      <dgm:spPr/>
      <dgm:t>
        <a:bodyPr/>
        <a:lstStyle/>
        <a:p>
          <a:r>
            <a:rPr lang="es-EC" dirty="0" smtClean="0"/>
            <a:t>SALUD</a:t>
          </a:r>
          <a:endParaRPr lang="es-EC" dirty="0"/>
        </a:p>
      </dgm:t>
    </dgm:pt>
    <dgm:pt modelId="{39FC5075-FF1D-49F2-A51A-9053A333EFD7}" type="parTrans" cxnId="{8834CB1A-8363-4F17-B663-ECE075E5120C}">
      <dgm:prSet/>
      <dgm:spPr/>
      <dgm:t>
        <a:bodyPr/>
        <a:lstStyle/>
        <a:p>
          <a:endParaRPr lang="es-EC"/>
        </a:p>
      </dgm:t>
    </dgm:pt>
    <dgm:pt modelId="{E529CBC4-6601-4603-BE69-978A2A5D5234}" type="sibTrans" cxnId="{8834CB1A-8363-4F17-B663-ECE075E5120C}">
      <dgm:prSet/>
      <dgm:spPr/>
      <dgm:t>
        <a:bodyPr/>
        <a:lstStyle/>
        <a:p>
          <a:endParaRPr lang="es-EC"/>
        </a:p>
      </dgm:t>
    </dgm:pt>
    <dgm:pt modelId="{008A5799-C19B-438A-941C-C8BD069B76FF}">
      <dgm:prSet phldrT="[Texto]"/>
      <dgm:spPr/>
      <dgm:t>
        <a:bodyPr/>
        <a:lstStyle/>
        <a:p>
          <a:r>
            <a:rPr lang="es-EC" dirty="0" smtClean="0"/>
            <a:t>Atención morbilidad</a:t>
          </a:r>
          <a:endParaRPr lang="es-EC" dirty="0"/>
        </a:p>
      </dgm:t>
    </dgm:pt>
    <dgm:pt modelId="{54A73335-72A0-4116-A15E-C993395BCBB4}" type="parTrans" cxnId="{5DF1B65F-4002-4B64-BFC8-F31882FA6DA6}">
      <dgm:prSet/>
      <dgm:spPr/>
      <dgm:t>
        <a:bodyPr/>
        <a:lstStyle/>
        <a:p>
          <a:endParaRPr lang="es-EC"/>
        </a:p>
      </dgm:t>
    </dgm:pt>
    <dgm:pt modelId="{FFD8B6A8-AC3F-43F6-950A-7AAFFF298031}" type="sibTrans" cxnId="{5DF1B65F-4002-4B64-BFC8-F31882FA6DA6}">
      <dgm:prSet/>
      <dgm:spPr/>
      <dgm:t>
        <a:bodyPr/>
        <a:lstStyle/>
        <a:p>
          <a:endParaRPr lang="es-EC"/>
        </a:p>
      </dgm:t>
    </dgm:pt>
    <dgm:pt modelId="{A820BAEE-7B92-4B73-9153-4DFB719F52F0}">
      <dgm:prSet phldrT="[Texto]"/>
      <dgm:spPr/>
      <dgm:t>
        <a:bodyPr/>
        <a:lstStyle/>
        <a:p>
          <a:r>
            <a:rPr lang="es-EC" dirty="0" smtClean="0"/>
            <a:t>Salud especializada (geriatría)</a:t>
          </a:r>
          <a:endParaRPr lang="es-EC" dirty="0"/>
        </a:p>
      </dgm:t>
    </dgm:pt>
    <dgm:pt modelId="{1C794A7A-E47A-49CE-A07D-2030FE369C7F}" type="parTrans" cxnId="{40CB4373-55CF-46DD-9797-78D96E8BA0C9}">
      <dgm:prSet/>
      <dgm:spPr/>
      <dgm:t>
        <a:bodyPr/>
        <a:lstStyle/>
        <a:p>
          <a:endParaRPr lang="es-EC"/>
        </a:p>
      </dgm:t>
    </dgm:pt>
    <dgm:pt modelId="{86E65EEA-A43E-4CD7-A63B-C2DFC8F3A7FE}" type="sibTrans" cxnId="{40CB4373-55CF-46DD-9797-78D96E8BA0C9}">
      <dgm:prSet/>
      <dgm:spPr/>
      <dgm:t>
        <a:bodyPr/>
        <a:lstStyle/>
        <a:p>
          <a:endParaRPr lang="es-EC"/>
        </a:p>
      </dgm:t>
    </dgm:pt>
    <dgm:pt modelId="{AF2D14D3-D741-4A74-92B7-FE1BF6D3D1A8}">
      <dgm:prSet phldrT="[Texto]"/>
      <dgm:spPr/>
      <dgm:t>
        <a:bodyPr/>
        <a:lstStyle/>
        <a:p>
          <a:r>
            <a:rPr lang="es-EC" dirty="0" smtClean="0"/>
            <a:t>Salud preventiva </a:t>
          </a:r>
          <a:r>
            <a:rPr lang="es-EC" dirty="0" err="1" smtClean="0"/>
            <a:t>intergeneracional</a:t>
          </a:r>
          <a:endParaRPr lang="es-EC" dirty="0"/>
        </a:p>
      </dgm:t>
    </dgm:pt>
    <dgm:pt modelId="{580001BF-6E87-4305-B15A-C4F38CC16DD2}" type="parTrans" cxnId="{C715D307-3597-4500-B47C-D5C65897E6C8}">
      <dgm:prSet/>
      <dgm:spPr/>
      <dgm:t>
        <a:bodyPr/>
        <a:lstStyle/>
        <a:p>
          <a:endParaRPr lang="es-EC"/>
        </a:p>
      </dgm:t>
    </dgm:pt>
    <dgm:pt modelId="{D1CC64D6-3809-4FF2-A2FF-801C4387E2F0}" type="sibTrans" cxnId="{C715D307-3597-4500-B47C-D5C65897E6C8}">
      <dgm:prSet/>
      <dgm:spPr/>
      <dgm:t>
        <a:bodyPr/>
        <a:lstStyle/>
        <a:p>
          <a:endParaRPr lang="es-EC"/>
        </a:p>
      </dgm:t>
    </dgm:pt>
    <dgm:pt modelId="{2AE8B747-8D3C-42FD-8DC4-B87DB5590298}" type="pres">
      <dgm:prSet presAssocID="{EFC10E3D-9F19-4B53-A786-C2648E4B47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378C32-E208-4104-B81A-5F7111B25A2A}" type="pres">
      <dgm:prSet presAssocID="{89F59D99-EB98-4725-893E-D5BD662659DE}" presName="composite" presStyleCnt="0"/>
      <dgm:spPr/>
    </dgm:pt>
    <dgm:pt modelId="{4AEB9BC8-8EC6-4334-A5E2-CC3B220E4458}" type="pres">
      <dgm:prSet presAssocID="{89F59D99-EB98-4725-893E-D5BD662659DE}" presName="parTx" presStyleLbl="alignNode1" presStyleIdx="0" presStyleCnt="3" custLinFactY="-712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B179E8-EF68-412E-B88B-0E8B215B9763}" type="pres">
      <dgm:prSet presAssocID="{89F59D99-EB98-4725-893E-D5BD662659DE}" presName="desTx" presStyleLbl="alignAccFollowNode1" presStyleIdx="0" presStyleCnt="3" custScaleY="124265" custLinFactNeighborY="-355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47118E-9536-49B5-BC33-FACA3017E466}" type="pres">
      <dgm:prSet presAssocID="{0825C16A-8E6C-4205-A8BF-D4DDD94F016F}" presName="space" presStyleCnt="0"/>
      <dgm:spPr/>
    </dgm:pt>
    <dgm:pt modelId="{26B88638-E52B-4E62-ADB5-F0FA8ACCE3E6}" type="pres">
      <dgm:prSet presAssocID="{33E68D95-14EF-4C15-AEAF-4A4970B334F8}" presName="composite" presStyleCnt="0"/>
      <dgm:spPr/>
    </dgm:pt>
    <dgm:pt modelId="{CAD73CB0-5122-4DC3-B400-9E9ECF896F59}" type="pres">
      <dgm:prSet presAssocID="{33E68D95-14EF-4C15-AEAF-4A4970B334F8}" presName="parTx" presStyleLbl="alignNode1" presStyleIdx="1" presStyleCnt="3" custLinFactY="-712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9DC28-695D-4DF3-89D5-4F8DEB87BB56}" type="pres">
      <dgm:prSet presAssocID="{33E68D95-14EF-4C15-AEAF-4A4970B334F8}" presName="desTx" presStyleLbl="alignAccFollowNode1" presStyleIdx="1" presStyleCnt="3" custScaleY="124265" custLinFactNeighborX="-846" custLinFactNeighborY="-355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5A091-1DC1-488D-90AB-17081BFEC45A}" type="pres">
      <dgm:prSet presAssocID="{7DA25F88-514D-42E7-A6CF-D054535D3AC4}" presName="space" presStyleCnt="0"/>
      <dgm:spPr/>
    </dgm:pt>
    <dgm:pt modelId="{4BF952C7-F94F-452F-83D3-88122E346E1B}" type="pres">
      <dgm:prSet presAssocID="{AFEE02FE-8B3A-489A-9892-182225AC314B}" presName="composite" presStyleCnt="0"/>
      <dgm:spPr/>
    </dgm:pt>
    <dgm:pt modelId="{306DBA1F-5C4F-4345-9FB5-705E38C97EAB}" type="pres">
      <dgm:prSet presAssocID="{AFEE02FE-8B3A-489A-9892-182225AC314B}" presName="parTx" presStyleLbl="alignNode1" presStyleIdx="2" presStyleCnt="3" custLinFactY="-712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F3691-7EB0-43CE-A05C-BF2CF4FE5D1D}" type="pres">
      <dgm:prSet presAssocID="{AFEE02FE-8B3A-489A-9892-182225AC314B}" presName="desTx" presStyleLbl="alignAccFollowNode1" presStyleIdx="2" presStyleCnt="3" custScaleY="126627" custLinFactNeighborY="-33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0F45B2-7FBA-44F5-915C-C657558C7A17}" srcId="{33E68D95-14EF-4C15-AEAF-4A4970B334F8}" destId="{064FFC75-04FE-4F87-8431-475FE5956800}" srcOrd="0" destOrd="0" parTransId="{64BDF50B-67EF-4F54-AEB2-4E5FFDA45007}" sibTransId="{607EC315-CA52-4971-B26A-7BCCC64A12C2}"/>
    <dgm:cxn modelId="{A9322B24-10DB-4023-A75A-EE8E6A7CF53E}" srcId="{89F59D99-EB98-4725-893E-D5BD662659DE}" destId="{41D0623D-8FEE-492F-9FCD-0EFB983D8EB1}" srcOrd="1" destOrd="0" parTransId="{38D32D99-BCA0-4777-BA80-D00570CF24BE}" sibTransId="{A572F998-69AA-4F13-8E98-92A405609BE5}"/>
    <dgm:cxn modelId="{B517A9C1-3F71-4272-92B5-F99597210700}" type="presOf" srcId="{4E7635EA-41BD-4415-A616-EDCC6219179C}" destId="{4DB179E8-EF68-412E-B88B-0E8B215B9763}" srcOrd="0" destOrd="2" presId="urn:microsoft.com/office/officeart/2005/8/layout/hList1"/>
    <dgm:cxn modelId="{45973612-E30F-4893-BFEA-F0BE4250B7F7}" type="presOf" srcId="{3FFBCD0F-58FA-4C03-A6F0-B82B1D3CE107}" destId="{5449DC28-695D-4DF3-89D5-4F8DEB87BB56}" srcOrd="0" destOrd="1" presId="urn:microsoft.com/office/officeart/2005/8/layout/hList1"/>
    <dgm:cxn modelId="{301F0EAA-4A0B-47CE-8B87-32996A792373}" type="presOf" srcId="{6B3F2525-03FC-4FDA-9C34-80C84BF26A8A}" destId="{4DB179E8-EF68-412E-B88B-0E8B215B9763}" srcOrd="0" destOrd="0" presId="urn:microsoft.com/office/officeart/2005/8/layout/hList1"/>
    <dgm:cxn modelId="{C715D307-3597-4500-B47C-D5C65897E6C8}" srcId="{AFEE02FE-8B3A-489A-9892-182225AC314B}" destId="{AF2D14D3-D741-4A74-92B7-FE1BF6D3D1A8}" srcOrd="2" destOrd="0" parTransId="{580001BF-6E87-4305-B15A-C4F38CC16DD2}" sibTransId="{D1CC64D6-3809-4FF2-A2FF-801C4387E2F0}"/>
    <dgm:cxn modelId="{1EE2AB4E-7707-403E-AE9E-64C81446EF79}" srcId="{EFC10E3D-9F19-4B53-A786-C2648E4B47FE}" destId="{33E68D95-14EF-4C15-AEAF-4A4970B334F8}" srcOrd="1" destOrd="0" parTransId="{83FE6F52-AB81-4390-89D7-0FBE34308834}" sibTransId="{7DA25F88-514D-42E7-A6CF-D054535D3AC4}"/>
    <dgm:cxn modelId="{838E2C99-CE81-4688-9EF4-F060584AF9B9}" type="presOf" srcId="{008A5799-C19B-438A-941C-C8BD069B76FF}" destId="{BEAF3691-7EB0-43CE-A05C-BF2CF4FE5D1D}" srcOrd="0" destOrd="0" presId="urn:microsoft.com/office/officeart/2005/8/layout/hList1"/>
    <dgm:cxn modelId="{FD568A25-257A-4B43-B292-959D5B9FA7C2}" type="presOf" srcId="{A820BAEE-7B92-4B73-9153-4DFB719F52F0}" destId="{BEAF3691-7EB0-43CE-A05C-BF2CF4FE5D1D}" srcOrd="0" destOrd="1" presId="urn:microsoft.com/office/officeart/2005/8/layout/hList1"/>
    <dgm:cxn modelId="{90CD285A-CB68-4DC4-B4E7-B915D9A27378}" type="presOf" srcId="{41D0623D-8FEE-492F-9FCD-0EFB983D8EB1}" destId="{4DB179E8-EF68-412E-B88B-0E8B215B9763}" srcOrd="0" destOrd="3" presId="urn:microsoft.com/office/officeart/2005/8/layout/hList1"/>
    <dgm:cxn modelId="{582A9EBA-3043-46FB-979B-1F5B0EBF62E5}" type="presOf" srcId="{89F59D99-EB98-4725-893E-D5BD662659DE}" destId="{4AEB9BC8-8EC6-4334-A5E2-CC3B220E4458}" srcOrd="0" destOrd="0" presId="urn:microsoft.com/office/officeart/2005/8/layout/hList1"/>
    <dgm:cxn modelId="{40CB4373-55CF-46DD-9797-78D96E8BA0C9}" srcId="{AFEE02FE-8B3A-489A-9892-182225AC314B}" destId="{A820BAEE-7B92-4B73-9153-4DFB719F52F0}" srcOrd="1" destOrd="0" parTransId="{1C794A7A-E47A-49CE-A07D-2030FE369C7F}" sibTransId="{86E65EEA-A43E-4CD7-A63B-C2DFC8F3A7FE}"/>
    <dgm:cxn modelId="{FA675640-5FB7-4960-8018-6551F6441DDB}" srcId="{EFC10E3D-9F19-4B53-A786-C2648E4B47FE}" destId="{89F59D99-EB98-4725-893E-D5BD662659DE}" srcOrd="0" destOrd="0" parTransId="{ED1C06F6-8ABE-4E35-812D-5361CF8C1D99}" sibTransId="{0825C16A-8E6C-4205-A8BF-D4DDD94F016F}"/>
    <dgm:cxn modelId="{8834CB1A-8363-4F17-B663-ECE075E5120C}" srcId="{EFC10E3D-9F19-4B53-A786-C2648E4B47FE}" destId="{AFEE02FE-8B3A-489A-9892-182225AC314B}" srcOrd="2" destOrd="0" parTransId="{39FC5075-FF1D-49F2-A51A-9053A333EFD7}" sibTransId="{E529CBC4-6601-4603-BE69-978A2A5D5234}"/>
    <dgm:cxn modelId="{EB4D499E-55C5-4DD1-AEF4-4222B501E7D1}" type="presOf" srcId="{DF1D2DA7-5E64-4D29-A8CF-44648008EB42}" destId="{4DB179E8-EF68-412E-B88B-0E8B215B9763}" srcOrd="0" destOrd="1" presId="urn:microsoft.com/office/officeart/2005/8/layout/hList1"/>
    <dgm:cxn modelId="{1442CFAA-2C44-4CE1-AB5D-402B4946491B}" srcId="{6B3F2525-03FC-4FDA-9C34-80C84BF26A8A}" destId="{DF1D2DA7-5E64-4D29-A8CF-44648008EB42}" srcOrd="0" destOrd="0" parTransId="{BBEA737B-596C-4695-861F-8D81CB9C3B71}" sibTransId="{2FF68CFC-B3C5-4B40-9520-2F8EB163EBEA}"/>
    <dgm:cxn modelId="{45C9271F-60E7-46D0-84CD-276D5FF2B132}" type="presOf" srcId="{AFEE02FE-8B3A-489A-9892-182225AC314B}" destId="{306DBA1F-5C4F-4345-9FB5-705E38C97EAB}" srcOrd="0" destOrd="0" presId="urn:microsoft.com/office/officeart/2005/8/layout/hList1"/>
    <dgm:cxn modelId="{FE8518CD-2554-46D7-B6D2-39B1DF5FAA17}" srcId="{89F59D99-EB98-4725-893E-D5BD662659DE}" destId="{6B3F2525-03FC-4FDA-9C34-80C84BF26A8A}" srcOrd="0" destOrd="0" parTransId="{A7F14C45-CAA8-4131-8D12-C250EE2A38DD}" sibTransId="{5D081F75-9015-4600-963D-29C6447518D5}"/>
    <dgm:cxn modelId="{08A3188E-BF7C-4B29-8727-2F944704C6A5}" type="presOf" srcId="{33E68D95-14EF-4C15-AEAF-4A4970B334F8}" destId="{CAD73CB0-5122-4DC3-B400-9E9ECF896F59}" srcOrd="0" destOrd="0" presId="urn:microsoft.com/office/officeart/2005/8/layout/hList1"/>
    <dgm:cxn modelId="{5DF1B65F-4002-4B64-BFC8-F31882FA6DA6}" srcId="{AFEE02FE-8B3A-489A-9892-182225AC314B}" destId="{008A5799-C19B-438A-941C-C8BD069B76FF}" srcOrd="0" destOrd="0" parTransId="{54A73335-72A0-4116-A15E-C993395BCBB4}" sibTransId="{FFD8B6A8-AC3F-43F6-950A-7AAFFF298031}"/>
    <dgm:cxn modelId="{441C310A-DD07-48D3-A069-E29BCDB11039}" type="presOf" srcId="{EFC10E3D-9F19-4B53-A786-C2648E4B47FE}" destId="{2AE8B747-8D3C-42FD-8DC4-B87DB5590298}" srcOrd="0" destOrd="0" presId="urn:microsoft.com/office/officeart/2005/8/layout/hList1"/>
    <dgm:cxn modelId="{7E51ADA6-B4BA-4537-9A67-1AE31EA7A48D}" type="presOf" srcId="{AF2D14D3-D741-4A74-92B7-FE1BF6D3D1A8}" destId="{BEAF3691-7EB0-43CE-A05C-BF2CF4FE5D1D}" srcOrd="0" destOrd="2" presId="urn:microsoft.com/office/officeart/2005/8/layout/hList1"/>
    <dgm:cxn modelId="{413A23B7-D3B2-4466-87D2-A6D367326333}" srcId="{33E68D95-14EF-4C15-AEAF-4A4970B334F8}" destId="{3FFBCD0F-58FA-4C03-A6F0-B82B1D3CE107}" srcOrd="1" destOrd="0" parTransId="{1E0CA4E2-4FA1-4E6F-8C9F-6D4A3C35E382}" sibTransId="{25566F07-8299-4E43-82EB-11AC170CCB75}"/>
    <dgm:cxn modelId="{A0086069-695B-4F63-9BEE-75F51D16F16F}" type="presOf" srcId="{064FFC75-04FE-4F87-8431-475FE5956800}" destId="{5449DC28-695D-4DF3-89D5-4F8DEB87BB56}" srcOrd="0" destOrd="0" presId="urn:microsoft.com/office/officeart/2005/8/layout/hList1"/>
    <dgm:cxn modelId="{F3877A63-16FB-4A21-BE55-D050B7058A78}" srcId="{6B3F2525-03FC-4FDA-9C34-80C84BF26A8A}" destId="{4E7635EA-41BD-4415-A616-EDCC6219179C}" srcOrd="1" destOrd="0" parTransId="{E4604B53-8BA8-4ADF-93E4-880EE9BC7E8E}" sibTransId="{5ED7F87C-C328-4975-A078-33A112CEE8D4}"/>
    <dgm:cxn modelId="{60812FF4-51CC-4488-8F4C-27FDC2B4FADA}" type="presParOf" srcId="{2AE8B747-8D3C-42FD-8DC4-B87DB5590298}" destId="{6D378C32-E208-4104-B81A-5F7111B25A2A}" srcOrd="0" destOrd="0" presId="urn:microsoft.com/office/officeart/2005/8/layout/hList1"/>
    <dgm:cxn modelId="{41747390-7B6F-46E7-B068-7A8119B9442A}" type="presParOf" srcId="{6D378C32-E208-4104-B81A-5F7111B25A2A}" destId="{4AEB9BC8-8EC6-4334-A5E2-CC3B220E4458}" srcOrd="0" destOrd="0" presId="urn:microsoft.com/office/officeart/2005/8/layout/hList1"/>
    <dgm:cxn modelId="{D68E614D-F41A-4B58-9676-51D1734633F3}" type="presParOf" srcId="{6D378C32-E208-4104-B81A-5F7111B25A2A}" destId="{4DB179E8-EF68-412E-B88B-0E8B215B9763}" srcOrd="1" destOrd="0" presId="urn:microsoft.com/office/officeart/2005/8/layout/hList1"/>
    <dgm:cxn modelId="{58E55298-F24A-4BBF-BA23-8BF1AB2FC308}" type="presParOf" srcId="{2AE8B747-8D3C-42FD-8DC4-B87DB5590298}" destId="{C247118E-9536-49B5-BC33-FACA3017E466}" srcOrd="1" destOrd="0" presId="urn:microsoft.com/office/officeart/2005/8/layout/hList1"/>
    <dgm:cxn modelId="{28BD7EBB-C2EC-41AB-8100-6E2BC282D3E3}" type="presParOf" srcId="{2AE8B747-8D3C-42FD-8DC4-B87DB5590298}" destId="{26B88638-E52B-4E62-ADB5-F0FA8ACCE3E6}" srcOrd="2" destOrd="0" presId="urn:microsoft.com/office/officeart/2005/8/layout/hList1"/>
    <dgm:cxn modelId="{E438BC77-4A1B-4C7B-9DD3-C84C2C210A8C}" type="presParOf" srcId="{26B88638-E52B-4E62-ADB5-F0FA8ACCE3E6}" destId="{CAD73CB0-5122-4DC3-B400-9E9ECF896F59}" srcOrd="0" destOrd="0" presId="urn:microsoft.com/office/officeart/2005/8/layout/hList1"/>
    <dgm:cxn modelId="{9D65AAF7-48B4-4949-8557-E1EABE33DDA6}" type="presParOf" srcId="{26B88638-E52B-4E62-ADB5-F0FA8ACCE3E6}" destId="{5449DC28-695D-4DF3-89D5-4F8DEB87BB56}" srcOrd="1" destOrd="0" presId="urn:microsoft.com/office/officeart/2005/8/layout/hList1"/>
    <dgm:cxn modelId="{AFDBF032-169D-4017-8F3C-7155B8F03676}" type="presParOf" srcId="{2AE8B747-8D3C-42FD-8DC4-B87DB5590298}" destId="{3E65A091-1DC1-488D-90AB-17081BFEC45A}" srcOrd="3" destOrd="0" presId="urn:microsoft.com/office/officeart/2005/8/layout/hList1"/>
    <dgm:cxn modelId="{C7599859-0CB9-48F0-9CEC-E4D925746701}" type="presParOf" srcId="{2AE8B747-8D3C-42FD-8DC4-B87DB5590298}" destId="{4BF952C7-F94F-452F-83D3-88122E346E1B}" srcOrd="4" destOrd="0" presId="urn:microsoft.com/office/officeart/2005/8/layout/hList1"/>
    <dgm:cxn modelId="{B842E23C-3471-470B-8173-58D2E8A41F46}" type="presParOf" srcId="{4BF952C7-F94F-452F-83D3-88122E346E1B}" destId="{306DBA1F-5C4F-4345-9FB5-705E38C97EAB}" srcOrd="0" destOrd="0" presId="urn:microsoft.com/office/officeart/2005/8/layout/hList1"/>
    <dgm:cxn modelId="{A06290FF-5AA4-4455-826E-AA542342A2CB}" type="presParOf" srcId="{4BF952C7-F94F-452F-83D3-88122E346E1B}" destId="{BEAF3691-7EB0-43CE-A05C-BF2CF4FE5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549B2-0075-4CB7-8CF0-077BA8ABE2E4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5BCDAB-3FFD-4B88-811B-83B1FE10C7E9}">
      <dgm:prSet phldrT="[Texto]"/>
      <dgm:spPr/>
      <dgm:t>
        <a:bodyPr/>
        <a:lstStyle/>
        <a:p>
          <a:r>
            <a:rPr lang="es-EC" dirty="0" smtClean="0"/>
            <a:t>1´077.587 adultos mayores</a:t>
          </a:r>
          <a:endParaRPr lang="es-EC" dirty="0"/>
        </a:p>
      </dgm:t>
    </dgm:pt>
    <dgm:pt modelId="{3E008075-2DFC-4923-A6DA-A59C613C2B2E}" type="parTrans" cxnId="{54DBA7F6-1A72-4B75-8155-C727053859E4}">
      <dgm:prSet/>
      <dgm:spPr/>
      <dgm:t>
        <a:bodyPr/>
        <a:lstStyle/>
        <a:p>
          <a:endParaRPr lang="es-EC"/>
        </a:p>
      </dgm:t>
    </dgm:pt>
    <dgm:pt modelId="{D1CA2758-40AD-42C2-9666-5CF6FC659B9C}" type="sibTrans" cxnId="{54DBA7F6-1A72-4B75-8155-C727053859E4}">
      <dgm:prSet/>
      <dgm:spPr/>
      <dgm:t>
        <a:bodyPr/>
        <a:lstStyle/>
        <a:p>
          <a:endParaRPr lang="es-EC"/>
        </a:p>
      </dgm:t>
    </dgm:pt>
    <dgm:pt modelId="{07516185-39BB-4933-AB31-37C5FFC3F00C}">
      <dgm:prSet phldrT="[Texto]" custT="1"/>
      <dgm:spPr/>
      <dgm:t>
        <a:bodyPr/>
        <a:lstStyle/>
        <a:p>
          <a:r>
            <a:rPr lang="es-EC" sz="4000" dirty="0" smtClean="0"/>
            <a:t>568.902 Mujeres</a:t>
          </a:r>
          <a:endParaRPr lang="es-EC" sz="4000" dirty="0"/>
        </a:p>
      </dgm:t>
    </dgm:pt>
    <dgm:pt modelId="{9B64B276-E59A-498B-95C2-CAE7B13BE360}" type="parTrans" cxnId="{43DDA81E-E416-4C3F-A7B6-BDC82A7A0488}">
      <dgm:prSet/>
      <dgm:spPr/>
      <dgm:t>
        <a:bodyPr/>
        <a:lstStyle/>
        <a:p>
          <a:endParaRPr lang="es-EC"/>
        </a:p>
      </dgm:t>
    </dgm:pt>
    <dgm:pt modelId="{2E16B1E5-4C51-4DBA-B6FD-D3033F79FEBF}" type="sibTrans" cxnId="{43DDA81E-E416-4C3F-A7B6-BDC82A7A0488}">
      <dgm:prSet/>
      <dgm:spPr/>
      <dgm:t>
        <a:bodyPr/>
        <a:lstStyle/>
        <a:p>
          <a:endParaRPr lang="es-EC"/>
        </a:p>
      </dgm:t>
    </dgm:pt>
    <dgm:pt modelId="{BCC88AB8-FECF-4A96-BEF5-619AA3D05AA5}">
      <dgm:prSet phldrT="[Texto]" custT="1"/>
      <dgm:spPr/>
      <dgm:t>
        <a:bodyPr/>
        <a:lstStyle/>
        <a:p>
          <a:r>
            <a:rPr lang="es-EC" sz="4000" dirty="0" smtClean="0"/>
            <a:t>508.685 Hombres</a:t>
          </a:r>
          <a:endParaRPr lang="es-EC" sz="4000" dirty="0"/>
        </a:p>
      </dgm:t>
    </dgm:pt>
    <dgm:pt modelId="{D3B82636-42D4-4AEC-8AA3-BAF1CCF3CE78}" type="parTrans" cxnId="{81473833-A240-498D-8455-D5D5ABD5E324}">
      <dgm:prSet/>
      <dgm:spPr/>
      <dgm:t>
        <a:bodyPr/>
        <a:lstStyle/>
        <a:p>
          <a:endParaRPr lang="es-EC"/>
        </a:p>
      </dgm:t>
    </dgm:pt>
    <dgm:pt modelId="{A5A26BAC-C745-4C48-AFCB-DABCD6A2C711}" type="sibTrans" cxnId="{81473833-A240-498D-8455-D5D5ABD5E324}">
      <dgm:prSet/>
      <dgm:spPr/>
      <dgm:t>
        <a:bodyPr/>
        <a:lstStyle/>
        <a:p>
          <a:endParaRPr lang="es-EC"/>
        </a:p>
      </dgm:t>
    </dgm:pt>
    <dgm:pt modelId="{F4ED7ED7-0E3B-48F4-B7F8-BFBEE54D1C16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Sin pensión</a:t>
          </a:r>
        </a:p>
        <a:p>
          <a:pPr>
            <a:spcAft>
              <a:spcPts val="0"/>
            </a:spcAft>
          </a:pPr>
          <a:endParaRPr lang="es-EC" dirty="0" smtClean="0"/>
        </a:p>
        <a:p>
          <a:pPr>
            <a:spcAft>
              <a:spcPts val="0"/>
            </a:spcAft>
          </a:pPr>
          <a:r>
            <a:rPr lang="es-EC" dirty="0" smtClean="0"/>
            <a:t>156.121</a:t>
          </a:r>
        </a:p>
        <a:p>
          <a:pPr>
            <a:spcAft>
              <a:spcPts val="0"/>
            </a:spcAft>
          </a:pPr>
          <a:r>
            <a:rPr lang="es-EC" dirty="0" smtClean="0"/>
            <a:t>(27%)</a:t>
          </a:r>
        </a:p>
      </dgm:t>
    </dgm:pt>
    <dgm:pt modelId="{7C20400E-C8FF-4E49-A4F5-89EB93172396}" type="parTrans" cxnId="{22F095AC-8D58-4CDD-8B5D-585E0F756877}">
      <dgm:prSet/>
      <dgm:spPr/>
      <dgm:t>
        <a:bodyPr/>
        <a:lstStyle/>
        <a:p>
          <a:endParaRPr lang="es-EC"/>
        </a:p>
      </dgm:t>
    </dgm:pt>
    <dgm:pt modelId="{A9CA4003-6456-429B-A2BC-934E02B24268}" type="sibTrans" cxnId="{22F095AC-8D58-4CDD-8B5D-585E0F756877}">
      <dgm:prSet/>
      <dgm:spPr/>
      <dgm:t>
        <a:bodyPr/>
        <a:lstStyle/>
        <a:p>
          <a:endParaRPr lang="es-EC"/>
        </a:p>
      </dgm:t>
    </dgm:pt>
    <dgm:pt modelId="{3D1C7206-E7EA-4D0F-B6A3-202EE72425DF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Pensión Contributiva</a:t>
          </a:r>
        </a:p>
        <a:p>
          <a:pPr>
            <a:spcAft>
              <a:spcPts val="0"/>
            </a:spcAft>
          </a:pPr>
          <a:r>
            <a:rPr lang="es-EC" dirty="0" smtClean="0"/>
            <a:t>108.942</a:t>
          </a:r>
        </a:p>
        <a:p>
          <a:pPr>
            <a:spcAft>
              <a:spcPts val="0"/>
            </a:spcAft>
          </a:pPr>
          <a:r>
            <a:rPr lang="es-EC" dirty="0" smtClean="0"/>
            <a:t>(20%)</a:t>
          </a:r>
          <a:endParaRPr lang="es-EC" dirty="0"/>
        </a:p>
      </dgm:t>
    </dgm:pt>
    <dgm:pt modelId="{86D375AB-8FCD-432F-ABEA-D2AD935F557A}" type="parTrans" cxnId="{9CDCA29A-160B-4EE3-A4DA-27E605ACB9DE}">
      <dgm:prSet/>
      <dgm:spPr/>
      <dgm:t>
        <a:bodyPr/>
        <a:lstStyle/>
        <a:p>
          <a:endParaRPr lang="es-EC"/>
        </a:p>
      </dgm:t>
    </dgm:pt>
    <dgm:pt modelId="{2751B87D-A0CF-489B-A1C3-7B6648004876}" type="sibTrans" cxnId="{9CDCA29A-160B-4EE3-A4DA-27E605ACB9DE}">
      <dgm:prSet/>
      <dgm:spPr/>
      <dgm:t>
        <a:bodyPr/>
        <a:lstStyle/>
        <a:p>
          <a:endParaRPr lang="es-EC"/>
        </a:p>
      </dgm:t>
    </dgm:pt>
    <dgm:pt modelId="{B5D21740-1BB5-4DE5-9892-D3C6C653213B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Pensión Contributiva</a:t>
          </a:r>
        </a:p>
        <a:p>
          <a:pPr>
            <a:spcAft>
              <a:spcPts val="0"/>
            </a:spcAft>
          </a:pPr>
          <a:r>
            <a:rPr lang="es-EC" dirty="0" smtClean="0"/>
            <a:t>243.085</a:t>
          </a:r>
        </a:p>
        <a:p>
          <a:pPr>
            <a:spcAft>
              <a:spcPts val="0"/>
            </a:spcAft>
          </a:pPr>
          <a:r>
            <a:rPr lang="es-EC" dirty="0" smtClean="0"/>
            <a:t>(48%)</a:t>
          </a:r>
          <a:endParaRPr lang="es-EC" dirty="0"/>
        </a:p>
      </dgm:t>
    </dgm:pt>
    <dgm:pt modelId="{E17E65DA-01C6-4B70-AF98-86FC7B431A4F}" type="parTrans" cxnId="{D741A6DC-6401-43FE-B3D8-310AE4DF0554}">
      <dgm:prSet/>
      <dgm:spPr/>
      <dgm:t>
        <a:bodyPr/>
        <a:lstStyle/>
        <a:p>
          <a:endParaRPr lang="es-EC"/>
        </a:p>
      </dgm:t>
    </dgm:pt>
    <dgm:pt modelId="{85408809-DE2E-4F1A-8C2C-C57BC528A833}" type="sibTrans" cxnId="{D741A6DC-6401-43FE-B3D8-310AE4DF0554}">
      <dgm:prSet/>
      <dgm:spPr/>
      <dgm:t>
        <a:bodyPr/>
        <a:lstStyle/>
        <a:p>
          <a:endParaRPr lang="es-EC"/>
        </a:p>
      </dgm:t>
    </dgm:pt>
    <dgm:pt modelId="{F2270052-36D2-498A-AB31-2D7878CAAAE3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Pensión NO contributiva</a:t>
          </a:r>
        </a:p>
        <a:p>
          <a:pPr>
            <a:spcAft>
              <a:spcPts val="0"/>
            </a:spcAft>
          </a:pPr>
          <a:r>
            <a:rPr lang="es-EC" dirty="0" smtClean="0"/>
            <a:t>303.839</a:t>
          </a:r>
        </a:p>
        <a:p>
          <a:pPr>
            <a:spcAft>
              <a:spcPts val="0"/>
            </a:spcAft>
          </a:pPr>
          <a:r>
            <a:rPr lang="es-EC" dirty="0" smtClean="0"/>
            <a:t>(53%)</a:t>
          </a:r>
        </a:p>
      </dgm:t>
    </dgm:pt>
    <dgm:pt modelId="{F5B52E0C-3E5D-491A-96A7-7AD2F29EB658}" type="parTrans" cxnId="{E348B017-7075-4245-825C-D0718CE9DFB0}">
      <dgm:prSet/>
      <dgm:spPr/>
      <dgm:t>
        <a:bodyPr/>
        <a:lstStyle/>
        <a:p>
          <a:endParaRPr lang="es-EC"/>
        </a:p>
      </dgm:t>
    </dgm:pt>
    <dgm:pt modelId="{443C2413-6A85-4B3B-B310-AFA142928372}" type="sibTrans" cxnId="{E348B017-7075-4245-825C-D0718CE9DFB0}">
      <dgm:prSet/>
      <dgm:spPr/>
      <dgm:t>
        <a:bodyPr/>
        <a:lstStyle/>
        <a:p>
          <a:endParaRPr lang="es-EC"/>
        </a:p>
      </dgm:t>
    </dgm:pt>
    <dgm:pt modelId="{DEFD9759-D144-445A-89B3-F12A571D3045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Pensión NO contributiva</a:t>
          </a:r>
        </a:p>
        <a:p>
          <a:pPr>
            <a:spcAft>
              <a:spcPts val="0"/>
            </a:spcAft>
          </a:pPr>
          <a:r>
            <a:rPr lang="es-EC" dirty="0" smtClean="0"/>
            <a:t> 239.876</a:t>
          </a:r>
        </a:p>
        <a:p>
          <a:pPr>
            <a:spcAft>
              <a:spcPts val="0"/>
            </a:spcAft>
          </a:pPr>
          <a:r>
            <a:rPr lang="es-EC" dirty="0" smtClean="0"/>
            <a:t>(47%)</a:t>
          </a:r>
          <a:endParaRPr lang="es-EC" dirty="0"/>
        </a:p>
      </dgm:t>
    </dgm:pt>
    <dgm:pt modelId="{76BA3B18-87BD-497B-A53E-BF1C568AD80E}" type="parTrans" cxnId="{BF3B77F4-0208-458F-BAE6-3ACFC6A4CEDB}">
      <dgm:prSet/>
      <dgm:spPr/>
      <dgm:t>
        <a:bodyPr/>
        <a:lstStyle/>
        <a:p>
          <a:endParaRPr lang="es-EC"/>
        </a:p>
      </dgm:t>
    </dgm:pt>
    <dgm:pt modelId="{3AFCFDEA-FB5A-45D5-A667-42770A017108}" type="sibTrans" cxnId="{BF3B77F4-0208-458F-BAE6-3ACFC6A4CEDB}">
      <dgm:prSet/>
      <dgm:spPr/>
      <dgm:t>
        <a:bodyPr/>
        <a:lstStyle/>
        <a:p>
          <a:endParaRPr lang="es-EC"/>
        </a:p>
      </dgm:t>
    </dgm:pt>
    <dgm:pt modelId="{0BEE98AF-3D71-4A18-B1DB-7FC262C34F73}">
      <dgm:prSet phldrT="[Texto]"/>
      <dgm:spPr/>
      <dgm:t>
        <a:bodyPr anchor="t"/>
        <a:lstStyle/>
        <a:p>
          <a:pPr>
            <a:spcAft>
              <a:spcPts val="0"/>
            </a:spcAft>
          </a:pPr>
          <a:r>
            <a:rPr lang="es-EC" dirty="0" smtClean="0"/>
            <a:t>Sin pensión</a:t>
          </a:r>
        </a:p>
        <a:p>
          <a:pPr>
            <a:spcAft>
              <a:spcPts val="0"/>
            </a:spcAft>
          </a:pPr>
          <a:endParaRPr lang="es-EC" dirty="0" smtClean="0"/>
        </a:p>
        <a:p>
          <a:pPr>
            <a:spcAft>
              <a:spcPts val="0"/>
            </a:spcAft>
          </a:pPr>
          <a:r>
            <a:rPr lang="es-EC" dirty="0" smtClean="0"/>
            <a:t>25.724</a:t>
          </a:r>
        </a:p>
        <a:p>
          <a:pPr>
            <a:spcAft>
              <a:spcPts val="0"/>
            </a:spcAft>
          </a:pPr>
          <a:r>
            <a:rPr lang="es-EC" dirty="0" smtClean="0"/>
            <a:t>(5%)</a:t>
          </a:r>
        </a:p>
      </dgm:t>
    </dgm:pt>
    <dgm:pt modelId="{AD400887-9C21-482B-8D0E-ED0E0D67C767}" type="parTrans" cxnId="{E77341F2-C5E1-4C6F-AFA2-8936A7712110}">
      <dgm:prSet/>
      <dgm:spPr/>
      <dgm:t>
        <a:bodyPr/>
        <a:lstStyle/>
        <a:p>
          <a:endParaRPr lang="es-EC"/>
        </a:p>
      </dgm:t>
    </dgm:pt>
    <dgm:pt modelId="{10FFF467-F2FA-4E5B-A730-17D7B19581F9}" type="sibTrans" cxnId="{E77341F2-C5E1-4C6F-AFA2-8936A7712110}">
      <dgm:prSet/>
      <dgm:spPr/>
      <dgm:t>
        <a:bodyPr/>
        <a:lstStyle/>
        <a:p>
          <a:endParaRPr lang="es-EC"/>
        </a:p>
      </dgm:t>
    </dgm:pt>
    <dgm:pt modelId="{6396EC54-286D-4571-A988-08385906509B}" type="pres">
      <dgm:prSet presAssocID="{E9C549B2-0075-4CB7-8CF0-077BA8ABE2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9449A75-387D-4123-B880-31470B1004F6}" type="pres">
      <dgm:prSet presAssocID="{D85BCDAB-3FFD-4B88-811B-83B1FE10C7E9}" presName="vertOne" presStyleCnt="0"/>
      <dgm:spPr/>
    </dgm:pt>
    <dgm:pt modelId="{34D2A128-3628-463D-B228-394E57E1C232}" type="pres">
      <dgm:prSet presAssocID="{D85BCDAB-3FFD-4B88-811B-83B1FE10C7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EEAD8B-FE80-484A-B4DB-41BA868FEBBB}" type="pres">
      <dgm:prSet presAssocID="{D85BCDAB-3FFD-4B88-811B-83B1FE10C7E9}" presName="parTransOne" presStyleCnt="0"/>
      <dgm:spPr/>
    </dgm:pt>
    <dgm:pt modelId="{A59FE8B0-D23F-4060-8307-876A8094E195}" type="pres">
      <dgm:prSet presAssocID="{D85BCDAB-3FFD-4B88-811B-83B1FE10C7E9}" presName="horzOne" presStyleCnt="0"/>
      <dgm:spPr/>
    </dgm:pt>
    <dgm:pt modelId="{963F7001-B2AD-44B9-A671-77524BE3440A}" type="pres">
      <dgm:prSet presAssocID="{07516185-39BB-4933-AB31-37C5FFC3F00C}" presName="vertTwo" presStyleCnt="0"/>
      <dgm:spPr/>
    </dgm:pt>
    <dgm:pt modelId="{BDB832EC-7F71-4D13-BFA1-FC510F6A8418}" type="pres">
      <dgm:prSet presAssocID="{07516185-39BB-4933-AB31-37C5FFC3F00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B88174-4BC3-41F3-AC86-E61160653055}" type="pres">
      <dgm:prSet presAssocID="{07516185-39BB-4933-AB31-37C5FFC3F00C}" presName="parTransTwo" presStyleCnt="0"/>
      <dgm:spPr/>
    </dgm:pt>
    <dgm:pt modelId="{D8CC976E-2F52-46CF-ACC6-DBF23EF9E0DE}" type="pres">
      <dgm:prSet presAssocID="{07516185-39BB-4933-AB31-37C5FFC3F00C}" presName="horzTwo" presStyleCnt="0"/>
      <dgm:spPr/>
    </dgm:pt>
    <dgm:pt modelId="{3CF52E94-C9A2-4837-8F44-41B0C711AB7B}" type="pres">
      <dgm:prSet presAssocID="{3D1C7206-E7EA-4D0F-B6A3-202EE72425DF}" presName="vertThree" presStyleCnt="0"/>
      <dgm:spPr/>
    </dgm:pt>
    <dgm:pt modelId="{A7A83D84-2924-4D0D-A8E7-EA4122B15EB1}" type="pres">
      <dgm:prSet presAssocID="{3D1C7206-E7EA-4D0F-B6A3-202EE72425DF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517748-8853-4E49-9698-72F5EC9B7DA1}" type="pres">
      <dgm:prSet presAssocID="{3D1C7206-E7EA-4D0F-B6A3-202EE72425DF}" presName="horzThree" presStyleCnt="0"/>
      <dgm:spPr/>
    </dgm:pt>
    <dgm:pt modelId="{4FBB2D72-07F5-4BD2-B4C6-E9AE7E1268BC}" type="pres">
      <dgm:prSet presAssocID="{2751B87D-A0CF-489B-A1C3-7B6648004876}" presName="sibSpaceThree" presStyleCnt="0"/>
      <dgm:spPr/>
    </dgm:pt>
    <dgm:pt modelId="{75D9BB05-1E88-4843-8B0D-7F664E3DDD76}" type="pres">
      <dgm:prSet presAssocID="{F2270052-36D2-498A-AB31-2D7878CAAAE3}" presName="vertThree" presStyleCnt="0"/>
      <dgm:spPr/>
    </dgm:pt>
    <dgm:pt modelId="{2E83A290-6403-426F-A230-2BE76AA990A5}" type="pres">
      <dgm:prSet presAssocID="{F2270052-36D2-498A-AB31-2D7878CAAAE3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A1D081-8128-4651-B479-11507299E100}" type="pres">
      <dgm:prSet presAssocID="{F2270052-36D2-498A-AB31-2D7878CAAAE3}" presName="horzThree" presStyleCnt="0"/>
      <dgm:spPr/>
    </dgm:pt>
    <dgm:pt modelId="{6E284A09-7D95-488B-ACA6-CEF78F45A519}" type="pres">
      <dgm:prSet presAssocID="{443C2413-6A85-4B3B-B310-AFA142928372}" presName="sibSpaceThree" presStyleCnt="0"/>
      <dgm:spPr/>
    </dgm:pt>
    <dgm:pt modelId="{2C2C4197-6559-4C73-BA47-E3C4C00B5569}" type="pres">
      <dgm:prSet presAssocID="{F4ED7ED7-0E3B-48F4-B7F8-BFBEE54D1C16}" presName="vertThree" presStyleCnt="0"/>
      <dgm:spPr/>
    </dgm:pt>
    <dgm:pt modelId="{C9F27F3B-5FB6-49FD-B887-390AB6D74F0E}" type="pres">
      <dgm:prSet presAssocID="{F4ED7ED7-0E3B-48F4-B7F8-BFBEE54D1C16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015EA58-927D-4F7D-A670-5CC11F91B4E2}" type="pres">
      <dgm:prSet presAssocID="{F4ED7ED7-0E3B-48F4-B7F8-BFBEE54D1C16}" presName="horzThree" presStyleCnt="0"/>
      <dgm:spPr/>
    </dgm:pt>
    <dgm:pt modelId="{515B7E10-A0C1-42C1-9C8C-F30DAB2DEE72}" type="pres">
      <dgm:prSet presAssocID="{2E16B1E5-4C51-4DBA-B6FD-D3033F79FEBF}" presName="sibSpaceTwo" presStyleCnt="0"/>
      <dgm:spPr/>
    </dgm:pt>
    <dgm:pt modelId="{2D2FCD06-CB60-48A9-88CC-695BB751C31D}" type="pres">
      <dgm:prSet presAssocID="{BCC88AB8-FECF-4A96-BEF5-619AA3D05AA5}" presName="vertTwo" presStyleCnt="0"/>
      <dgm:spPr/>
    </dgm:pt>
    <dgm:pt modelId="{DB1BDE39-D6DE-47D7-9F5B-C391CEBDF95A}" type="pres">
      <dgm:prSet presAssocID="{BCC88AB8-FECF-4A96-BEF5-619AA3D05AA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3D36F2-DAAF-49A7-AF5D-DF19ECCD34D8}" type="pres">
      <dgm:prSet presAssocID="{BCC88AB8-FECF-4A96-BEF5-619AA3D05AA5}" presName="parTransTwo" presStyleCnt="0"/>
      <dgm:spPr/>
    </dgm:pt>
    <dgm:pt modelId="{FF993706-D732-4161-A3EB-D2B93C57A5C1}" type="pres">
      <dgm:prSet presAssocID="{BCC88AB8-FECF-4A96-BEF5-619AA3D05AA5}" presName="horzTwo" presStyleCnt="0"/>
      <dgm:spPr/>
    </dgm:pt>
    <dgm:pt modelId="{BD6779EC-6068-49F2-AB64-3A39368DF9AE}" type="pres">
      <dgm:prSet presAssocID="{B5D21740-1BB5-4DE5-9892-D3C6C653213B}" presName="vertThree" presStyleCnt="0"/>
      <dgm:spPr/>
    </dgm:pt>
    <dgm:pt modelId="{0A9ADA22-CA35-4234-8946-D039C2949923}" type="pres">
      <dgm:prSet presAssocID="{B5D21740-1BB5-4DE5-9892-D3C6C653213B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B8D671A-4E7B-4542-970A-46D9A0D809B9}" type="pres">
      <dgm:prSet presAssocID="{B5D21740-1BB5-4DE5-9892-D3C6C653213B}" presName="horzThree" presStyleCnt="0"/>
      <dgm:spPr/>
    </dgm:pt>
    <dgm:pt modelId="{1C6CBAF4-4C86-4A67-AF21-9D246DB664EA}" type="pres">
      <dgm:prSet presAssocID="{85408809-DE2E-4F1A-8C2C-C57BC528A833}" presName="sibSpaceThree" presStyleCnt="0"/>
      <dgm:spPr/>
    </dgm:pt>
    <dgm:pt modelId="{1991DC8E-E1F4-487A-BE06-F91DDA599B08}" type="pres">
      <dgm:prSet presAssocID="{DEFD9759-D144-445A-89B3-F12A571D3045}" presName="vertThree" presStyleCnt="0"/>
      <dgm:spPr/>
    </dgm:pt>
    <dgm:pt modelId="{92875790-74A5-46AA-80E1-70D51A6B4FA1}" type="pres">
      <dgm:prSet presAssocID="{DEFD9759-D144-445A-89B3-F12A571D3045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CE1304-4B94-424D-81E0-C92E477F7843}" type="pres">
      <dgm:prSet presAssocID="{DEFD9759-D144-445A-89B3-F12A571D3045}" presName="horzThree" presStyleCnt="0"/>
      <dgm:spPr/>
    </dgm:pt>
    <dgm:pt modelId="{7C90976E-AE69-4E81-8FBA-5FBB4A058B18}" type="pres">
      <dgm:prSet presAssocID="{3AFCFDEA-FB5A-45D5-A667-42770A017108}" presName="sibSpaceThree" presStyleCnt="0"/>
      <dgm:spPr/>
    </dgm:pt>
    <dgm:pt modelId="{6DBA55E4-F299-4090-BD03-8D911F482714}" type="pres">
      <dgm:prSet presAssocID="{0BEE98AF-3D71-4A18-B1DB-7FC262C34F73}" presName="vertThree" presStyleCnt="0"/>
      <dgm:spPr/>
    </dgm:pt>
    <dgm:pt modelId="{50C7C0AE-624A-472A-A0EC-D1C466702777}" type="pres">
      <dgm:prSet presAssocID="{0BEE98AF-3D71-4A18-B1DB-7FC262C34F73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C26C88-4720-4CBF-835C-08AADA6C9990}" type="pres">
      <dgm:prSet presAssocID="{0BEE98AF-3D71-4A18-B1DB-7FC262C34F73}" presName="horzThree" presStyleCnt="0"/>
      <dgm:spPr/>
    </dgm:pt>
  </dgm:ptLst>
  <dgm:cxnLst>
    <dgm:cxn modelId="{81473833-A240-498D-8455-D5D5ABD5E324}" srcId="{D85BCDAB-3FFD-4B88-811B-83B1FE10C7E9}" destId="{BCC88AB8-FECF-4A96-BEF5-619AA3D05AA5}" srcOrd="1" destOrd="0" parTransId="{D3B82636-42D4-4AEC-8AA3-BAF1CCF3CE78}" sibTransId="{A5A26BAC-C745-4C48-AFCB-DABCD6A2C711}"/>
    <dgm:cxn modelId="{9CDCA29A-160B-4EE3-A4DA-27E605ACB9DE}" srcId="{07516185-39BB-4933-AB31-37C5FFC3F00C}" destId="{3D1C7206-E7EA-4D0F-B6A3-202EE72425DF}" srcOrd="0" destOrd="0" parTransId="{86D375AB-8FCD-432F-ABEA-D2AD935F557A}" sibTransId="{2751B87D-A0CF-489B-A1C3-7B6648004876}"/>
    <dgm:cxn modelId="{D741A6DC-6401-43FE-B3D8-310AE4DF0554}" srcId="{BCC88AB8-FECF-4A96-BEF5-619AA3D05AA5}" destId="{B5D21740-1BB5-4DE5-9892-D3C6C653213B}" srcOrd="0" destOrd="0" parTransId="{E17E65DA-01C6-4B70-AF98-86FC7B431A4F}" sibTransId="{85408809-DE2E-4F1A-8C2C-C57BC528A833}"/>
    <dgm:cxn modelId="{BF3B77F4-0208-458F-BAE6-3ACFC6A4CEDB}" srcId="{BCC88AB8-FECF-4A96-BEF5-619AA3D05AA5}" destId="{DEFD9759-D144-445A-89B3-F12A571D3045}" srcOrd="1" destOrd="0" parTransId="{76BA3B18-87BD-497B-A53E-BF1C568AD80E}" sibTransId="{3AFCFDEA-FB5A-45D5-A667-42770A017108}"/>
    <dgm:cxn modelId="{65AEE75A-1B83-4EAA-9C0C-BD8213AE37A2}" type="presOf" srcId="{0BEE98AF-3D71-4A18-B1DB-7FC262C34F73}" destId="{50C7C0AE-624A-472A-A0EC-D1C466702777}" srcOrd="0" destOrd="0" presId="urn:microsoft.com/office/officeart/2005/8/layout/hierarchy4"/>
    <dgm:cxn modelId="{98FA2472-EF92-437A-A7DA-E8733BA20D7E}" type="presOf" srcId="{BCC88AB8-FECF-4A96-BEF5-619AA3D05AA5}" destId="{DB1BDE39-D6DE-47D7-9F5B-C391CEBDF95A}" srcOrd="0" destOrd="0" presId="urn:microsoft.com/office/officeart/2005/8/layout/hierarchy4"/>
    <dgm:cxn modelId="{089C365F-9498-4E19-9F5C-47F129ABC011}" type="presOf" srcId="{D85BCDAB-3FFD-4B88-811B-83B1FE10C7E9}" destId="{34D2A128-3628-463D-B228-394E57E1C232}" srcOrd="0" destOrd="0" presId="urn:microsoft.com/office/officeart/2005/8/layout/hierarchy4"/>
    <dgm:cxn modelId="{43DDA81E-E416-4C3F-A7B6-BDC82A7A0488}" srcId="{D85BCDAB-3FFD-4B88-811B-83B1FE10C7E9}" destId="{07516185-39BB-4933-AB31-37C5FFC3F00C}" srcOrd="0" destOrd="0" parTransId="{9B64B276-E59A-498B-95C2-CAE7B13BE360}" sibTransId="{2E16B1E5-4C51-4DBA-B6FD-D3033F79FEBF}"/>
    <dgm:cxn modelId="{9F58EB5D-A8A5-4D3D-A7A0-3C0210DB80AE}" type="presOf" srcId="{E9C549B2-0075-4CB7-8CF0-077BA8ABE2E4}" destId="{6396EC54-286D-4571-A988-08385906509B}" srcOrd="0" destOrd="0" presId="urn:microsoft.com/office/officeart/2005/8/layout/hierarchy4"/>
    <dgm:cxn modelId="{22642540-540D-4E53-B6D3-B1FF2D7F67FA}" type="presOf" srcId="{B5D21740-1BB5-4DE5-9892-D3C6C653213B}" destId="{0A9ADA22-CA35-4234-8946-D039C2949923}" srcOrd="0" destOrd="0" presId="urn:microsoft.com/office/officeart/2005/8/layout/hierarchy4"/>
    <dgm:cxn modelId="{E77341F2-C5E1-4C6F-AFA2-8936A7712110}" srcId="{BCC88AB8-FECF-4A96-BEF5-619AA3D05AA5}" destId="{0BEE98AF-3D71-4A18-B1DB-7FC262C34F73}" srcOrd="2" destOrd="0" parTransId="{AD400887-9C21-482B-8D0E-ED0E0D67C767}" sibTransId="{10FFF467-F2FA-4E5B-A730-17D7B19581F9}"/>
    <dgm:cxn modelId="{E348B017-7075-4245-825C-D0718CE9DFB0}" srcId="{07516185-39BB-4933-AB31-37C5FFC3F00C}" destId="{F2270052-36D2-498A-AB31-2D7878CAAAE3}" srcOrd="1" destOrd="0" parTransId="{F5B52E0C-3E5D-491A-96A7-7AD2F29EB658}" sibTransId="{443C2413-6A85-4B3B-B310-AFA142928372}"/>
    <dgm:cxn modelId="{EE828589-033D-4DD7-A6A7-86B16DABB7AE}" type="presOf" srcId="{DEFD9759-D144-445A-89B3-F12A571D3045}" destId="{92875790-74A5-46AA-80E1-70D51A6B4FA1}" srcOrd="0" destOrd="0" presId="urn:microsoft.com/office/officeart/2005/8/layout/hierarchy4"/>
    <dgm:cxn modelId="{54DBA7F6-1A72-4B75-8155-C727053859E4}" srcId="{E9C549B2-0075-4CB7-8CF0-077BA8ABE2E4}" destId="{D85BCDAB-3FFD-4B88-811B-83B1FE10C7E9}" srcOrd="0" destOrd="0" parTransId="{3E008075-2DFC-4923-A6DA-A59C613C2B2E}" sibTransId="{D1CA2758-40AD-42C2-9666-5CF6FC659B9C}"/>
    <dgm:cxn modelId="{22F095AC-8D58-4CDD-8B5D-585E0F756877}" srcId="{07516185-39BB-4933-AB31-37C5FFC3F00C}" destId="{F4ED7ED7-0E3B-48F4-B7F8-BFBEE54D1C16}" srcOrd="2" destOrd="0" parTransId="{7C20400E-C8FF-4E49-A4F5-89EB93172396}" sibTransId="{A9CA4003-6456-429B-A2BC-934E02B24268}"/>
    <dgm:cxn modelId="{183F6481-CFA1-4105-884E-B328BFBB9D22}" type="presOf" srcId="{3D1C7206-E7EA-4D0F-B6A3-202EE72425DF}" destId="{A7A83D84-2924-4D0D-A8E7-EA4122B15EB1}" srcOrd="0" destOrd="0" presId="urn:microsoft.com/office/officeart/2005/8/layout/hierarchy4"/>
    <dgm:cxn modelId="{EE04FF32-6D3A-4CBC-921C-4761B139A908}" type="presOf" srcId="{F2270052-36D2-498A-AB31-2D7878CAAAE3}" destId="{2E83A290-6403-426F-A230-2BE76AA990A5}" srcOrd="0" destOrd="0" presId="urn:microsoft.com/office/officeart/2005/8/layout/hierarchy4"/>
    <dgm:cxn modelId="{D700852C-B0E4-44A6-8137-92F7280CFB74}" type="presOf" srcId="{07516185-39BB-4933-AB31-37C5FFC3F00C}" destId="{BDB832EC-7F71-4D13-BFA1-FC510F6A8418}" srcOrd="0" destOrd="0" presId="urn:microsoft.com/office/officeart/2005/8/layout/hierarchy4"/>
    <dgm:cxn modelId="{A04D6349-DFDB-4C7E-93E5-36096B486F26}" type="presOf" srcId="{F4ED7ED7-0E3B-48F4-B7F8-BFBEE54D1C16}" destId="{C9F27F3B-5FB6-49FD-B887-390AB6D74F0E}" srcOrd="0" destOrd="0" presId="urn:microsoft.com/office/officeart/2005/8/layout/hierarchy4"/>
    <dgm:cxn modelId="{AC5066B0-FC79-4E6E-82CC-13DC217CA673}" type="presParOf" srcId="{6396EC54-286D-4571-A988-08385906509B}" destId="{79449A75-387D-4123-B880-31470B1004F6}" srcOrd="0" destOrd="0" presId="urn:microsoft.com/office/officeart/2005/8/layout/hierarchy4"/>
    <dgm:cxn modelId="{224DC1C1-D9C7-4CF2-B0EC-B6E5EE672568}" type="presParOf" srcId="{79449A75-387D-4123-B880-31470B1004F6}" destId="{34D2A128-3628-463D-B228-394E57E1C232}" srcOrd="0" destOrd="0" presId="urn:microsoft.com/office/officeart/2005/8/layout/hierarchy4"/>
    <dgm:cxn modelId="{439DD4CC-761A-49B5-AF76-94AE453C01FB}" type="presParOf" srcId="{79449A75-387D-4123-B880-31470B1004F6}" destId="{D1EEAD8B-FE80-484A-B4DB-41BA868FEBBB}" srcOrd="1" destOrd="0" presId="urn:microsoft.com/office/officeart/2005/8/layout/hierarchy4"/>
    <dgm:cxn modelId="{FF01D427-2372-41B4-9C87-29B11C81B3D6}" type="presParOf" srcId="{79449A75-387D-4123-B880-31470B1004F6}" destId="{A59FE8B0-D23F-4060-8307-876A8094E195}" srcOrd="2" destOrd="0" presId="urn:microsoft.com/office/officeart/2005/8/layout/hierarchy4"/>
    <dgm:cxn modelId="{59194F80-4A2D-4584-8665-98730C851A6D}" type="presParOf" srcId="{A59FE8B0-D23F-4060-8307-876A8094E195}" destId="{963F7001-B2AD-44B9-A671-77524BE3440A}" srcOrd="0" destOrd="0" presId="urn:microsoft.com/office/officeart/2005/8/layout/hierarchy4"/>
    <dgm:cxn modelId="{EB309F2C-ADCE-41FA-9E06-25CC7FD38CD0}" type="presParOf" srcId="{963F7001-B2AD-44B9-A671-77524BE3440A}" destId="{BDB832EC-7F71-4D13-BFA1-FC510F6A8418}" srcOrd="0" destOrd="0" presId="urn:microsoft.com/office/officeart/2005/8/layout/hierarchy4"/>
    <dgm:cxn modelId="{3DAC4416-84CA-41E6-A04F-A9847CB66008}" type="presParOf" srcId="{963F7001-B2AD-44B9-A671-77524BE3440A}" destId="{FFB88174-4BC3-41F3-AC86-E61160653055}" srcOrd="1" destOrd="0" presId="urn:microsoft.com/office/officeart/2005/8/layout/hierarchy4"/>
    <dgm:cxn modelId="{F6581E58-DCEB-4260-B76A-0FE51772EA9C}" type="presParOf" srcId="{963F7001-B2AD-44B9-A671-77524BE3440A}" destId="{D8CC976E-2F52-46CF-ACC6-DBF23EF9E0DE}" srcOrd="2" destOrd="0" presId="urn:microsoft.com/office/officeart/2005/8/layout/hierarchy4"/>
    <dgm:cxn modelId="{624867A9-6885-4DE9-825D-3056E4FCA06A}" type="presParOf" srcId="{D8CC976E-2F52-46CF-ACC6-DBF23EF9E0DE}" destId="{3CF52E94-C9A2-4837-8F44-41B0C711AB7B}" srcOrd="0" destOrd="0" presId="urn:microsoft.com/office/officeart/2005/8/layout/hierarchy4"/>
    <dgm:cxn modelId="{8CBDA69A-5C7E-4651-B5E1-11F048969A07}" type="presParOf" srcId="{3CF52E94-C9A2-4837-8F44-41B0C711AB7B}" destId="{A7A83D84-2924-4D0D-A8E7-EA4122B15EB1}" srcOrd="0" destOrd="0" presId="urn:microsoft.com/office/officeart/2005/8/layout/hierarchy4"/>
    <dgm:cxn modelId="{2AE14690-FD85-4815-B31E-0718F5D7CA66}" type="presParOf" srcId="{3CF52E94-C9A2-4837-8F44-41B0C711AB7B}" destId="{F0517748-8853-4E49-9698-72F5EC9B7DA1}" srcOrd="1" destOrd="0" presId="urn:microsoft.com/office/officeart/2005/8/layout/hierarchy4"/>
    <dgm:cxn modelId="{E57F1A59-46C3-4710-B0B6-09B962B13198}" type="presParOf" srcId="{D8CC976E-2F52-46CF-ACC6-DBF23EF9E0DE}" destId="{4FBB2D72-07F5-4BD2-B4C6-E9AE7E1268BC}" srcOrd="1" destOrd="0" presId="urn:microsoft.com/office/officeart/2005/8/layout/hierarchy4"/>
    <dgm:cxn modelId="{7FAE9920-451D-4C12-95A7-7DA58D3A8EA0}" type="presParOf" srcId="{D8CC976E-2F52-46CF-ACC6-DBF23EF9E0DE}" destId="{75D9BB05-1E88-4843-8B0D-7F664E3DDD76}" srcOrd="2" destOrd="0" presId="urn:microsoft.com/office/officeart/2005/8/layout/hierarchy4"/>
    <dgm:cxn modelId="{B20C595F-D2E9-4C1B-9714-48672F55CB3A}" type="presParOf" srcId="{75D9BB05-1E88-4843-8B0D-7F664E3DDD76}" destId="{2E83A290-6403-426F-A230-2BE76AA990A5}" srcOrd="0" destOrd="0" presId="urn:microsoft.com/office/officeart/2005/8/layout/hierarchy4"/>
    <dgm:cxn modelId="{45FD35FE-E607-43B1-A6C7-EE7CA8FC813C}" type="presParOf" srcId="{75D9BB05-1E88-4843-8B0D-7F664E3DDD76}" destId="{B4A1D081-8128-4651-B479-11507299E100}" srcOrd="1" destOrd="0" presId="urn:microsoft.com/office/officeart/2005/8/layout/hierarchy4"/>
    <dgm:cxn modelId="{4F8BED70-D5A1-45B4-9859-1E14C05770D8}" type="presParOf" srcId="{D8CC976E-2F52-46CF-ACC6-DBF23EF9E0DE}" destId="{6E284A09-7D95-488B-ACA6-CEF78F45A519}" srcOrd="3" destOrd="0" presId="urn:microsoft.com/office/officeart/2005/8/layout/hierarchy4"/>
    <dgm:cxn modelId="{1E819A60-8753-439B-AB32-F7F338ED1EDA}" type="presParOf" srcId="{D8CC976E-2F52-46CF-ACC6-DBF23EF9E0DE}" destId="{2C2C4197-6559-4C73-BA47-E3C4C00B5569}" srcOrd="4" destOrd="0" presId="urn:microsoft.com/office/officeart/2005/8/layout/hierarchy4"/>
    <dgm:cxn modelId="{30493CD6-3F5A-41B7-ABC4-6D34C030F9E9}" type="presParOf" srcId="{2C2C4197-6559-4C73-BA47-E3C4C00B5569}" destId="{C9F27F3B-5FB6-49FD-B887-390AB6D74F0E}" srcOrd="0" destOrd="0" presId="urn:microsoft.com/office/officeart/2005/8/layout/hierarchy4"/>
    <dgm:cxn modelId="{828BA820-6E62-42DF-ACD1-B3F2E0323A91}" type="presParOf" srcId="{2C2C4197-6559-4C73-BA47-E3C4C00B5569}" destId="{D015EA58-927D-4F7D-A670-5CC11F91B4E2}" srcOrd="1" destOrd="0" presId="urn:microsoft.com/office/officeart/2005/8/layout/hierarchy4"/>
    <dgm:cxn modelId="{53E40B27-5021-454E-B4B5-7494AFBD3B86}" type="presParOf" srcId="{A59FE8B0-D23F-4060-8307-876A8094E195}" destId="{515B7E10-A0C1-42C1-9C8C-F30DAB2DEE72}" srcOrd="1" destOrd="0" presId="urn:microsoft.com/office/officeart/2005/8/layout/hierarchy4"/>
    <dgm:cxn modelId="{CCE37053-EAD1-4E7E-93F7-E56046BE1307}" type="presParOf" srcId="{A59FE8B0-D23F-4060-8307-876A8094E195}" destId="{2D2FCD06-CB60-48A9-88CC-695BB751C31D}" srcOrd="2" destOrd="0" presId="urn:microsoft.com/office/officeart/2005/8/layout/hierarchy4"/>
    <dgm:cxn modelId="{078EACCA-402A-4CE7-A0AC-503D6C54D955}" type="presParOf" srcId="{2D2FCD06-CB60-48A9-88CC-695BB751C31D}" destId="{DB1BDE39-D6DE-47D7-9F5B-C391CEBDF95A}" srcOrd="0" destOrd="0" presId="urn:microsoft.com/office/officeart/2005/8/layout/hierarchy4"/>
    <dgm:cxn modelId="{5C380D18-E9E7-49DC-84F2-E40B04BC48E3}" type="presParOf" srcId="{2D2FCD06-CB60-48A9-88CC-695BB751C31D}" destId="{BD3D36F2-DAAF-49A7-AF5D-DF19ECCD34D8}" srcOrd="1" destOrd="0" presId="urn:microsoft.com/office/officeart/2005/8/layout/hierarchy4"/>
    <dgm:cxn modelId="{6555C0F8-41D9-4FC7-A6C1-2689EC20229F}" type="presParOf" srcId="{2D2FCD06-CB60-48A9-88CC-695BB751C31D}" destId="{FF993706-D732-4161-A3EB-D2B93C57A5C1}" srcOrd="2" destOrd="0" presId="urn:microsoft.com/office/officeart/2005/8/layout/hierarchy4"/>
    <dgm:cxn modelId="{91B10853-A509-445E-BD51-90047F0E499D}" type="presParOf" srcId="{FF993706-D732-4161-A3EB-D2B93C57A5C1}" destId="{BD6779EC-6068-49F2-AB64-3A39368DF9AE}" srcOrd="0" destOrd="0" presId="urn:microsoft.com/office/officeart/2005/8/layout/hierarchy4"/>
    <dgm:cxn modelId="{217C8F80-524C-4B10-A122-A4D6633236E2}" type="presParOf" srcId="{BD6779EC-6068-49F2-AB64-3A39368DF9AE}" destId="{0A9ADA22-CA35-4234-8946-D039C2949923}" srcOrd="0" destOrd="0" presId="urn:microsoft.com/office/officeart/2005/8/layout/hierarchy4"/>
    <dgm:cxn modelId="{DA08C58C-DFB1-4A43-8BA9-2698F292281A}" type="presParOf" srcId="{BD6779EC-6068-49F2-AB64-3A39368DF9AE}" destId="{BB8D671A-4E7B-4542-970A-46D9A0D809B9}" srcOrd="1" destOrd="0" presId="urn:microsoft.com/office/officeart/2005/8/layout/hierarchy4"/>
    <dgm:cxn modelId="{FA9ACBB0-D5E9-4674-95FE-9A86E11449A7}" type="presParOf" srcId="{FF993706-D732-4161-A3EB-D2B93C57A5C1}" destId="{1C6CBAF4-4C86-4A67-AF21-9D246DB664EA}" srcOrd="1" destOrd="0" presId="urn:microsoft.com/office/officeart/2005/8/layout/hierarchy4"/>
    <dgm:cxn modelId="{BED8D34F-CA47-4A27-A35D-FAA56513CF52}" type="presParOf" srcId="{FF993706-D732-4161-A3EB-D2B93C57A5C1}" destId="{1991DC8E-E1F4-487A-BE06-F91DDA599B08}" srcOrd="2" destOrd="0" presId="urn:microsoft.com/office/officeart/2005/8/layout/hierarchy4"/>
    <dgm:cxn modelId="{9C76409E-4C34-410B-8691-DDE7275E1663}" type="presParOf" srcId="{1991DC8E-E1F4-487A-BE06-F91DDA599B08}" destId="{92875790-74A5-46AA-80E1-70D51A6B4FA1}" srcOrd="0" destOrd="0" presId="urn:microsoft.com/office/officeart/2005/8/layout/hierarchy4"/>
    <dgm:cxn modelId="{EE56E559-EC44-4A36-85DA-2A8545228EF6}" type="presParOf" srcId="{1991DC8E-E1F4-487A-BE06-F91DDA599B08}" destId="{F6CE1304-4B94-424D-81E0-C92E477F7843}" srcOrd="1" destOrd="0" presId="urn:microsoft.com/office/officeart/2005/8/layout/hierarchy4"/>
    <dgm:cxn modelId="{B8844F56-080C-4EC4-B34D-37783A552888}" type="presParOf" srcId="{FF993706-D732-4161-A3EB-D2B93C57A5C1}" destId="{7C90976E-AE69-4E81-8FBA-5FBB4A058B18}" srcOrd="3" destOrd="0" presId="urn:microsoft.com/office/officeart/2005/8/layout/hierarchy4"/>
    <dgm:cxn modelId="{C8200CBE-694A-4B54-93F2-32E6007EE03D}" type="presParOf" srcId="{FF993706-D732-4161-A3EB-D2B93C57A5C1}" destId="{6DBA55E4-F299-4090-BD03-8D911F482714}" srcOrd="4" destOrd="0" presId="urn:microsoft.com/office/officeart/2005/8/layout/hierarchy4"/>
    <dgm:cxn modelId="{2E911F1D-517A-4933-A655-BC422BD632AE}" type="presParOf" srcId="{6DBA55E4-F299-4090-BD03-8D911F482714}" destId="{50C7C0AE-624A-472A-A0EC-D1C466702777}" srcOrd="0" destOrd="0" presId="urn:microsoft.com/office/officeart/2005/8/layout/hierarchy4"/>
    <dgm:cxn modelId="{DDFBB878-DCC0-4EC2-85AE-A0BF9B91A39C}" type="presParOf" srcId="{6DBA55E4-F299-4090-BD03-8D911F482714}" destId="{9FC26C88-4720-4CBF-835C-08AADA6C99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29EC70-CCC2-4CA3-85A5-D48E38C92319}" type="doc">
      <dgm:prSet loTypeId="urn:microsoft.com/office/officeart/2005/8/layout/vList3#1" loCatId="list" qsTypeId="urn:microsoft.com/office/officeart/2005/8/quickstyle/simple1" qsCatId="simple" csTypeId="urn:microsoft.com/office/officeart/2005/8/colors/accent4_1" csCatId="accent4" phldr="1"/>
      <dgm:spPr/>
    </dgm:pt>
    <dgm:pt modelId="{4A1DC28F-9FA2-4F95-AE59-E288039C1D39}">
      <dgm:prSet custT="1"/>
      <dgm:spPr/>
      <dgm:t>
        <a:bodyPr/>
        <a:lstStyle/>
        <a:p>
          <a:r>
            <a:rPr lang="es-EC" sz="1400" b="1" dirty="0" smtClean="0"/>
            <a:t>Transporte</a:t>
          </a:r>
        </a:p>
        <a:p>
          <a:r>
            <a:rPr lang="es-EC" sz="1400" dirty="0" smtClean="0"/>
            <a:t>Tarifa diferenciada, 50%. Y servicio preferencial para AM.</a:t>
          </a:r>
          <a:endParaRPr lang="es-EC" sz="1400" dirty="0"/>
        </a:p>
      </dgm:t>
    </dgm:pt>
    <dgm:pt modelId="{B7C7B414-48E4-44C8-932B-776FD3E2ADA8}" type="parTrans" cxnId="{130C3287-D923-4555-BBCB-856720A6F64F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922CAB43-0582-418F-8A97-8336CB7B7BEC}" type="sibTrans" cxnId="{130C3287-D923-4555-BBCB-856720A6F64F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886DC0C-74A4-461E-A5AF-B6B096F625F0}">
      <dgm:prSet custT="1"/>
      <dgm:spPr/>
      <dgm:t>
        <a:bodyPr/>
        <a:lstStyle/>
        <a:p>
          <a:r>
            <a:rPr lang="es-EC" sz="1400" b="1" dirty="0" smtClean="0"/>
            <a:t>Crédito de Desarrollo Humano</a:t>
          </a:r>
        </a:p>
        <a:p>
          <a:r>
            <a:rPr lang="es-EC" sz="1400" b="0" dirty="0" smtClean="0"/>
            <a:t>Hasta 24 veces el monto de la pensión jubilar para emprendimientos.</a:t>
          </a:r>
        </a:p>
      </dgm:t>
    </dgm:pt>
    <dgm:pt modelId="{2A0E2775-8BA6-4288-B484-F1932665AC78}" type="parTrans" cxnId="{53DAD74B-B34F-46AC-8B3D-33A9DE7A6BD2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E736562C-565A-41D9-98E9-3ED7EF3E8177}" type="sibTrans" cxnId="{53DAD74B-B34F-46AC-8B3D-33A9DE7A6BD2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E5AEDD0-6C2D-4BB8-956B-79E41340B9E8}">
      <dgm:prSet custT="1"/>
      <dgm:spPr/>
      <dgm:t>
        <a:bodyPr/>
        <a:lstStyle/>
        <a:p>
          <a:r>
            <a:rPr lang="es-EC" sz="1400" b="1" dirty="0" smtClean="0"/>
            <a:t>Impuesto fiscal (renta) y municipal (predial)</a:t>
          </a:r>
        </a:p>
        <a:p>
          <a:r>
            <a:rPr lang="es-EC" sz="1400" dirty="0" smtClean="0"/>
            <a:t>se </a:t>
          </a:r>
          <a:r>
            <a:rPr lang="es-EC" sz="1400" dirty="0" smtClean="0">
              <a:solidFill>
                <a:schemeClr val="tx1"/>
              </a:solidFill>
            </a:rPr>
            <a:t>aplica una exoneración en el pago del impuesto (50%  exoneración.  Exoneración total  de impuesto a la renta </a:t>
          </a:r>
          <a:r>
            <a:rPr lang="es-EC" sz="1400" dirty="0" smtClean="0"/>
            <a:t>para personas con ingresos de hasta  5 RBU)</a:t>
          </a:r>
          <a:endParaRPr lang="es-EC" sz="1400" dirty="0"/>
        </a:p>
      </dgm:t>
    </dgm:pt>
    <dgm:pt modelId="{C48AF412-9E7F-48A3-BF74-2048C3244AB9}" type="sibTrans" cxnId="{F73B7597-0AAF-4AEF-B626-847D10B9E574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3C03EBE-D48B-4A02-B1F2-30ED3B7CC34D}" type="parTrans" cxnId="{F73B7597-0AAF-4AEF-B626-847D10B9E574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879B20C6-0F1E-4EE9-ABC3-9FBAADAA1F4C}" type="pres">
      <dgm:prSet presAssocID="{4A29EC70-CCC2-4CA3-85A5-D48E38C92319}" presName="linearFlow" presStyleCnt="0">
        <dgm:presLayoutVars>
          <dgm:dir/>
          <dgm:resizeHandles val="exact"/>
        </dgm:presLayoutVars>
      </dgm:prSet>
      <dgm:spPr/>
    </dgm:pt>
    <dgm:pt modelId="{16A3472D-2D49-476A-BBFA-3CA4E7698A19}" type="pres">
      <dgm:prSet presAssocID="{5E5AEDD0-6C2D-4BB8-956B-79E41340B9E8}" presName="composite" presStyleCnt="0"/>
      <dgm:spPr/>
    </dgm:pt>
    <dgm:pt modelId="{DF034714-FBEF-4EDC-82A8-3038A151EE22}" type="pres">
      <dgm:prSet presAssocID="{5E5AEDD0-6C2D-4BB8-956B-79E41340B9E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B72FB9-006D-43F2-B2DB-6A58ACFE6AAB}" type="pres">
      <dgm:prSet presAssocID="{5E5AEDD0-6C2D-4BB8-956B-79E41340B9E8}" presName="txShp" presStyleLbl="node1" presStyleIdx="0" presStyleCnt="3" custScaleY="211490" custLinFactNeighborX="-585" custLinFactNeighborY="78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CC0FC5-610F-4490-BA9B-113ABD0184CB}" type="pres">
      <dgm:prSet presAssocID="{C48AF412-9E7F-48A3-BF74-2048C3244AB9}" presName="spacing" presStyleCnt="0"/>
      <dgm:spPr/>
    </dgm:pt>
    <dgm:pt modelId="{2F3208BC-6F94-4BE7-9C48-6FAC5078E6E3}" type="pres">
      <dgm:prSet presAssocID="{4A1DC28F-9FA2-4F95-AE59-E288039C1D39}" presName="composite" presStyleCnt="0"/>
      <dgm:spPr/>
    </dgm:pt>
    <dgm:pt modelId="{A75C97E7-5331-48DE-8CBD-FDE531A258A6}" type="pres">
      <dgm:prSet presAssocID="{4A1DC28F-9FA2-4F95-AE59-E288039C1D3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15A808B-2B82-4EEB-952D-F925F0CAE48F}" type="pres">
      <dgm:prSet presAssocID="{4A1DC28F-9FA2-4F95-AE59-E288039C1D39}" presName="txShp" presStyleLbl="node1" presStyleIdx="1" presStyleCnt="3" custScaleY="11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0E9C09-BCBE-4550-AEB5-0EFA97816492}" type="pres">
      <dgm:prSet presAssocID="{922CAB43-0582-418F-8A97-8336CB7B7BEC}" presName="spacing" presStyleCnt="0"/>
      <dgm:spPr/>
    </dgm:pt>
    <dgm:pt modelId="{8DF216D9-4325-485F-985D-53BED445E078}" type="pres">
      <dgm:prSet presAssocID="{5886DC0C-74A4-461E-A5AF-B6B096F625F0}" presName="composite" presStyleCnt="0"/>
      <dgm:spPr/>
    </dgm:pt>
    <dgm:pt modelId="{C61D3AB3-B36C-4A25-BAD5-DED21FA2A6FA}" type="pres">
      <dgm:prSet presAssocID="{5886DC0C-74A4-461E-A5AF-B6B096F625F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EAF0CC-7DE9-4D5A-B486-FAD7778C4485}" type="pres">
      <dgm:prSet presAssocID="{5886DC0C-74A4-461E-A5AF-B6B096F625F0}" presName="txShp" presStyleLbl="node1" presStyleIdx="2" presStyleCnt="3" custScaleX="110000" custScaleY="121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0555AE-C41F-47C1-9AF2-51FDC8939B45}" type="presOf" srcId="{5886DC0C-74A4-461E-A5AF-B6B096F625F0}" destId="{A4EAF0CC-7DE9-4D5A-B486-FAD7778C4485}" srcOrd="0" destOrd="0" presId="urn:microsoft.com/office/officeart/2005/8/layout/vList3#1"/>
    <dgm:cxn modelId="{130C3287-D923-4555-BBCB-856720A6F64F}" srcId="{4A29EC70-CCC2-4CA3-85A5-D48E38C92319}" destId="{4A1DC28F-9FA2-4F95-AE59-E288039C1D39}" srcOrd="1" destOrd="0" parTransId="{B7C7B414-48E4-44C8-932B-776FD3E2ADA8}" sibTransId="{922CAB43-0582-418F-8A97-8336CB7B7BEC}"/>
    <dgm:cxn modelId="{53DAD74B-B34F-46AC-8B3D-33A9DE7A6BD2}" srcId="{4A29EC70-CCC2-4CA3-85A5-D48E38C92319}" destId="{5886DC0C-74A4-461E-A5AF-B6B096F625F0}" srcOrd="2" destOrd="0" parTransId="{2A0E2775-8BA6-4288-B484-F1932665AC78}" sibTransId="{E736562C-565A-41D9-98E9-3ED7EF3E8177}"/>
    <dgm:cxn modelId="{F73B7597-0AAF-4AEF-B626-847D10B9E574}" srcId="{4A29EC70-CCC2-4CA3-85A5-D48E38C92319}" destId="{5E5AEDD0-6C2D-4BB8-956B-79E41340B9E8}" srcOrd="0" destOrd="0" parTransId="{53C03EBE-D48B-4A02-B1F2-30ED3B7CC34D}" sibTransId="{C48AF412-9E7F-48A3-BF74-2048C3244AB9}"/>
    <dgm:cxn modelId="{7A75A493-D769-4E8E-92FB-23D50D8C4104}" type="presOf" srcId="{4A29EC70-CCC2-4CA3-85A5-D48E38C92319}" destId="{879B20C6-0F1E-4EE9-ABC3-9FBAADAA1F4C}" srcOrd="0" destOrd="0" presId="urn:microsoft.com/office/officeart/2005/8/layout/vList3#1"/>
    <dgm:cxn modelId="{DB3CCD9E-4369-4745-BD55-2CA1E5424245}" type="presOf" srcId="{5E5AEDD0-6C2D-4BB8-956B-79E41340B9E8}" destId="{17B72FB9-006D-43F2-B2DB-6A58ACFE6AAB}" srcOrd="0" destOrd="0" presId="urn:microsoft.com/office/officeart/2005/8/layout/vList3#1"/>
    <dgm:cxn modelId="{D35B72DA-2AAA-45CD-AF1B-DA307C45A215}" type="presOf" srcId="{4A1DC28F-9FA2-4F95-AE59-E288039C1D39}" destId="{A15A808B-2B82-4EEB-952D-F925F0CAE48F}" srcOrd="0" destOrd="0" presId="urn:microsoft.com/office/officeart/2005/8/layout/vList3#1"/>
    <dgm:cxn modelId="{34419053-40BB-44A4-90F2-5C0B951C81EC}" type="presParOf" srcId="{879B20C6-0F1E-4EE9-ABC3-9FBAADAA1F4C}" destId="{16A3472D-2D49-476A-BBFA-3CA4E7698A19}" srcOrd="0" destOrd="0" presId="urn:microsoft.com/office/officeart/2005/8/layout/vList3#1"/>
    <dgm:cxn modelId="{5D016BBC-CE8C-4519-99D2-C556A7D013BB}" type="presParOf" srcId="{16A3472D-2D49-476A-BBFA-3CA4E7698A19}" destId="{DF034714-FBEF-4EDC-82A8-3038A151EE22}" srcOrd="0" destOrd="0" presId="urn:microsoft.com/office/officeart/2005/8/layout/vList3#1"/>
    <dgm:cxn modelId="{E067CECD-A328-4B12-98C1-F1AE0076ADD6}" type="presParOf" srcId="{16A3472D-2D49-476A-BBFA-3CA4E7698A19}" destId="{17B72FB9-006D-43F2-B2DB-6A58ACFE6AAB}" srcOrd="1" destOrd="0" presId="urn:microsoft.com/office/officeart/2005/8/layout/vList3#1"/>
    <dgm:cxn modelId="{B3BE7F7D-C059-4376-88B5-4E800535D1CA}" type="presParOf" srcId="{879B20C6-0F1E-4EE9-ABC3-9FBAADAA1F4C}" destId="{BECC0FC5-610F-4490-BA9B-113ABD0184CB}" srcOrd="1" destOrd="0" presId="urn:microsoft.com/office/officeart/2005/8/layout/vList3#1"/>
    <dgm:cxn modelId="{1C72615E-EFA9-42CB-ABEE-AA9F16380E21}" type="presParOf" srcId="{879B20C6-0F1E-4EE9-ABC3-9FBAADAA1F4C}" destId="{2F3208BC-6F94-4BE7-9C48-6FAC5078E6E3}" srcOrd="2" destOrd="0" presId="urn:microsoft.com/office/officeart/2005/8/layout/vList3#1"/>
    <dgm:cxn modelId="{969AB1FB-E1E0-48E7-A737-3956591553DC}" type="presParOf" srcId="{2F3208BC-6F94-4BE7-9C48-6FAC5078E6E3}" destId="{A75C97E7-5331-48DE-8CBD-FDE531A258A6}" srcOrd="0" destOrd="0" presId="urn:microsoft.com/office/officeart/2005/8/layout/vList3#1"/>
    <dgm:cxn modelId="{E958E112-7BC6-4801-86C8-5272AFC1AB08}" type="presParOf" srcId="{2F3208BC-6F94-4BE7-9C48-6FAC5078E6E3}" destId="{A15A808B-2B82-4EEB-952D-F925F0CAE48F}" srcOrd="1" destOrd="0" presId="urn:microsoft.com/office/officeart/2005/8/layout/vList3#1"/>
    <dgm:cxn modelId="{3F52AB54-6AB7-43F3-B794-E725CEA3B0AD}" type="presParOf" srcId="{879B20C6-0F1E-4EE9-ABC3-9FBAADAA1F4C}" destId="{410E9C09-BCBE-4550-AEB5-0EFA97816492}" srcOrd="3" destOrd="0" presId="urn:microsoft.com/office/officeart/2005/8/layout/vList3#1"/>
    <dgm:cxn modelId="{F2654C89-25CB-41FE-9047-A9F5E3BE0B78}" type="presParOf" srcId="{879B20C6-0F1E-4EE9-ABC3-9FBAADAA1F4C}" destId="{8DF216D9-4325-485F-985D-53BED445E078}" srcOrd="4" destOrd="0" presId="urn:microsoft.com/office/officeart/2005/8/layout/vList3#1"/>
    <dgm:cxn modelId="{D762AEE0-2CAB-4799-94FA-99AD81979BEE}" type="presParOf" srcId="{8DF216D9-4325-485F-985D-53BED445E078}" destId="{C61D3AB3-B36C-4A25-BAD5-DED21FA2A6FA}" srcOrd="0" destOrd="0" presId="urn:microsoft.com/office/officeart/2005/8/layout/vList3#1"/>
    <dgm:cxn modelId="{711051E3-EAB3-4E3F-986D-15A9FD030DE9}" type="presParOf" srcId="{8DF216D9-4325-485F-985D-53BED445E078}" destId="{A4EAF0CC-7DE9-4D5A-B486-FAD7778C448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BE38B1-FDC4-45B1-A335-D5252F0F50DE}" type="doc">
      <dgm:prSet loTypeId="urn:microsoft.com/office/officeart/2005/8/layout/vList3#2" loCatId="list" qsTypeId="urn:microsoft.com/office/officeart/2005/8/quickstyle/simple1" qsCatId="simple" csTypeId="urn:microsoft.com/office/officeart/2005/8/colors/accent4_1" csCatId="accent4" phldr="1"/>
      <dgm:spPr/>
    </dgm:pt>
    <dgm:pt modelId="{14AF6E50-7401-4390-BBAD-40A17FB20A75}">
      <dgm:prSet phldrT="[Texto]" custT="1"/>
      <dgm:spPr/>
      <dgm:t>
        <a:bodyPr/>
        <a:lstStyle/>
        <a:p>
          <a:r>
            <a:rPr lang="es-EC" sz="1400" b="1" dirty="0" smtClean="0"/>
            <a:t>Exenciones Tributarias SRI</a:t>
          </a:r>
          <a:endParaRPr lang="es-EC" sz="1400" dirty="0" smtClean="0"/>
        </a:p>
        <a:p>
          <a:r>
            <a:rPr lang="es-EC" sz="1400" dirty="0" smtClean="0"/>
            <a:t>Las personas de la tercera edad tienen derecho a la devolución de IVA e ICE a partir del día y mes en el cual hayan cumplido 65 años  por sus gastos o compras personales.</a:t>
          </a:r>
          <a:endParaRPr lang="es-EC" sz="1400" dirty="0"/>
        </a:p>
      </dgm:t>
    </dgm:pt>
    <dgm:pt modelId="{F74F8ECF-7F6A-4B28-B983-88E4AAB60C8F}" type="parTrans" cxnId="{FE4FD83A-AF61-44A9-A685-86D9EC18EF7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903A5BA-A150-4306-9F58-8CD4C4D2F8D8}" type="sibTrans" cxnId="{FE4FD83A-AF61-44A9-A685-86D9EC18EF7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6FE845F-8426-4FF6-9CFC-FB6EB1ACA772}">
      <dgm:prSet phldrT="[Texto]" custT="1"/>
      <dgm:spPr/>
      <dgm:t>
        <a:bodyPr/>
        <a:lstStyle/>
        <a:p>
          <a:r>
            <a:rPr lang="es-EC" sz="1400" b="1" dirty="0" smtClean="0"/>
            <a:t>Eventos </a:t>
          </a:r>
          <a:r>
            <a:rPr lang="es-EC" sz="1400" dirty="0" smtClean="0"/>
            <a:t/>
          </a:r>
          <a:br>
            <a:rPr lang="es-EC" sz="1400" dirty="0" smtClean="0"/>
          </a:br>
          <a:r>
            <a:rPr lang="es-EC" sz="1400" dirty="0" smtClean="0"/>
            <a:t>Pueden disfrutar de todos los eventos públicos, culturales, deportivos, recreativos y de cualquier índole con un descuento del 50%. </a:t>
          </a:r>
          <a:endParaRPr lang="es-EC" sz="1400" dirty="0"/>
        </a:p>
      </dgm:t>
    </dgm:pt>
    <dgm:pt modelId="{76A59E5F-035B-48E6-8968-FFC303F4B7E0}" type="parTrans" cxnId="{3AE330AB-AAD1-40EF-AAC3-9714052FBFF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C84ADF6-4A70-4DC1-A35A-A10AE4B6D509}" type="sibTrans" cxnId="{3AE330AB-AAD1-40EF-AAC3-9714052FBFF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8C5207B-4482-4773-94CC-F5E6B80B1D63}">
      <dgm:prSet phldrT="[Texto]" custT="1"/>
      <dgm:spPr/>
      <dgm:t>
        <a:bodyPr/>
        <a:lstStyle/>
        <a:p>
          <a:r>
            <a:rPr lang="es-EC" sz="1400" b="1" dirty="0" smtClean="0"/>
            <a:t>Preferencia</a:t>
          </a:r>
        </a:p>
        <a:p>
          <a:r>
            <a:rPr lang="es-EC" sz="1400" dirty="0" smtClean="0"/>
            <a:t>Las agencias de bancos y oficinas de servicio de pago de luz, agua y teléfono, deben contar con filas únicas para que los AM puedan realizar sus transacciones. </a:t>
          </a:r>
          <a:endParaRPr lang="es-EC" sz="1400" dirty="0"/>
        </a:p>
      </dgm:t>
    </dgm:pt>
    <dgm:pt modelId="{58E2C3F7-3E68-40C9-8B26-9730434BFC5F}" type="parTrans" cxnId="{CA945269-3878-49D2-A183-62A702B6660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66448FD-CC56-40F8-B5E7-C3522D0AC68D}" type="sibTrans" cxnId="{CA945269-3878-49D2-A183-62A702B6660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D795EA2F-E9E5-436C-BE38-D815ACF295D6}">
      <dgm:prSet custT="1"/>
      <dgm:spPr/>
      <dgm:t>
        <a:bodyPr/>
        <a:lstStyle/>
        <a:p>
          <a:r>
            <a:rPr lang="es-EC" sz="1400" b="1" dirty="0" smtClean="0"/>
            <a:t>Servicios Básicos</a:t>
          </a:r>
        </a:p>
        <a:p>
          <a:r>
            <a:rPr lang="es-EC" sz="1400" dirty="0" smtClean="0"/>
            <a:t>Tienen el derecho de pagar el 50% del consumo de agua, luz y teléfono.</a:t>
          </a:r>
          <a:endParaRPr lang="es-EC" sz="1400" dirty="0"/>
        </a:p>
      </dgm:t>
    </dgm:pt>
    <dgm:pt modelId="{C644BB34-BA45-427D-A146-87E6983A6FC4}" type="parTrans" cxnId="{DB3FA068-BB98-4527-8694-A69BA2A2488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4E0AA57-A536-44DE-BC06-E99AE4C5F4C8}" type="sibTrans" cxnId="{DB3FA068-BB98-4527-8694-A69BA2A2488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D7140F3-A8EB-4B95-9A47-8C171DE99C99}" type="pres">
      <dgm:prSet presAssocID="{60BE38B1-FDC4-45B1-A335-D5252F0F50DE}" presName="linearFlow" presStyleCnt="0">
        <dgm:presLayoutVars>
          <dgm:dir/>
          <dgm:resizeHandles val="exact"/>
        </dgm:presLayoutVars>
      </dgm:prSet>
      <dgm:spPr/>
    </dgm:pt>
    <dgm:pt modelId="{D0EC7BDA-0342-40D5-A768-EA310DF947FB}" type="pres">
      <dgm:prSet presAssocID="{14AF6E50-7401-4390-BBAD-40A17FB20A75}" presName="composite" presStyleCnt="0"/>
      <dgm:spPr/>
    </dgm:pt>
    <dgm:pt modelId="{A49FA3CF-512B-455B-BA3B-E380F7E57F27}" type="pres">
      <dgm:prSet presAssocID="{14AF6E50-7401-4390-BBAD-40A17FB20A75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70C477-8BCD-4C5A-89B0-D252CF68D6C9}" type="pres">
      <dgm:prSet presAssocID="{14AF6E50-7401-4390-BBAD-40A17FB20A75}" presName="txShp" presStyleLbl="node1" presStyleIdx="0" presStyleCnt="4" custScaleY="1505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EE94E-5997-48C3-8376-D170D9E221AB}" type="pres">
      <dgm:prSet presAssocID="{A903A5BA-A150-4306-9F58-8CD4C4D2F8D8}" presName="spacing" presStyleCnt="0"/>
      <dgm:spPr/>
    </dgm:pt>
    <dgm:pt modelId="{C9A9E75A-CDD8-4137-BFF9-0AC85785399B}" type="pres">
      <dgm:prSet presAssocID="{46FE845F-8426-4FF6-9CFC-FB6EB1ACA772}" presName="composite" presStyleCnt="0"/>
      <dgm:spPr/>
    </dgm:pt>
    <dgm:pt modelId="{B8A1B2B5-68DE-43B2-9059-5011211FDF6F}" type="pres">
      <dgm:prSet presAssocID="{46FE845F-8426-4FF6-9CFC-FB6EB1ACA772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32B675-7269-4365-9A3E-8AD3FBF5F09F}" type="pres">
      <dgm:prSet presAssocID="{46FE845F-8426-4FF6-9CFC-FB6EB1ACA772}" presName="txShp" presStyleLbl="node1" presStyleIdx="1" presStyleCnt="4" custScaleY="121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F05442-A16B-4365-88E5-6FCBF4C05EA3}" type="pres">
      <dgm:prSet presAssocID="{6C84ADF6-4A70-4DC1-A35A-A10AE4B6D509}" presName="spacing" presStyleCnt="0"/>
      <dgm:spPr/>
    </dgm:pt>
    <dgm:pt modelId="{A6C8FE95-BEDB-4556-9DB6-A107FEDD27A2}" type="pres">
      <dgm:prSet presAssocID="{A8C5207B-4482-4773-94CC-F5E6B80B1D63}" presName="composite" presStyleCnt="0"/>
      <dgm:spPr/>
    </dgm:pt>
    <dgm:pt modelId="{995B7308-8BFC-416A-AEA0-AFA4C6F68C55}" type="pres">
      <dgm:prSet presAssocID="{A8C5207B-4482-4773-94CC-F5E6B80B1D6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F991876-A4D1-444D-AD7E-09ABAC9F4FF3}" type="pres">
      <dgm:prSet presAssocID="{A8C5207B-4482-4773-94CC-F5E6B80B1D63}" presName="txShp" presStyleLbl="node1" presStyleIdx="2" presStyleCnt="4" custScaleY="150448" custLinFactNeighborX="-472" custLinFactNeighborY="-38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E2008A-E890-44A5-9168-02886CBDFDDB}" type="pres">
      <dgm:prSet presAssocID="{666448FD-CC56-40F8-B5E7-C3522D0AC68D}" presName="spacing" presStyleCnt="0"/>
      <dgm:spPr/>
    </dgm:pt>
    <dgm:pt modelId="{FB9D2947-4147-4827-A2F1-B196A7704EA7}" type="pres">
      <dgm:prSet presAssocID="{D795EA2F-E9E5-436C-BE38-D815ACF295D6}" presName="composite" presStyleCnt="0"/>
      <dgm:spPr/>
    </dgm:pt>
    <dgm:pt modelId="{47F0F2BE-0E60-4395-BA18-93398B393DA0}" type="pres">
      <dgm:prSet presAssocID="{D795EA2F-E9E5-436C-BE38-D815ACF295D6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A7A8EA0-783F-4369-8D64-408DC1C74490}" type="pres">
      <dgm:prSet presAssocID="{D795EA2F-E9E5-436C-BE38-D815ACF295D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E330AB-AAD1-40EF-AAC3-9714052FBFF4}" srcId="{60BE38B1-FDC4-45B1-A335-D5252F0F50DE}" destId="{46FE845F-8426-4FF6-9CFC-FB6EB1ACA772}" srcOrd="1" destOrd="0" parTransId="{76A59E5F-035B-48E6-8968-FFC303F4B7E0}" sibTransId="{6C84ADF6-4A70-4DC1-A35A-A10AE4B6D509}"/>
    <dgm:cxn modelId="{DB3FA068-BB98-4527-8694-A69BA2A24887}" srcId="{60BE38B1-FDC4-45B1-A335-D5252F0F50DE}" destId="{D795EA2F-E9E5-436C-BE38-D815ACF295D6}" srcOrd="3" destOrd="0" parTransId="{C644BB34-BA45-427D-A146-87E6983A6FC4}" sibTransId="{E4E0AA57-A536-44DE-BC06-E99AE4C5F4C8}"/>
    <dgm:cxn modelId="{F99F885B-FCCA-482E-856D-9FBE0FD06D15}" type="presOf" srcId="{46FE845F-8426-4FF6-9CFC-FB6EB1ACA772}" destId="{B932B675-7269-4365-9A3E-8AD3FBF5F09F}" srcOrd="0" destOrd="0" presId="urn:microsoft.com/office/officeart/2005/8/layout/vList3#2"/>
    <dgm:cxn modelId="{2E717347-E26C-4DB1-98BB-BD6D1B8B8467}" type="presOf" srcId="{60BE38B1-FDC4-45B1-A335-D5252F0F50DE}" destId="{BD7140F3-A8EB-4B95-9A47-8C171DE99C99}" srcOrd="0" destOrd="0" presId="urn:microsoft.com/office/officeart/2005/8/layout/vList3#2"/>
    <dgm:cxn modelId="{FE4FD83A-AF61-44A9-A685-86D9EC18EF7E}" srcId="{60BE38B1-FDC4-45B1-A335-D5252F0F50DE}" destId="{14AF6E50-7401-4390-BBAD-40A17FB20A75}" srcOrd="0" destOrd="0" parTransId="{F74F8ECF-7F6A-4B28-B983-88E4AAB60C8F}" sibTransId="{A903A5BA-A150-4306-9F58-8CD4C4D2F8D8}"/>
    <dgm:cxn modelId="{FBFA623C-A200-486B-9171-A011AA79BC8C}" type="presOf" srcId="{D795EA2F-E9E5-436C-BE38-D815ACF295D6}" destId="{9A7A8EA0-783F-4369-8D64-408DC1C74490}" srcOrd="0" destOrd="0" presId="urn:microsoft.com/office/officeart/2005/8/layout/vList3#2"/>
    <dgm:cxn modelId="{CA945269-3878-49D2-A183-62A702B6660E}" srcId="{60BE38B1-FDC4-45B1-A335-D5252F0F50DE}" destId="{A8C5207B-4482-4773-94CC-F5E6B80B1D63}" srcOrd="2" destOrd="0" parTransId="{58E2C3F7-3E68-40C9-8B26-9730434BFC5F}" sibTransId="{666448FD-CC56-40F8-B5E7-C3522D0AC68D}"/>
    <dgm:cxn modelId="{2E66182E-A8B2-4EED-8E04-9484C1CF9769}" type="presOf" srcId="{14AF6E50-7401-4390-BBAD-40A17FB20A75}" destId="{DD70C477-8BCD-4C5A-89B0-D252CF68D6C9}" srcOrd="0" destOrd="0" presId="urn:microsoft.com/office/officeart/2005/8/layout/vList3#2"/>
    <dgm:cxn modelId="{1EF2458A-6A75-4F83-8B4E-C03A533515B1}" type="presOf" srcId="{A8C5207B-4482-4773-94CC-F5E6B80B1D63}" destId="{0F991876-A4D1-444D-AD7E-09ABAC9F4FF3}" srcOrd="0" destOrd="0" presId="urn:microsoft.com/office/officeart/2005/8/layout/vList3#2"/>
    <dgm:cxn modelId="{C27A7F02-EE72-448D-BE0E-C879E3454646}" type="presParOf" srcId="{BD7140F3-A8EB-4B95-9A47-8C171DE99C99}" destId="{D0EC7BDA-0342-40D5-A768-EA310DF947FB}" srcOrd="0" destOrd="0" presId="urn:microsoft.com/office/officeart/2005/8/layout/vList3#2"/>
    <dgm:cxn modelId="{A4ED6FC8-25DF-410E-8E73-4ECEAD485660}" type="presParOf" srcId="{D0EC7BDA-0342-40D5-A768-EA310DF947FB}" destId="{A49FA3CF-512B-455B-BA3B-E380F7E57F27}" srcOrd="0" destOrd="0" presId="urn:microsoft.com/office/officeart/2005/8/layout/vList3#2"/>
    <dgm:cxn modelId="{442B406E-7B21-4A25-B315-F1E7D3FA6C49}" type="presParOf" srcId="{D0EC7BDA-0342-40D5-A768-EA310DF947FB}" destId="{DD70C477-8BCD-4C5A-89B0-D252CF68D6C9}" srcOrd="1" destOrd="0" presId="urn:microsoft.com/office/officeart/2005/8/layout/vList3#2"/>
    <dgm:cxn modelId="{F51DC31E-743F-40C7-940A-5271EF5F0202}" type="presParOf" srcId="{BD7140F3-A8EB-4B95-9A47-8C171DE99C99}" destId="{F3AEE94E-5997-48C3-8376-D170D9E221AB}" srcOrd="1" destOrd="0" presId="urn:microsoft.com/office/officeart/2005/8/layout/vList3#2"/>
    <dgm:cxn modelId="{A52752E6-E69D-44BA-8715-8FAFC83E1E8D}" type="presParOf" srcId="{BD7140F3-A8EB-4B95-9A47-8C171DE99C99}" destId="{C9A9E75A-CDD8-4137-BFF9-0AC85785399B}" srcOrd="2" destOrd="0" presId="urn:microsoft.com/office/officeart/2005/8/layout/vList3#2"/>
    <dgm:cxn modelId="{95E6617D-6EA6-4F61-9A11-E300CE17BB83}" type="presParOf" srcId="{C9A9E75A-CDD8-4137-BFF9-0AC85785399B}" destId="{B8A1B2B5-68DE-43B2-9059-5011211FDF6F}" srcOrd="0" destOrd="0" presId="urn:microsoft.com/office/officeart/2005/8/layout/vList3#2"/>
    <dgm:cxn modelId="{042369A2-E910-4A42-9917-572C18495D10}" type="presParOf" srcId="{C9A9E75A-CDD8-4137-BFF9-0AC85785399B}" destId="{B932B675-7269-4365-9A3E-8AD3FBF5F09F}" srcOrd="1" destOrd="0" presId="urn:microsoft.com/office/officeart/2005/8/layout/vList3#2"/>
    <dgm:cxn modelId="{194F15C6-4B42-4CD7-AFE5-2F0C16D0CBC8}" type="presParOf" srcId="{BD7140F3-A8EB-4B95-9A47-8C171DE99C99}" destId="{32F05442-A16B-4365-88E5-6FCBF4C05EA3}" srcOrd="3" destOrd="0" presId="urn:microsoft.com/office/officeart/2005/8/layout/vList3#2"/>
    <dgm:cxn modelId="{B092C34A-00C3-4095-95A9-4D342A69ED18}" type="presParOf" srcId="{BD7140F3-A8EB-4B95-9A47-8C171DE99C99}" destId="{A6C8FE95-BEDB-4556-9DB6-A107FEDD27A2}" srcOrd="4" destOrd="0" presId="urn:microsoft.com/office/officeart/2005/8/layout/vList3#2"/>
    <dgm:cxn modelId="{177BA688-096B-4076-B6AD-5FA0F9E6C067}" type="presParOf" srcId="{A6C8FE95-BEDB-4556-9DB6-A107FEDD27A2}" destId="{995B7308-8BFC-416A-AEA0-AFA4C6F68C55}" srcOrd="0" destOrd="0" presId="urn:microsoft.com/office/officeart/2005/8/layout/vList3#2"/>
    <dgm:cxn modelId="{33582877-2AD4-4F50-8750-1E572E46BEEC}" type="presParOf" srcId="{A6C8FE95-BEDB-4556-9DB6-A107FEDD27A2}" destId="{0F991876-A4D1-444D-AD7E-09ABAC9F4FF3}" srcOrd="1" destOrd="0" presId="urn:microsoft.com/office/officeart/2005/8/layout/vList3#2"/>
    <dgm:cxn modelId="{9F6DACE1-A130-4628-800A-423E37740AEF}" type="presParOf" srcId="{BD7140F3-A8EB-4B95-9A47-8C171DE99C99}" destId="{0EE2008A-E890-44A5-9168-02886CBDFDDB}" srcOrd="5" destOrd="0" presId="urn:microsoft.com/office/officeart/2005/8/layout/vList3#2"/>
    <dgm:cxn modelId="{708A53E0-013C-4115-8B68-8122F12F21A2}" type="presParOf" srcId="{BD7140F3-A8EB-4B95-9A47-8C171DE99C99}" destId="{FB9D2947-4147-4827-A2F1-B196A7704EA7}" srcOrd="6" destOrd="0" presId="urn:microsoft.com/office/officeart/2005/8/layout/vList3#2"/>
    <dgm:cxn modelId="{C6CFC949-7E1D-4389-8EF2-C93800D7D5B8}" type="presParOf" srcId="{FB9D2947-4147-4827-A2F1-B196A7704EA7}" destId="{47F0F2BE-0E60-4395-BA18-93398B393DA0}" srcOrd="0" destOrd="0" presId="urn:microsoft.com/office/officeart/2005/8/layout/vList3#2"/>
    <dgm:cxn modelId="{126FBC5E-75BD-4A6B-9C5C-010FEEB738B5}" type="presParOf" srcId="{FB9D2947-4147-4827-A2F1-B196A7704EA7}" destId="{9A7A8EA0-783F-4369-8D64-408DC1C7449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AB16-1298-498E-8F4C-358CB3E244B6}">
      <dsp:nvSpPr>
        <dsp:cNvPr id="0" name=""/>
        <dsp:cNvSpPr/>
      </dsp:nvSpPr>
      <dsp:spPr>
        <a:xfrm>
          <a:off x="0" y="617129"/>
          <a:ext cx="1004633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ABAE5-B498-4E2B-B97F-CDD37FAACFC5}">
      <dsp:nvSpPr>
        <dsp:cNvPr id="0" name=""/>
        <dsp:cNvSpPr/>
      </dsp:nvSpPr>
      <dsp:spPr>
        <a:xfrm>
          <a:off x="502316" y="26729"/>
          <a:ext cx="8861219" cy="1180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09" tIns="0" rIns="2658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1. Objetivos</a:t>
          </a:r>
          <a:endParaRPr lang="es-EC" sz="2800" kern="1200" dirty="0"/>
        </a:p>
      </dsp:txBody>
      <dsp:txXfrm>
        <a:off x="559958" y="84371"/>
        <a:ext cx="8745935" cy="1065516"/>
      </dsp:txXfrm>
    </dsp:sp>
    <dsp:sp modelId="{C6E00516-451B-40EF-9DB3-AA44AF24AD65}">
      <dsp:nvSpPr>
        <dsp:cNvPr id="0" name=""/>
        <dsp:cNvSpPr/>
      </dsp:nvSpPr>
      <dsp:spPr>
        <a:xfrm>
          <a:off x="0" y="2431530"/>
          <a:ext cx="1004633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E5EFE-7500-4CB9-AA8A-AB1376084E0F}">
      <dsp:nvSpPr>
        <dsp:cNvPr id="0" name=""/>
        <dsp:cNvSpPr/>
      </dsp:nvSpPr>
      <dsp:spPr>
        <a:xfrm>
          <a:off x="502316" y="1841129"/>
          <a:ext cx="8861219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09" tIns="0" rIns="2658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2. Caracterización de población de personas adultas mayores: contexto actual y transición demográfica </a:t>
          </a:r>
          <a:endParaRPr lang="es-EC" sz="2800" kern="1200" dirty="0"/>
        </a:p>
      </dsp:txBody>
      <dsp:txXfrm>
        <a:off x="559958" y="1898771"/>
        <a:ext cx="8745935" cy="1065516"/>
      </dsp:txXfrm>
    </dsp:sp>
    <dsp:sp modelId="{E103FC20-E2DE-4C2D-886C-15F6EBE59488}">
      <dsp:nvSpPr>
        <dsp:cNvPr id="0" name=""/>
        <dsp:cNvSpPr/>
      </dsp:nvSpPr>
      <dsp:spPr>
        <a:xfrm>
          <a:off x="0" y="4245930"/>
          <a:ext cx="1004633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3796A-23FC-483A-A21E-73F9A633EF0D}">
      <dsp:nvSpPr>
        <dsp:cNvPr id="0" name=""/>
        <dsp:cNvSpPr/>
      </dsp:nvSpPr>
      <dsp:spPr>
        <a:xfrm>
          <a:off x="502316" y="3655530"/>
          <a:ext cx="8861219" cy="1180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09" tIns="0" rIns="2658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3. Política de personas adultas mayores</a:t>
          </a:r>
          <a:endParaRPr lang="es-EC" sz="2800" kern="1200" dirty="0"/>
        </a:p>
      </dsp:txBody>
      <dsp:txXfrm>
        <a:off x="559958" y="3713172"/>
        <a:ext cx="8745935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2D0C4-A3D5-4F01-AC0C-09E190F69B32}">
      <dsp:nvSpPr>
        <dsp:cNvPr id="0" name=""/>
        <dsp:cNvSpPr/>
      </dsp:nvSpPr>
      <dsp:spPr>
        <a:xfrm>
          <a:off x="0" y="335627"/>
          <a:ext cx="9750884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777" tIns="437388" rIns="75677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Promover un envejecimiento positivo, a través de un sistema de servicios articulados de atención y cuidado, que propicie la inclusión social y económica de las personas adultas mayores y en particular de las que están en situación de mayor vulnerabilidad. </a:t>
          </a:r>
          <a:endParaRPr lang="es-EC" sz="2100" kern="1200" dirty="0"/>
        </a:p>
      </dsp:txBody>
      <dsp:txXfrm>
        <a:off x="0" y="335627"/>
        <a:ext cx="9750884" cy="1786050"/>
      </dsp:txXfrm>
    </dsp:sp>
    <dsp:sp modelId="{786CBAD2-B03F-48FE-8BBD-C6B4467E9B5B}">
      <dsp:nvSpPr>
        <dsp:cNvPr id="0" name=""/>
        <dsp:cNvSpPr/>
      </dsp:nvSpPr>
      <dsp:spPr>
        <a:xfrm>
          <a:off x="487544" y="25667"/>
          <a:ext cx="6825619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92" tIns="0" rIns="2579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Objetivo General</a:t>
          </a:r>
          <a:endParaRPr lang="es-EC" sz="2100" kern="1200" dirty="0"/>
        </a:p>
      </dsp:txBody>
      <dsp:txXfrm>
        <a:off x="517806" y="55929"/>
        <a:ext cx="6765095" cy="559396"/>
      </dsp:txXfrm>
    </dsp:sp>
    <dsp:sp modelId="{A43D0E05-F784-4613-A805-106BE93BDCDB}">
      <dsp:nvSpPr>
        <dsp:cNvPr id="0" name=""/>
        <dsp:cNvSpPr/>
      </dsp:nvSpPr>
      <dsp:spPr>
        <a:xfrm>
          <a:off x="0" y="2545037"/>
          <a:ext cx="9750884" cy="37442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777" tIns="437388" rIns="75677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Contribuir a que las personas adultas mayores cuenten con ingresos que aporten a su autonomía. </a:t>
          </a:r>
          <a:endParaRPr lang="es-EC" sz="210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Ofertar servicios de cuidado y atención integral de salud que operen a lo largo del ciclo de vida y que permitan a las personas adultas mayores gozar de bienestar físico y mental. </a:t>
          </a:r>
          <a:endParaRPr lang="es-EC" sz="210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Ofertar  servicios de atención, cuidado  y protección que promuevan la integración social de las personas adultas mayores, su </a:t>
          </a:r>
          <a:r>
            <a:rPr lang="es-EC" sz="2100" kern="1200" dirty="0" err="1" smtClean="0"/>
            <a:t>autocuidado</a:t>
          </a:r>
          <a:r>
            <a:rPr lang="es-EC" sz="2100" kern="1200" dirty="0" smtClean="0"/>
            <a:t>, autonomía y fomenten la participación y corresponsabilidad entre la familia, la sociedad y el Estado.</a:t>
          </a:r>
        </a:p>
      </dsp:txBody>
      <dsp:txXfrm>
        <a:off x="0" y="2545037"/>
        <a:ext cx="9750884" cy="3744245"/>
      </dsp:txXfrm>
    </dsp:sp>
    <dsp:sp modelId="{B135A250-4278-43F7-930C-A6AE3EA026C7}">
      <dsp:nvSpPr>
        <dsp:cNvPr id="0" name=""/>
        <dsp:cNvSpPr/>
      </dsp:nvSpPr>
      <dsp:spPr>
        <a:xfrm>
          <a:off x="487544" y="2235077"/>
          <a:ext cx="6825619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92" tIns="0" rIns="2579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Objetivos Específicos</a:t>
          </a:r>
          <a:endParaRPr lang="es-EC" sz="2100" kern="1200" dirty="0"/>
        </a:p>
      </dsp:txBody>
      <dsp:txXfrm>
        <a:off x="517806" y="2265339"/>
        <a:ext cx="676509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8F530-5931-4BEE-93E9-84135B4B75D4}">
      <dsp:nvSpPr>
        <dsp:cNvPr id="0" name=""/>
        <dsp:cNvSpPr/>
      </dsp:nvSpPr>
      <dsp:spPr>
        <a:xfrm>
          <a:off x="0" y="2715"/>
          <a:ext cx="5009595" cy="1121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Menor capacidad para generar y/o diversificar fuentes de ingresos.</a:t>
          </a:r>
          <a:endParaRPr lang="es-EC" sz="1600" kern="1200" dirty="0"/>
        </a:p>
      </dsp:txBody>
      <dsp:txXfrm>
        <a:off x="54744" y="57459"/>
        <a:ext cx="4900107" cy="1011955"/>
      </dsp:txXfrm>
    </dsp:sp>
    <dsp:sp modelId="{BC43527D-31D7-4E44-8B3E-3996D81A1FB0}">
      <dsp:nvSpPr>
        <dsp:cNvPr id="0" name=""/>
        <dsp:cNvSpPr/>
      </dsp:nvSpPr>
      <dsp:spPr>
        <a:xfrm>
          <a:off x="0" y="1126649"/>
          <a:ext cx="5009595" cy="1121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/>
            <a:t>Multimorbilidad</a:t>
          </a:r>
          <a:r>
            <a:rPr lang="es-EC" sz="1600" b="1" kern="1200" dirty="0" smtClean="0"/>
            <a:t> (presencia  de más de una enfermedad) y discapacidad</a:t>
          </a:r>
          <a:endParaRPr lang="es-EC" sz="1600" b="1" kern="1200" dirty="0"/>
        </a:p>
      </dsp:txBody>
      <dsp:txXfrm>
        <a:off x="54744" y="1181393"/>
        <a:ext cx="4900107" cy="1011955"/>
      </dsp:txXfrm>
    </dsp:sp>
    <dsp:sp modelId="{95A63030-E1ED-4D3D-A9C7-E1FE110DF7D0}">
      <dsp:nvSpPr>
        <dsp:cNvPr id="0" name=""/>
        <dsp:cNvSpPr/>
      </dsp:nvSpPr>
      <dsp:spPr>
        <a:xfrm>
          <a:off x="0" y="2250582"/>
          <a:ext cx="5009595" cy="5765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Reducción progresiva de capacidad de cuidado familiar</a:t>
          </a:r>
          <a:endParaRPr lang="es-EC" sz="1600" b="1" kern="1200" dirty="0"/>
        </a:p>
      </dsp:txBody>
      <dsp:txXfrm>
        <a:off x="28147" y="2278729"/>
        <a:ext cx="4953301" cy="520296"/>
      </dsp:txXfrm>
    </dsp:sp>
    <dsp:sp modelId="{7ECD78B2-763E-4EC4-A6D8-653C706BFC7C}">
      <dsp:nvSpPr>
        <dsp:cNvPr id="0" name=""/>
        <dsp:cNvSpPr/>
      </dsp:nvSpPr>
      <dsp:spPr>
        <a:xfrm>
          <a:off x="0" y="2829662"/>
          <a:ext cx="5009595" cy="7645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Marginación, discriminación y exclusión.</a:t>
          </a:r>
          <a:endParaRPr lang="es-EC" sz="1600" b="1" kern="1200" dirty="0"/>
        </a:p>
      </dsp:txBody>
      <dsp:txXfrm>
        <a:off x="37324" y="2866986"/>
        <a:ext cx="4934947" cy="689929"/>
      </dsp:txXfrm>
    </dsp:sp>
    <dsp:sp modelId="{E6FA18A8-B453-4FDC-BC9C-ED927DDF9CF7}">
      <dsp:nvSpPr>
        <dsp:cNvPr id="0" name=""/>
        <dsp:cNvSpPr/>
      </dsp:nvSpPr>
      <dsp:spPr>
        <a:xfrm>
          <a:off x="0" y="3596729"/>
          <a:ext cx="5009595" cy="5550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Entorno físico limita su accesibilidad.</a:t>
          </a:r>
          <a:endParaRPr lang="es-EC" sz="1600" b="1" kern="1200" dirty="0"/>
        </a:p>
      </dsp:txBody>
      <dsp:txXfrm>
        <a:off x="27097" y="3623826"/>
        <a:ext cx="4955401" cy="500886"/>
      </dsp:txXfrm>
    </dsp:sp>
    <dsp:sp modelId="{8C59EB86-98C0-4A4C-9338-ED9903D161B5}">
      <dsp:nvSpPr>
        <dsp:cNvPr id="0" name=""/>
        <dsp:cNvSpPr/>
      </dsp:nvSpPr>
      <dsp:spPr>
        <a:xfrm>
          <a:off x="0" y="4154300"/>
          <a:ext cx="5009595" cy="1121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Mujeres: mayor esperanza de vida, mayor nivel de morbilidad  (enfermedad), soporte de familia, menores niveles de educación y acceso a pensiones, ingresos y jubilación.</a:t>
          </a:r>
          <a:endParaRPr lang="es-EC" sz="1600" b="1" kern="1200" dirty="0"/>
        </a:p>
      </dsp:txBody>
      <dsp:txXfrm>
        <a:off x="54744" y="4209044"/>
        <a:ext cx="4900107" cy="1011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B9BC8-8EC6-4334-A5E2-CC3B220E4458}">
      <dsp:nvSpPr>
        <dsp:cNvPr id="0" name=""/>
        <dsp:cNvSpPr/>
      </dsp:nvSpPr>
      <dsp:spPr>
        <a:xfrm>
          <a:off x="2476" y="0"/>
          <a:ext cx="2414292" cy="691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RECURSOS ECONÓMICOS</a:t>
          </a:r>
          <a:endParaRPr lang="es-EC" sz="1900" kern="1200" dirty="0"/>
        </a:p>
      </dsp:txBody>
      <dsp:txXfrm>
        <a:off x="2476" y="0"/>
        <a:ext cx="2414292" cy="691065"/>
      </dsp:txXfrm>
    </dsp:sp>
    <dsp:sp modelId="{4DB179E8-EF68-412E-B88B-0E8B215B9763}">
      <dsp:nvSpPr>
        <dsp:cNvPr id="0" name=""/>
        <dsp:cNvSpPr/>
      </dsp:nvSpPr>
      <dsp:spPr>
        <a:xfrm>
          <a:off x="2476" y="886039"/>
          <a:ext cx="2414292" cy="21324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Pensiones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Contributivas</a:t>
          </a:r>
          <a:endParaRPr lang="es-EC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No contributivas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Beneficios/subsidios</a:t>
          </a:r>
          <a:endParaRPr lang="es-EC" sz="1900" kern="1200" dirty="0"/>
        </a:p>
      </dsp:txBody>
      <dsp:txXfrm>
        <a:off x="2476" y="886039"/>
        <a:ext cx="2414292" cy="2132442"/>
      </dsp:txXfrm>
    </dsp:sp>
    <dsp:sp modelId="{CAD73CB0-5122-4DC3-B400-9E9ECF896F59}">
      <dsp:nvSpPr>
        <dsp:cNvPr id="0" name=""/>
        <dsp:cNvSpPr/>
      </dsp:nvSpPr>
      <dsp:spPr>
        <a:xfrm>
          <a:off x="2754770" y="0"/>
          <a:ext cx="2414292" cy="691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PROTECCIÓN SOCIAL</a:t>
          </a:r>
          <a:endParaRPr lang="es-EC" sz="1900" kern="1200" dirty="0" smtClean="0"/>
        </a:p>
      </dsp:txBody>
      <dsp:txXfrm>
        <a:off x="2754770" y="0"/>
        <a:ext cx="2414292" cy="691065"/>
      </dsp:txXfrm>
    </dsp:sp>
    <dsp:sp modelId="{5449DC28-695D-4DF3-89D5-4F8DEB87BB56}">
      <dsp:nvSpPr>
        <dsp:cNvPr id="0" name=""/>
        <dsp:cNvSpPr/>
      </dsp:nvSpPr>
      <dsp:spPr>
        <a:xfrm>
          <a:off x="2734345" y="886039"/>
          <a:ext cx="2414292" cy="21324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Acompañamiento / cuidado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Inclusión social y envejecimiento activo</a:t>
          </a:r>
          <a:endParaRPr lang="es-EC" sz="1900" kern="1200" dirty="0"/>
        </a:p>
      </dsp:txBody>
      <dsp:txXfrm>
        <a:off x="2734345" y="886039"/>
        <a:ext cx="2414292" cy="2132442"/>
      </dsp:txXfrm>
    </dsp:sp>
    <dsp:sp modelId="{306DBA1F-5C4F-4345-9FB5-705E38C97EAB}">
      <dsp:nvSpPr>
        <dsp:cNvPr id="0" name=""/>
        <dsp:cNvSpPr/>
      </dsp:nvSpPr>
      <dsp:spPr>
        <a:xfrm>
          <a:off x="5507063" y="0"/>
          <a:ext cx="2414292" cy="6910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SALUD</a:t>
          </a:r>
          <a:endParaRPr lang="es-EC" sz="1900" kern="1200" dirty="0"/>
        </a:p>
      </dsp:txBody>
      <dsp:txXfrm>
        <a:off x="5507063" y="0"/>
        <a:ext cx="2414292" cy="691065"/>
      </dsp:txXfrm>
    </dsp:sp>
    <dsp:sp modelId="{BEAF3691-7EB0-43CE-A05C-BF2CF4FE5D1D}">
      <dsp:nvSpPr>
        <dsp:cNvPr id="0" name=""/>
        <dsp:cNvSpPr/>
      </dsp:nvSpPr>
      <dsp:spPr>
        <a:xfrm>
          <a:off x="5507063" y="897648"/>
          <a:ext cx="2414292" cy="21729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Atención morbilidad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Salud especializada (geriatría)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Salud preventiva </a:t>
          </a:r>
          <a:r>
            <a:rPr lang="es-EC" sz="1900" kern="1200" dirty="0" err="1" smtClean="0"/>
            <a:t>intergeneracional</a:t>
          </a:r>
          <a:endParaRPr lang="es-EC" sz="1900" kern="1200" dirty="0"/>
        </a:p>
      </dsp:txBody>
      <dsp:txXfrm>
        <a:off x="5507063" y="897648"/>
        <a:ext cx="2414292" cy="2172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A128-3628-463D-B228-394E57E1C232}">
      <dsp:nvSpPr>
        <dsp:cNvPr id="0" name=""/>
        <dsp:cNvSpPr/>
      </dsp:nvSpPr>
      <dsp:spPr>
        <a:xfrm>
          <a:off x="983" y="2515"/>
          <a:ext cx="8570508" cy="1344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1´077.587 adultos mayores</a:t>
          </a:r>
          <a:endParaRPr lang="es-EC" sz="5700" kern="1200" dirty="0"/>
        </a:p>
      </dsp:txBody>
      <dsp:txXfrm>
        <a:off x="40355" y="41887"/>
        <a:ext cx="8491764" cy="1265519"/>
      </dsp:txXfrm>
    </dsp:sp>
    <dsp:sp modelId="{BDB832EC-7F71-4D13-BFA1-FC510F6A8418}">
      <dsp:nvSpPr>
        <dsp:cNvPr id="0" name=""/>
        <dsp:cNvSpPr/>
      </dsp:nvSpPr>
      <dsp:spPr>
        <a:xfrm>
          <a:off x="983" y="1495626"/>
          <a:ext cx="4227678" cy="1344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568.902 Mujeres</a:t>
          </a:r>
          <a:endParaRPr lang="es-EC" sz="4000" kern="1200" dirty="0"/>
        </a:p>
      </dsp:txBody>
      <dsp:txXfrm>
        <a:off x="40355" y="1534998"/>
        <a:ext cx="4148934" cy="1265519"/>
      </dsp:txXfrm>
    </dsp:sp>
    <dsp:sp modelId="{A7A83D84-2924-4D0D-A8E7-EA4122B15EB1}">
      <dsp:nvSpPr>
        <dsp:cNvPr id="0" name=""/>
        <dsp:cNvSpPr/>
      </dsp:nvSpPr>
      <dsp:spPr>
        <a:xfrm>
          <a:off x="983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Pensión Contributiva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108.942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(20%)</a:t>
          </a:r>
          <a:endParaRPr lang="es-EC" sz="1800" kern="1200" dirty="0"/>
        </a:p>
      </dsp:txBody>
      <dsp:txXfrm>
        <a:off x="40355" y="3028108"/>
        <a:ext cx="1292098" cy="1265519"/>
      </dsp:txXfrm>
    </dsp:sp>
    <dsp:sp modelId="{2E83A290-6403-426F-A230-2BE76AA990A5}">
      <dsp:nvSpPr>
        <dsp:cNvPr id="0" name=""/>
        <dsp:cNvSpPr/>
      </dsp:nvSpPr>
      <dsp:spPr>
        <a:xfrm>
          <a:off x="1429401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Pensión NO contributiva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303.839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(53%)</a:t>
          </a:r>
        </a:p>
      </dsp:txBody>
      <dsp:txXfrm>
        <a:off x="1468773" y="3028108"/>
        <a:ext cx="1292098" cy="1265519"/>
      </dsp:txXfrm>
    </dsp:sp>
    <dsp:sp modelId="{C9F27F3B-5FB6-49FD-B887-390AB6D74F0E}">
      <dsp:nvSpPr>
        <dsp:cNvPr id="0" name=""/>
        <dsp:cNvSpPr/>
      </dsp:nvSpPr>
      <dsp:spPr>
        <a:xfrm>
          <a:off x="2857819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Sin pensión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156.121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(27%)</a:t>
          </a:r>
        </a:p>
      </dsp:txBody>
      <dsp:txXfrm>
        <a:off x="2897191" y="3028108"/>
        <a:ext cx="1292098" cy="1265519"/>
      </dsp:txXfrm>
    </dsp:sp>
    <dsp:sp modelId="{DB1BDE39-D6DE-47D7-9F5B-C391CEBDF95A}">
      <dsp:nvSpPr>
        <dsp:cNvPr id="0" name=""/>
        <dsp:cNvSpPr/>
      </dsp:nvSpPr>
      <dsp:spPr>
        <a:xfrm>
          <a:off x="4343813" y="1495626"/>
          <a:ext cx="4227678" cy="1344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508.685 Hombres</a:t>
          </a:r>
          <a:endParaRPr lang="es-EC" sz="4000" kern="1200" dirty="0"/>
        </a:p>
      </dsp:txBody>
      <dsp:txXfrm>
        <a:off x="4383185" y="1534998"/>
        <a:ext cx="4148934" cy="1265519"/>
      </dsp:txXfrm>
    </dsp:sp>
    <dsp:sp modelId="{0A9ADA22-CA35-4234-8946-D039C2949923}">
      <dsp:nvSpPr>
        <dsp:cNvPr id="0" name=""/>
        <dsp:cNvSpPr/>
      </dsp:nvSpPr>
      <dsp:spPr>
        <a:xfrm>
          <a:off x="4343813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Pensión Contributiva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243.085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(48%)</a:t>
          </a:r>
          <a:endParaRPr lang="es-EC" sz="1800" kern="1200" dirty="0"/>
        </a:p>
      </dsp:txBody>
      <dsp:txXfrm>
        <a:off x="4383185" y="3028108"/>
        <a:ext cx="1292098" cy="1265519"/>
      </dsp:txXfrm>
    </dsp:sp>
    <dsp:sp modelId="{92875790-74A5-46AA-80E1-70D51A6B4FA1}">
      <dsp:nvSpPr>
        <dsp:cNvPr id="0" name=""/>
        <dsp:cNvSpPr/>
      </dsp:nvSpPr>
      <dsp:spPr>
        <a:xfrm>
          <a:off x="5772231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Pensión NO contributiva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 239.876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(47%)</a:t>
          </a:r>
          <a:endParaRPr lang="es-EC" sz="1800" kern="1200" dirty="0"/>
        </a:p>
      </dsp:txBody>
      <dsp:txXfrm>
        <a:off x="5811603" y="3028108"/>
        <a:ext cx="1292098" cy="1265519"/>
      </dsp:txXfrm>
    </dsp:sp>
    <dsp:sp modelId="{50C7C0AE-624A-472A-A0EC-D1C466702777}">
      <dsp:nvSpPr>
        <dsp:cNvPr id="0" name=""/>
        <dsp:cNvSpPr/>
      </dsp:nvSpPr>
      <dsp:spPr>
        <a:xfrm>
          <a:off x="7200649" y="2988736"/>
          <a:ext cx="1370842" cy="1344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Sin pensión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25.724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kern="1200" dirty="0" smtClean="0"/>
            <a:t>(5%)</a:t>
          </a:r>
        </a:p>
      </dsp:txBody>
      <dsp:txXfrm>
        <a:off x="7240021" y="3028108"/>
        <a:ext cx="1292098" cy="1265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72FB9-006D-43F2-B2DB-6A58ACFE6AAB}">
      <dsp:nvSpPr>
        <dsp:cNvPr id="0" name=""/>
        <dsp:cNvSpPr/>
      </dsp:nvSpPr>
      <dsp:spPr>
        <a:xfrm rot="10800000">
          <a:off x="1169735" y="77219"/>
          <a:ext cx="3770550" cy="20478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98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Impuesto fiscal (renta) y municipal (predial)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</a:t>
          </a:r>
          <a:r>
            <a:rPr lang="es-EC" sz="1400" kern="1200" dirty="0" smtClean="0">
              <a:solidFill>
                <a:schemeClr val="tx1"/>
              </a:solidFill>
            </a:rPr>
            <a:t>aplica una exoneración en el pago del impuesto (50%  exoneración.  Exoneración total  de impuesto a la renta </a:t>
          </a:r>
          <a:r>
            <a:rPr lang="es-EC" sz="1400" kern="1200" dirty="0" smtClean="0"/>
            <a:t>para personas con ingresos de hasta  5 RBU)</a:t>
          </a:r>
          <a:endParaRPr lang="es-EC" sz="1400" kern="1200" dirty="0"/>
        </a:p>
      </dsp:txBody>
      <dsp:txXfrm rot="10800000">
        <a:off x="1681686" y="77219"/>
        <a:ext cx="3258599" cy="2047803"/>
      </dsp:txXfrm>
    </dsp:sp>
    <dsp:sp modelId="{DF034714-FBEF-4EDC-82A8-3038A151EE22}">
      <dsp:nvSpPr>
        <dsp:cNvPr id="0" name=""/>
        <dsp:cNvSpPr/>
      </dsp:nvSpPr>
      <dsp:spPr>
        <a:xfrm>
          <a:off x="707656" y="540518"/>
          <a:ext cx="968274" cy="9682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A808B-2B82-4EEB-952D-F925F0CAE48F}">
      <dsp:nvSpPr>
        <dsp:cNvPr id="0" name=""/>
        <dsp:cNvSpPr/>
      </dsp:nvSpPr>
      <dsp:spPr>
        <a:xfrm rot="10800000">
          <a:off x="1191793" y="2337594"/>
          <a:ext cx="3770550" cy="10651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98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Transporte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Tarifa diferenciada, 50%. Y servicio preferencial para AM.</a:t>
          </a:r>
          <a:endParaRPr lang="es-EC" sz="1400" kern="1200" dirty="0"/>
        </a:p>
      </dsp:txBody>
      <dsp:txXfrm rot="10800000">
        <a:off x="1458068" y="2337594"/>
        <a:ext cx="3504275" cy="1065101"/>
      </dsp:txXfrm>
    </dsp:sp>
    <dsp:sp modelId="{A75C97E7-5331-48DE-8CBD-FDE531A258A6}">
      <dsp:nvSpPr>
        <dsp:cNvPr id="0" name=""/>
        <dsp:cNvSpPr/>
      </dsp:nvSpPr>
      <dsp:spPr>
        <a:xfrm>
          <a:off x="707656" y="2386008"/>
          <a:ext cx="968274" cy="9682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AF0CC-7DE9-4D5A-B486-FAD7778C4485}">
      <dsp:nvSpPr>
        <dsp:cNvPr id="0" name=""/>
        <dsp:cNvSpPr/>
      </dsp:nvSpPr>
      <dsp:spPr>
        <a:xfrm rot="10800000">
          <a:off x="909002" y="3691733"/>
          <a:ext cx="4147605" cy="11716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98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Crédito de Desarrollo Humano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Hasta 24 veces el monto de la pensión jubilar para emprendimientos.</a:t>
          </a:r>
        </a:p>
      </dsp:txBody>
      <dsp:txXfrm rot="10800000">
        <a:off x="1201905" y="3691733"/>
        <a:ext cx="3854702" cy="1171611"/>
      </dsp:txXfrm>
    </dsp:sp>
    <dsp:sp modelId="{C61D3AB3-B36C-4A25-BAD5-DED21FA2A6FA}">
      <dsp:nvSpPr>
        <dsp:cNvPr id="0" name=""/>
        <dsp:cNvSpPr/>
      </dsp:nvSpPr>
      <dsp:spPr>
        <a:xfrm>
          <a:off x="613392" y="3793402"/>
          <a:ext cx="968274" cy="9682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C477-8BCD-4C5A-89B0-D252CF68D6C9}">
      <dsp:nvSpPr>
        <dsp:cNvPr id="0" name=""/>
        <dsp:cNvSpPr/>
      </dsp:nvSpPr>
      <dsp:spPr>
        <a:xfrm rot="10800000">
          <a:off x="1151203" y="835"/>
          <a:ext cx="3703374" cy="1314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Exenciones Tributarias SRI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personas de la tercera edad tienen derecho a la devolución de IVA e ICE a partir del día y mes en el cual hayan cumplido 65 años  por sus gastos o compras personales.</a:t>
          </a:r>
          <a:endParaRPr lang="es-EC" sz="1400" kern="1200" dirty="0"/>
        </a:p>
      </dsp:txBody>
      <dsp:txXfrm rot="10800000">
        <a:off x="1479916" y="835"/>
        <a:ext cx="3374661" cy="1314854"/>
      </dsp:txXfrm>
    </dsp:sp>
    <dsp:sp modelId="{A49FA3CF-512B-455B-BA3B-E380F7E57F27}">
      <dsp:nvSpPr>
        <dsp:cNvPr id="0" name=""/>
        <dsp:cNvSpPr/>
      </dsp:nvSpPr>
      <dsp:spPr>
        <a:xfrm>
          <a:off x="714406" y="221465"/>
          <a:ext cx="873593" cy="8735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2B675-7269-4365-9A3E-8AD3FBF5F09F}">
      <dsp:nvSpPr>
        <dsp:cNvPr id="0" name=""/>
        <dsp:cNvSpPr/>
      </dsp:nvSpPr>
      <dsp:spPr>
        <a:xfrm rot="10800000">
          <a:off x="1151203" y="1576463"/>
          <a:ext cx="3703374" cy="10615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Eventos </a:t>
          </a:r>
          <a:r>
            <a:rPr lang="es-EC" sz="1400" kern="1200" dirty="0" smtClean="0"/>
            <a:t/>
          </a:r>
          <a:br>
            <a:rPr lang="es-EC" sz="1400" kern="1200" dirty="0" smtClean="0"/>
          </a:br>
          <a:r>
            <a:rPr lang="es-EC" sz="1400" kern="1200" dirty="0" smtClean="0"/>
            <a:t>Pueden disfrutar de todos los eventos públicos, culturales, deportivos, recreativos y de cualquier índole con un descuento del 50%. </a:t>
          </a:r>
          <a:endParaRPr lang="es-EC" sz="1400" kern="1200" dirty="0"/>
        </a:p>
      </dsp:txBody>
      <dsp:txXfrm rot="10800000">
        <a:off x="1416594" y="1576463"/>
        <a:ext cx="3437983" cy="1061564"/>
      </dsp:txXfrm>
    </dsp:sp>
    <dsp:sp modelId="{B8A1B2B5-68DE-43B2-9059-5011211FDF6F}">
      <dsp:nvSpPr>
        <dsp:cNvPr id="0" name=""/>
        <dsp:cNvSpPr/>
      </dsp:nvSpPr>
      <dsp:spPr>
        <a:xfrm>
          <a:off x="714406" y="1670449"/>
          <a:ext cx="873593" cy="8735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91876-A4D1-444D-AD7E-09ABAC9F4FF3}">
      <dsp:nvSpPr>
        <dsp:cNvPr id="0" name=""/>
        <dsp:cNvSpPr/>
      </dsp:nvSpPr>
      <dsp:spPr>
        <a:xfrm rot="10800000">
          <a:off x="1133723" y="2865440"/>
          <a:ext cx="3703374" cy="13143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Preferencia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agencias de bancos y oficinas de servicio de pago de luz, agua y teléfono, deben contar con filas únicas para que los AM puedan realizar sus transacciones. </a:t>
          </a:r>
          <a:endParaRPr lang="es-EC" sz="1400" kern="1200" dirty="0"/>
        </a:p>
      </dsp:txBody>
      <dsp:txXfrm rot="10800000">
        <a:off x="1462299" y="2865440"/>
        <a:ext cx="3374798" cy="1314304"/>
      </dsp:txXfrm>
    </dsp:sp>
    <dsp:sp modelId="{995B7308-8BFC-416A-AEA0-AFA4C6F68C55}">
      <dsp:nvSpPr>
        <dsp:cNvPr id="0" name=""/>
        <dsp:cNvSpPr/>
      </dsp:nvSpPr>
      <dsp:spPr>
        <a:xfrm>
          <a:off x="714406" y="3119158"/>
          <a:ext cx="873593" cy="8735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A8EA0-783F-4369-8D64-408DC1C74490}">
      <dsp:nvSpPr>
        <dsp:cNvPr id="0" name=""/>
        <dsp:cNvSpPr/>
      </dsp:nvSpPr>
      <dsp:spPr>
        <a:xfrm rot="10800000">
          <a:off x="1151203" y="4473881"/>
          <a:ext cx="3703374" cy="8735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Servicios Básicos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Tienen el derecho de pagar el 50% del consumo de agua, luz y teléfono.</a:t>
          </a:r>
          <a:endParaRPr lang="es-EC" sz="1400" kern="1200" dirty="0"/>
        </a:p>
      </dsp:txBody>
      <dsp:txXfrm rot="10800000">
        <a:off x="1369601" y="4473881"/>
        <a:ext cx="3484976" cy="873593"/>
      </dsp:txXfrm>
    </dsp:sp>
    <dsp:sp modelId="{47F0F2BE-0E60-4395-BA18-93398B393DA0}">
      <dsp:nvSpPr>
        <dsp:cNvPr id="0" name=""/>
        <dsp:cNvSpPr/>
      </dsp:nvSpPr>
      <dsp:spPr>
        <a:xfrm>
          <a:off x="714406" y="4473881"/>
          <a:ext cx="873593" cy="8735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0.11267</cdr:x>
      <cdr:y>0.55839</cdr:y>
    </cdr:from>
    <cdr:to>
      <cdr:x>0.16136</cdr:x>
      <cdr:y>0.59217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76614" y="3388006"/>
          <a:ext cx="421994" cy="204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0.07231</cdr:x>
      <cdr:y>0.66162</cdr:y>
    </cdr:from>
    <cdr:to>
      <cdr:x>0.10274</cdr:x>
      <cdr:y>0.74147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684407" y="3579473"/>
          <a:ext cx="288000" cy="43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144000" rtlCol="0"/>
        <a:lstStyle xmlns:a="http://schemas.openxmlformats.org/drawingml/2006/main"/>
        <a:p xmlns:a="http://schemas.openxmlformats.org/drawingml/2006/main">
          <a:r>
            <a:rPr lang="es-EC" sz="1200" b="1" dirty="0" smtClean="0">
              <a:solidFill>
                <a:schemeClr val="bg1"/>
              </a:solidFill>
            </a:rPr>
            <a:t>684</a:t>
          </a:r>
          <a:endParaRPr lang="es-EC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0.59654</cdr:x>
      <cdr:y>0</cdr:y>
    </cdr:from>
    <cdr:to>
      <cdr:x>0.90174</cdr:x>
      <cdr:y>0.10193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5119693" y="-309053"/>
          <a:ext cx="2619332" cy="50006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0">
          <a:solidFill>
            <a:srgbClr val="4F81BD">
              <a:shade val="95000"/>
              <a:satMod val="105000"/>
            </a:srgb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1400" b="1" dirty="0" smtClean="0"/>
            <a:t>Con pensión contributiva: 60%</a:t>
          </a:r>
        </a:p>
      </cdr:txBody>
    </cdr:sp>
  </cdr:relSizeAnchor>
  <cdr:relSizeAnchor xmlns:cdr="http://schemas.openxmlformats.org/drawingml/2006/chartDrawing">
    <cdr:from>
      <cdr:x>0.90452</cdr:x>
      <cdr:y>0.03894</cdr:y>
    </cdr:from>
    <cdr:to>
      <cdr:x>0.97111</cdr:x>
      <cdr:y>0.03926</cdr:y>
    </cdr:to>
    <cdr:sp macro="" textlink="">
      <cdr:nvSpPr>
        <cdr:cNvPr id="12" name="11 Conector recto"/>
        <cdr:cNvSpPr/>
      </cdr:nvSpPr>
      <cdr:spPr>
        <a:xfrm xmlns:a="http://schemas.openxmlformats.org/drawingml/2006/main">
          <a:off x="7762899" y="191013"/>
          <a:ext cx="571504" cy="1588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C"/>
        </a:p>
      </cdr:txBody>
    </cdr:sp>
  </cdr:relSizeAnchor>
  <cdr:relSizeAnchor xmlns:cdr="http://schemas.openxmlformats.org/drawingml/2006/chartDrawing">
    <cdr:from>
      <cdr:x>0.97102</cdr:x>
      <cdr:y>0.0391</cdr:y>
    </cdr:from>
    <cdr:to>
      <cdr:x>0.9712</cdr:x>
      <cdr:y>0.06822</cdr:y>
    </cdr:to>
    <cdr:sp macro="" textlink="">
      <cdr:nvSpPr>
        <cdr:cNvPr id="14" name="13 Conector recto"/>
        <cdr:cNvSpPr/>
      </cdr:nvSpPr>
      <cdr:spPr>
        <a:xfrm xmlns:a="http://schemas.openxmlformats.org/drawingml/2006/main" rot="5400000">
          <a:off x="8333609" y="191807"/>
          <a:ext cx="1588" cy="142876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C"/>
        </a:p>
      </cdr:txBody>
    </cdr:sp>
  </cdr:relSizeAnchor>
  <cdr:relSizeAnchor xmlns:cdr="http://schemas.openxmlformats.org/drawingml/2006/chartDrawing">
    <cdr:from>
      <cdr:x>0.95446</cdr:x>
      <cdr:y>0.2428</cdr:y>
    </cdr:from>
    <cdr:to>
      <cdr:x>0.98776</cdr:x>
      <cdr:y>0.35264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8191527" y="1191145"/>
          <a:ext cx="285752" cy="538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1200" b="1" dirty="0" smtClean="0">
              <a:solidFill>
                <a:sysClr val="window" lastClr="FFFFFF"/>
              </a:solidFill>
            </a:rPr>
            <a:t>1.648</a:t>
          </a:r>
          <a:endParaRPr lang="es-EC" sz="12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0.06924</cdr:x>
      <cdr:y>0.72852</cdr:y>
    </cdr:from>
    <cdr:to>
      <cdr:x>0.16585</cdr:x>
      <cdr:y>0.89754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55294" y="39414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C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1932-75AE-48FF-BF9F-DD20F9E06484}" type="datetimeFigureOut">
              <a:rPr lang="es-EC" smtClean="0"/>
              <a:pPr/>
              <a:t>16/04/2015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A396-B44B-4176-99C1-244F3CF1CB8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46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E61C-ACCA-4E7C-8EEC-7E41155C868D}" type="datetimeFigureOut">
              <a:rPr lang="es-EC" smtClean="0"/>
              <a:pPr/>
              <a:t>16/04/2015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744538"/>
            <a:ext cx="51403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5BEF-0DF4-4D4B-837D-46FABEC4B30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4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7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3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6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0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44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18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91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42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55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Mujeres con</a:t>
            </a:r>
            <a:r>
              <a:rPr lang="es-EC" baseline="0" dirty="0" smtClean="0"/>
              <a:t> pensión contributiva del total de mujeres.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DCEFF-2CE5-4437-97EF-A475CDDB9FFB}" type="slidenum">
              <a:rPr lang="es-EC" smtClean="0"/>
              <a:pPr>
                <a:defRPr/>
              </a:pPr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735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155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dirty="0" smtClean="0"/>
              <a:t>En</a:t>
            </a:r>
            <a:r>
              <a:rPr lang="es-EC" baseline="0" dirty="0" smtClean="0"/>
              <a:t> el gráfico de la izquierda se poner en relación a qué. Incluir el total. Poner del total de personas AM cuantas tienen seguridad social.</a:t>
            </a:r>
            <a:endParaRPr lang="es-EC" dirty="0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014823C-D304-4FED-A3A6-F4548489E744}" type="slidenum">
              <a:rPr lang="es-EC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5074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Caracterización de la vulnerabilidad (tomando en cuenta la interacción del </a:t>
            </a:r>
            <a:r>
              <a:rPr lang="es-EC" dirty="0" err="1" smtClean="0"/>
              <a:t>MSP</a:t>
            </a:r>
            <a:r>
              <a:rPr lang="es-EC" dirty="0" smtClean="0"/>
              <a:t> con</a:t>
            </a:r>
            <a:r>
              <a:rPr lang="es-EC" baseline="0" dirty="0" smtClean="0"/>
              <a:t> MIES). En el caso del MIES es pobreza y </a:t>
            </a:r>
            <a:r>
              <a:rPr lang="es-EC" baseline="0" dirty="0" err="1" smtClean="0"/>
              <a:t>extr</a:t>
            </a:r>
            <a:r>
              <a:rPr lang="es-EC" baseline="0" dirty="0" smtClean="0"/>
              <a:t> pobreza. </a:t>
            </a:r>
          </a:p>
          <a:p>
            <a:r>
              <a:rPr lang="es-EC" baseline="0" dirty="0" smtClean="0"/>
              <a:t>Redactar los mismos ejes.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918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Caracterización de la vulnerabilidad (tomando en cuenta la interacción del </a:t>
            </a:r>
            <a:r>
              <a:rPr lang="es-EC" dirty="0" err="1" smtClean="0"/>
              <a:t>MSP</a:t>
            </a:r>
            <a:r>
              <a:rPr lang="es-EC" dirty="0" smtClean="0"/>
              <a:t> con</a:t>
            </a:r>
            <a:r>
              <a:rPr lang="es-EC" baseline="0" dirty="0" smtClean="0"/>
              <a:t> MIES). En el caso del MIES es pobreza y </a:t>
            </a:r>
            <a:r>
              <a:rPr lang="es-EC" baseline="0" dirty="0" err="1" smtClean="0"/>
              <a:t>extr</a:t>
            </a:r>
            <a:r>
              <a:rPr lang="es-EC" baseline="0" dirty="0" smtClean="0"/>
              <a:t> pobreza. </a:t>
            </a:r>
          </a:p>
          <a:p>
            <a:r>
              <a:rPr lang="es-EC" baseline="0" dirty="0" smtClean="0"/>
              <a:t>Redactar los mismos ejes.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67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55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55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55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7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0754" y="302870"/>
            <a:ext cx="5909695" cy="981167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70867" y="302865"/>
            <a:ext cx="2349579" cy="6452932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22130" y="302865"/>
            <a:ext cx="6874695" cy="645293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52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63F0945-7B1A-B942-ADDE-2EFD73E52966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0F8F-BD05-0C4A-ABDB-BE6088583C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Flecha abajo"/>
          <p:cNvSpPr/>
          <p:nvPr userDrawn="1"/>
        </p:nvSpPr>
        <p:spPr>
          <a:xfrm>
            <a:off x="391596" y="693261"/>
            <a:ext cx="152288" cy="21007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41" tIns="51420" rIns="102841" bIns="51420" rtlCol="0" anchor="ctr"/>
          <a:lstStyle/>
          <a:p>
            <a:pPr algn="ctr"/>
            <a:endParaRPr lang="es-EC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idx="1"/>
          </p:nvPr>
        </p:nvSpPr>
        <p:spPr>
          <a:xfrm>
            <a:off x="522129" y="1764670"/>
            <a:ext cx="9398318" cy="4991131"/>
          </a:xfrm>
          <a:prstGeom prst="rect">
            <a:avLst/>
          </a:prstGeom>
        </p:spPr>
        <p:txBody>
          <a:bodyPr vert="horz" lIns="102829" tIns="51414" rIns="102829" bIns="51414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522129" y="7009642"/>
            <a:ext cx="2436601" cy="402652"/>
          </a:xfrm>
          <a:prstGeom prst="rect">
            <a:avLst/>
          </a:prstGeom>
        </p:spPr>
        <p:txBody>
          <a:bodyPr lIns="102879" tIns="51440" rIns="102879" bIns="51440"/>
          <a:lstStyle/>
          <a:p>
            <a:fld id="{D790D99D-3FCF-2C4A-A3FB-6C5EF63061D7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9DCD-F563-424A-AB20-13A4456ABB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48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3193" y="2349390"/>
            <a:ext cx="8876189" cy="1621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6386" y="4285615"/>
            <a:ext cx="7309803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6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4891" y="3205463"/>
            <a:ext cx="8876189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2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0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4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6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2130" y="1764670"/>
            <a:ext cx="4612137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08309" y="1764670"/>
            <a:ext cx="4612137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62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131" y="1692892"/>
            <a:ext cx="461395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3" indent="0">
              <a:buNone/>
              <a:defRPr sz="2000" b="1"/>
            </a:lvl3pPr>
            <a:lvl4pPr marL="1542425" indent="0">
              <a:buNone/>
              <a:defRPr sz="1800" b="1"/>
            </a:lvl4pPr>
            <a:lvl5pPr marL="2056566" indent="0">
              <a:buNone/>
              <a:defRPr sz="1800" b="1"/>
            </a:lvl5pPr>
            <a:lvl6pPr marL="2570708" indent="0">
              <a:buNone/>
              <a:defRPr sz="1800" b="1"/>
            </a:lvl6pPr>
            <a:lvl7pPr marL="3084849" indent="0">
              <a:buNone/>
              <a:defRPr sz="1800" b="1"/>
            </a:lvl7pPr>
            <a:lvl8pPr marL="3598990" indent="0">
              <a:buNone/>
              <a:defRPr sz="1800" b="1"/>
            </a:lvl8pPr>
            <a:lvl9pPr marL="411313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2131" y="2398408"/>
            <a:ext cx="461395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304688" y="1692892"/>
            <a:ext cx="4615763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3" indent="0">
              <a:buNone/>
              <a:defRPr sz="2000" b="1"/>
            </a:lvl3pPr>
            <a:lvl4pPr marL="1542425" indent="0">
              <a:buNone/>
              <a:defRPr sz="1800" b="1"/>
            </a:lvl4pPr>
            <a:lvl5pPr marL="2056566" indent="0">
              <a:buNone/>
              <a:defRPr sz="1800" b="1"/>
            </a:lvl5pPr>
            <a:lvl6pPr marL="2570708" indent="0">
              <a:buNone/>
              <a:defRPr sz="1800" b="1"/>
            </a:lvl6pPr>
            <a:lvl7pPr marL="3084849" indent="0">
              <a:buNone/>
              <a:defRPr sz="1800" b="1"/>
            </a:lvl7pPr>
            <a:lvl8pPr marL="3598990" indent="0">
              <a:buNone/>
              <a:defRPr sz="1800" b="1"/>
            </a:lvl8pPr>
            <a:lvl9pPr marL="411313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304688" y="2398408"/>
            <a:ext cx="4615763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26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39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6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134" y="301113"/>
            <a:ext cx="3435535" cy="128148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757" y="301118"/>
            <a:ext cx="5837689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2134" y="1582598"/>
            <a:ext cx="343553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3" indent="0">
              <a:buNone/>
              <a:defRPr sz="1100"/>
            </a:lvl3pPr>
            <a:lvl4pPr marL="1542425" indent="0">
              <a:buNone/>
              <a:defRPr sz="1000"/>
            </a:lvl4pPr>
            <a:lvl5pPr marL="2056566" indent="0">
              <a:buNone/>
              <a:defRPr sz="1000"/>
            </a:lvl5pPr>
            <a:lvl6pPr marL="2570708" indent="0">
              <a:buNone/>
              <a:defRPr sz="1000"/>
            </a:lvl6pPr>
            <a:lvl7pPr marL="3084849" indent="0">
              <a:buNone/>
              <a:defRPr sz="1000"/>
            </a:lvl7pPr>
            <a:lvl8pPr marL="3598990" indent="0">
              <a:buNone/>
              <a:defRPr sz="1000"/>
            </a:lvl8pPr>
            <a:lvl9pPr marL="4113132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31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6819" y="5293995"/>
            <a:ext cx="6265545" cy="624986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46819" y="675755"/>
            <a:ext cx="6265545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144" indent="0">
              <a:buNone/>
              <a:defRPr sz="3200"/>
            </a:lvl2pPr>
            <a:lvl3pPr marL="1028283" indent="0">
              <a:buNone/>
              <a:defRPr sz="2700"/>
            </a:lvl3pPr>
            <a:lvl4pPr marL="1542425" indent="0">
              <a:buNone/>
              <a:defRPr sz="2300"/>
            </a:lvl4pPr>
            <a:lvl5pPr marL="2056566" indent="0">
              <a:buNone/>
              <a:defRPr sz="2300"/>
            </a:lvl5pPr>
            <a:lvl6pPr marL="2570708" indent="0">
              <a:buNone/>
              <a:defRPr sz="2300"/>
            </a:lvl6pPr>
            <a:lvl7pPr marL="3084849" indent="0">
              <a:buNone/>
              <a:defRPr sz="2300"/>
            </a:lvl7pPr>
            <a:lvl8pPr marL="3598990" indent="0">
              <a:buNone/>
              <a:defRPr sz="2300"/>
            </a:lvl8pPr>
            <a:lvl9pPr marL="4113132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46819" y="5918981"/>
            <a:ext cx="6265545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3" indent="0">
              <a:buNone/>
              <a:defRPr sz="1100"/>
            </a:lvl3pPr>
            <a:lvl4pPr marL="1542425" indent="0">
              <a:buNone/>
              <a:defRPr sz="1000"/>
            </a:lvl4pPr>
            <a:lvl5pPr marL="2056566" indent="0">
              <a:buNone/>
              <a:defRPr sz="1000"/>
            </a:lvl5pPr>
            <a:lvl6pPr marL="2570708" indent="0">
              <a:buNone/>
              <a:defRPr sz="1000"/>
            </a:lvl6pPr>
            <a:lvl7pPr marL="3084849" indent="0">
              <a:buNone/>
              <a:defRPr sz="1000"/>
            </a:lvl7pPr>
            <a:lvl8pPr marL="3598990" indent="0">
              <a:buNone/>
              <a:defRPr sz="1000"/>
            </a:lvl8pPr>
            <a:lvl9pPr marL="4113132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FCC81F0D-9878-DA4B-824E-50DE017CAAA3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 userDrawn="1"/>
        </p:nvPicPr>
        <p:blipFill rotWithShape="1">
          <a:blip r:embed="rId15">
            <a:alphaModFix amt="48000"/>
          </a:blip>
          <a:srcRect t="11813" r="7501" b="11813"/>
          <a:stretch/>
        </p:blipFill>
        <p:spPr>
          <a:xfrm>
            <a:off x="0" y="0"/>
            <a:ext cx="10442575" cy="7562850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28996" y="7050588"/>
            <a:ext cx="313579" cy="392148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129" y="1764670"/>
            <a:ext cx="9398318" cy="4991131"/>
          </a:xfrm>
          <a:prstGeom prst="rect">
            <a:avLst/>
          </a:prstGeom>
        </p:spPr>
        <p:txBody>
          <a:bodyPr vert="horz" lIns="102829" tIns="51414" rIns="102829" bIns="51414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67880" y="7009643"/>
            <a:ext cx="3306815" cy="402652"/>
          </a:xfrm>
          <a:prstGeom prst="rect">
            <a:avLst/>
          </a:prstGeom>
        </p:spPr>
        <p:txBody>
          <a:bodyPr vert="horz" lIns="102829" tIns="51414" rIns="102829" bIns="514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483845" y="7009643"/>
            <a:ext cx="2436601" cy="402652"/>
          </a:xfrm>
          <a:prstGeom prst="rect">
            <a:avLst/>
          </a:prstGeom>
        </p:spPr>
        <p:txBody>
          <a:bodyPr vert="horz" lIns="102829" tIns="51414" rIns="102829" bIns="514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8E754F-3777-4D4E-A3AB-7D5F76E033E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1" name="Imagen 10" descr="ama-la-vida.png"/>
          <p:cNvPicPr>
            <a:picLocks noChangeAspect="1"/>
          </p:cNvPicPr>
          <p:nvPr userDrawn="1"/>
        </p:nvPicPr>
        <p:blipFill rotWithShape="1">
          <a:blip r:embed="rId1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2" y="7050588"/>
            <a:ext cx="512262" cy="512263"/>
          </a:xfrm>
          <a:prstGeom prst="rect">
            <a:avLst/>
          </a:prstGeom>
        </p:spPr>
      </p:pic>
      <p:pic>
        <p:nvPicPr>
          <p:cNvPr id="12" name="Imagen 11" descr="ecuador.png"/>
          <p:cNvPicPr>
            <a:picLocks noChangeAspect="1"/>
          </p:cNvPicPr>
          <p:nvPr userDrawn="1"/>
        </p:nvPicPr>
        <p:blipFill>
          <a:blip r:embed="rId1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9" y="7084512"/>
            <a:ext cx="919564" cy="358927"/>
          </a:xfrm>
          <a:prstGeom prst="rect">
            <a:avLst/>
          </a:prstGeom>
        </p:spPr>
      </p:pic>
      <p:pic>
        <p:nvPicPr>
          <p:cNvPr id="13" name="Imagen 12" descr="logo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8" y="464185"/>
            <a:ext cx="2505809" cy="5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51414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76092"/>
          </a:solidFill>
          <a:latin typeface="Arial"/>
          <a:ea typeface="+mj-ea"/>
          <a:cs typeface="Arial"/>
        </a:defRPr>
      </a:lvl1pPr>
    </p:titleStyle>
    <p:bodyStyle>
      <a:lvl1pPr marL="385607" indent="-385607" algn="l" defTabSz="514144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835481" indent="-321338" algn="l" defTabSz="514144" rtl="0" eaLnBrk="1" latinLnBrk="0" hangingPunct="1">
        <a:spcBef>
          <a:spcPct val="20000"/>
        </a:spcBef>
        <a:buFont typeface="Arial"/>
        <a:buChar char="–"/>
        <a:defRPr sz="3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285354" indent="-257071" algn="l" defTabSz="514144" rtl="0" eaLnBrk="1" latinLnBrk="0" hangingPunct="1">
        <a:spcBef>
          <a:spcPct val="20000"/>
        </a:spcBef>
        <a:buFont typeface="Arial"/>
        <a:buChar char="•"/>
        <a:defRPr sz="27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799494" indent="-257071" algn="l" defTabSz="514144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313637" indent="-257071" algn="l" defTabSz="514144" rtl="0" eaLnBrk="1" latinLnBrk="0" hangingPunct="1">
        <a:spcBef>
          <a:spcPct val="20000"/>
        </a:spcBef>
        <a:buFont typeface="Arial"/>
        <a:buChar char="»"/>
        <a:defRPr sz="23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827778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918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060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202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83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25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6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708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849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990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32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854" y="7050588"/>
            <a:ext cx="313579" cy="392148"/>
          </a:xfrm>
          <a:prstGeom prst="rect">
            <a:avLst/>
          </a:prstGeom>
        </p:spPr>
      </p:pic>
      <p:sp>
        <p:nvSpPr>
          <p:cNvPr id="8" name="Subtítulo 3"/>
          <p:cNvSpPr>
            <a:spLocks noGrp="1"/>
          </p:cNvSpPr>
          <p:nvPr>
            <p:ph type="subTitle" idx="1"/>
          </p:nvPr>
        </p:nvSpPr>
        <p:spPr>
          <a:xfrm>
            <a:off x="6616768" y="7034457"/>
            <a:ext cx="3042615" cy="32382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C" sz="1600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Quito, </a:t>
            </a:r>
            <a:r>
              <a:rPr lang="es-EC" sz="1600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febrero 2015</a:t>
            </a:r>
            <a:endParaRPr lang="es-EC" sz="1600" i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</a:pPr>
            <a:endParaRPr lang="es-ES" sz="20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545" y="6290354"/>
            <a:ext cx="2127423" cy="60256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83194" y="2632865"/>
            <a:ext cx="8876189" cy="30119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3200" b="1" dirty="0" smtClean="0">
                <a:latin typeface="+mn-lt"/>
              </a:rPr>
              <a:t>POLÍTICA PARA PERSONAS ADULTAS MAYORES</a:t>
            </a:r>
            <a:br>
              <a:rPr lang="es-EC" sz="3200" b="1" dirty="0" smtClean="0">
                <a:latin typeface="+mn-lt"/>
              </a:rPr>
            </a:br>
            <a:r>
              <a:rPr lang="es-EC" dirty="0" smtClean="0">
                <a:latin typeface="+mn-lt"/>
              </a:rPr>
              <a:t/>
            </a:r>
            <a:br>
              <a:rPr lang="es-EC" dirty="0" smtClean="0">
                <a:latin typeface="+mn-lt"/>
              </a:rPr>
            </a:br>
            <a:r>
              <a:rPr lang="es-EC" sz="3200" b="1" dirty="0" smtClean="0">
                <a:latin typeface="+mn-lt"/>
              </a:rPr>
              <a:t>Marzo 2015</a:t>
            </a:r>
            <a:br>
              <a:rPr lang="es-EC" sz="3200" b="1" dirty="0" smtClean="0">
                <a:latin typeface="+mn-lt"/>
              </a:rPr>
            </a:br>
            <a:endParaRPr lang="es-EC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4509" y="6280173"/>
            <a:ext cx="1795482" cy="6229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0960" y="6347185"/>
            <a:ext cx="1798846" cy="517034"/>
          </a:xfrm>
          <a:prstGeom prst="rect">
            <a:avLst/>
          </a:prstGeom>
        </p:spPr>
      </p:pic>
      <p:pic>
        <p:nvPicPr>
          <p:cNvPr id="14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15" y="6221351"/>
            <a:ext cx="2040051" cy="7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0298" y="275620"/>
            <a:ext cx="6357295" cy="980822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Acompañamiento y cuidado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362724" y="1580374"/>
            <a:ext cx="2427638" cy="1271750"/>
            <a:chOff x="16809" y="793759"/>
            <a:chExt cx="2159623" cy="832465"/>
          </a:xfrm>
        </p:grpSpPr>
        <p:sp>
          <p:nvSpPr>
            <p:cNvPr id="7" name="6 Rectángulo"/>
            <p:cNvSpPr/>
            <p:nvPr/>
          </p:nvSpPr>
          <p:spPr>
            <a:xfrm>
              <a:off x="16809" y="793759"/>
              <a:ext cx="2159623" cy="832465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6809" y="793759"/>
              <a:ext cx="2159623" cy="832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effectLst/>
                </a:rPr>
                <a:t>CENTROS GERONTOLÓGICOS RESIDENCIALES</a:t>
              </a:r>
              <a:endParaRPr lang="es-EC" sz="1800" kern="1200" dirty="0"/>
            </a:p>
          </p:txBody>
        </p:sp>
      </p:grpSp>
      <p:grpSp>
        <p:nvGrpSpPr>
          <p:cNvPr id="4" name="8 Grupo"/>
          <p:cNvGrpSpPr/>
          <p:nvPr/>
        </p:nvGrpSpPr>
        <p:grpSpPr>
          <a:xfrm>
            <a:off x="2948022" y="1580374"/>
            <a:ext cx="2454165" cy="1271750"/>
            <a:chOff x="2455329" y="671745"/>
            <a:chExt cx="2081163" cy="945805"/>
          </a:xfrm>
        </p:grpSpPr>
        <p:sp>
          <p:nvSpPr>
            <p:cNvPr id="10" name="9 Rectángulo"/>
            <p:cNvSpPr/>
            <p:nvPr/>
          </p:nvSpPr>
          <p:spPr>
            <a:xfrm>
              <a:off x="2455329" y="785085"/>
              <a:ext cx="2081163" cy="832465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455329" y="671745"/>
              <a:ext cx="2081163" cy="945805"/>
            </a:xfrm>
            <a:prstGeom prst="rect">
              <a:avLst/>
            </a:prstGeom>
            <a:solidFill>
              <a:srgbClr val="9BBB5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effectLst/>
                </a:rPr>
                <a:t>CENTROS GERONTOLÓGICOS DIURNOS</a:t>
              </a:r>
              <a:endParaRPr lang="es-EC" sz="1800" b="1" kern="1200" dirty="0"/>
            </a:p>
          </p:txBody>
        </p:sp>
      </p:grpSp>
      <p:grpSp>
        <p:nvGrpSpPr>
          <p:cNvPr id="5" name="11 Grupo"/>
          <p:cNvGrpSpPr/>
          <p:nvPr/>
        </p:nvGrpSpPr>
        <p:grpSpPr>
          <a:xfrm>
            <a:off x="5607145" y="1586821"/>
            <a:ext cx="2329731" cy="1271751"/>
            <a:chOff x="4827856" y="785085"/>
            <a:chExt cx="2081163" cy="8324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12 Rectángulo"/>
            <p:cNvSpPr/>
            <p:nvPr/>
          </p:nvSpPr>
          <p:spPr>
            <a:xfrm>
              <a:off x="4827856" y="785085"/>
              <a:ext cx="2081163" cy="832465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827856" y="785085"/>
              <a:ext cx="2081163" cy="832465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effectLst/>
                </a:rPr>
                <a:t>ATENCIÓN DOMICILIARIA </a:t>
              </a:r>
              <a:endParaRPr lang="es-EC" sz="1800" b="1" kern="1200" dirty="0"/>
            </a:p>
          </p:txBody>
        </p:sp>
      </p:grpSp>
      <p:grpSp>
        <p:nvGrpSpPr>
          <p:cNvPr id="6" name="14 Grupo"/>
          <p:cNvGrpSpPr/>
          <p:nvPr/>
        </p:nvGrpSpPr>
        <p:grpSpPr>
          <a:xfrm>
            <a:off x="8127979" y="1601152"/>
            <a:ext cx="2206145" cy="1271751"/>
            <a:chOff x="7200383" y="785085"/>
            <a:chExt cx="2081163" cy="832465"/>
          </a:xfrm>
          <a:solidFill>
            <a:srgbClr val="FFC000"/>
          </a:solidFill>
        </p:grpSpPr>
        <p:sp>
          <p:nvSpPr>
            <p:cNvPr id="16" name="15 Rectángulo"/>
            <p:cNvSpPr/>
            <p:nvPr/>
          </p:nvSpPr>
          <p:spPr>
            <a:xfrm>
              <a:off x="7200383" y="785085"/>
              <a:ext cx="2081163" cy="832465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7200383" y="785085"/>
              <a:ext cx="2081163" cy="8324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solidFill>
                    <a:schemeClr val="bg1"/>
                  </a:solidFill>
                  <a:effectLst/>
                </a:rPr>
                <a:t>ESPACIOS </a:t>
              </a:r>
              <a:r>
                <a:rPr lang="es-EC" sz="1800" b="1" dirty="0" smtClean="0">
                  <a:solidFill>
                    <a:schemeClr val="bg1"/>
                  </a:solidFill>
                </a:rPr>
                <a:t>INTERACTIVOS</a:t>
              </a:r>
              <a:endParaRPr lang="es-EC" sz="18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1" y="3176056"/>
            <a:ext cx="3187787" cy="3410192"/>
          </a:xfrm>
          <a:prstGeom prst="rect">
            <a:avLst/>
          </a:prstGeom>
        </p:spPr>
      </p:pic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5876"/>
              </p:ext>
            </p:extLst>
          </p:nvPr>
        </p:nvGraphicFramePr>
        <p:xfrm>
          <a:off x="340613" y="6864459"/>
          <a:ext cx="45110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40"/>
              </a:tblGrid>
              <a:tr h="29367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MIES  -     REGULACION Y CONTROL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5153890" y="3004523"/>
            <a:ext cx="4937123" cy="441351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b="1" dirty="0" smtClean="0"/>
              <a:t>Cobertura:</a:t>
            </a:r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b="1" dirty="0" smtClean="0"/>
              <a:t>Directa MIES: </a:t>
            </a:r>
          </a:p>
          <a:p>
            <a:pPr marL="514139" lvl="2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dirty="0" smtClean="0"/>
              <a:t>Centros de Atención: 14 </a:t>
            </a:r>
          </a:p>
          <a:p>
            <a:pPr marL="514139" lvl="2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dirty="0" smtClean="0"/>
              <a:t>Cobertura:  2.630 personas adultas mayores</a:t>
            </a:r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b="1" dirty="0" smtClean="0"/>
              <a:t>Convenios</a:t>
            </a:r>
            <a:r>
              <a:rPr lang="es-EC" sz="1800" dirty="0" smtClean="0"/>
              <a:t>: 425 </a:t>
            </a:r>
          </a:p>
          <a:p>
            <a:pPr marL="342900" lvl="1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b="1" dirty="0" smtClean="0"/>
              <a:t>GAD: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326 convenios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 Cobertura: 49.794 personas adultas mayores</a:t>
            </a:r>
          </a:p>
          <a:p>
            <a:pPr marL="342900" lvl="1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b="1" dirty="0" smtClean="0"/>
              <a:t>OSC:</a:t>
            </a:r>
            <a:r>
              <a:rPr lang="es-EC" sz="1600" dirty="0" smtClean="0"/>
              <a:t> 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72 convenios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 Cobertura:  15.373 personas adultas mayores</a:t>
            </a:r>
          </a:p>
          <a:p>
            <a:pPr marL="342900" lvl="1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b="1" dirty="0" smtClean="0"/>
              <a:t>ORGANIZACIONES RELIGIOSAS: 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27 convenios</a:t>
            </a:r>
          </a:p>
          <a:p>
            <a:pPr marL="857039" lvl="2" indent="-3429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Cobertura: 2006 personas adultas mayores   </a:t>
            </a:r>
            <a:endParaRPr lang="es-EC" sz="1800" dirty="0" smtClean="0"/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b="1" dirty="0" smtClean="0"/>
              <a:t>Cobertura total MIES: 69.803</a:t>
            </a:r>
            <a:r>
              <a:rPr lang="es-EC" sz="1800" dirty="0" smtClean="0"/>
              <a:t> </a:t>
            </a:r>
            <a:r>
              <a:rPr lang="es-EC" sz="1400" dirty="0" smtClean="0"/>
              <a:t>personas adultas mayores</a:t>
            </a:r>
            <a:endParaRPr lang="es-EC" sz="1800" dirty="0" smtClean="0"/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800" b="1" dirty="0" smtClean="0"/>
              <a:t>Cobertura IESS: 25.131</a:t>
            </a:r>
            <a:r>
              <a:rPr lang="es-EC" sz="1800" dirty="0" smtClean="0"/>
              <a:t> </a:t>
            </a:r>
            <a:r>
              <a:rPr lang="es-EC" sz="1400" dirty="0" smtClean="0"/>
              <a:t>personas adultas mayores</a:t>
            </a:r>
            <a:endParaRPr lang="es-EC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32" y="1071488"/>
            <a:ext cx="5087270" cy="6467658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648831" y="413576"/>
            <a:ext cx="7745688" cy="739290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Distribución territorial de los servicios protección social para personas adultas mayores: MIES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91740" y="413576"/>
            <a:ext cx="7917293" cy="739290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Centros gerontológicos residenciales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5400000">
            <a:off x="4904631" y="8271750"/>
            <a:ext cx="4832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7 Grupo"/>
          <p:cNvGrpSpPr/>
          <p:nvPr/>
        </p:nvGrpSpPr>
        <p:grpSpPr>
          <a:xfrm>
            <a:off x="170386" y="1356884"/>
            <a:ext cx="4322783" cy="2607666"/>
            <a:chOff x="0" y="1969688"/>
            <a:chExt cx="2236050" cy="111600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8" name="57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solidFill>
              <a:schemeClr val="accent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 smtClean="0">
                  <a:solidFill>
                    <a:schemeClr val="bg1"/>
                  </a:solidFill>
                </a:rPr>
                <a:t>POBLACIÓN ATENDIDA</a:t>
              </a:r>
            </a:p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 Servicio de acogimiento temporal o definitivo para personas adultas mayores de 65 años de edad.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es-EC" sz="1600" b="1" dirty="0">
                  <a:solidFill>
                    <a:schemeClr val="bg1"/>
                  </a:solidFill>
                </a:rPr>
                <a:t>E</a:t>
              </a:r>
              <a:r>
                <a:rPr lang="es-EC" sz="1600" b="1" kern="1200" dirty="0" smtClean="0">
                  <a:solidFill>
                    <a:schemeClr val="bg1"/>
                  </a:solidFill>
                </a:rPr>
                <a:t>n situación de pobreza, abandono, sin referencia familiar.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CAPACIDAD: 30-150 AM</a:t>
              </a: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6766560" y="1467246"/>
            <a:ext cx="3336402" cy="2614615"/>
            <a:chOff x="0" y="1966714"/>
            <a:chExt cx="2236050" cy="1118978"/>
          </a:xfrm>
          <a:solidFill>
            <a:schemeClr val="accent1"/>
          </a:solidFill>
        </p:grpSpPr>
        <p:sp>
          <p:nvSpPr>
            <p:cNvPr id="66" name="65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0" y="1966714"/>
              <a:ext cx="2236050" cy="1116004"/>
            </a:xfrm>
            <a:prstGeom prst="round2Diag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800" b="1" dirty="0" smtClean="0">
                  <a:solidFill>
                    <a:schemeClr val="bg1"/>
                  </a:solidFill>
                </a:rPr>
                <a:t>Cobertura Nacional:  2.216 adultos mayores</a:t>
              </a:r>
            </a:p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800" b="1" dirty="0" smtClean="0">
                  <a:solidFill>
                    <a:schemeClr val="bg1"/>
                  </a:solidFill>
                </a:rPr>
                <a:t>Costo: </a:t>
              </a:r>
              <a:r>
                <a:rPr lang="es-EC" sz="1800" b="1" dirty="0">
                  <a:solidFill>
                    <a:schemeClr val="bg1"/>
                  </a:solidFill>
                </a:rPr>
                <a:t> </a:t>
              </a:r>
              <a:r>
                <a:rPr lang="es-EC" sz="1800" b="1" dirty="0" smtClean="0">
                  <a:solidFill>
                    <a:schemeClr val="bg1"/>
                  </a:solidFill>
                </a:rPr>
                <a:t>aporte del MIES 8,60 dólares diarios por  adulto mayor</a:t>
              </a:r>
            </a:p>
          </p:txBody>
        </p:sp>
      </p:grpSp>
      <p:grpSp>
        <p:nvGrpSpPr>
          <p:cNvPr id="5" name="7 Grupo"/>
          <p:cNvGrpSpPr/>
          <p:nvPr/>
        </p:nvGrpSpPr>
        <p:grpSpPr>
          <a:xfrm>
            <a:off x="106668" y="4331576"/>
            <a:ext cx="4386501" cy="2796662"/>
            <a:chOff x="0" y="1969688"/>
            <a:chExt cx="2236050" cy="1116004"/>
          </a:xfrm>
          <a:solidFill>
            <a:schemeClr val="accent4">
              <a:lumMod val="75000"/>
            </a:schemeClr>
          </a:solidFill>
        </p:grpSpPr>
        <p:sp>
          <p:nvSpPr>
            <p:cNvPr id="79" name="7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C" b="1" dirty="0" smtClean="0">
                  <a:solidFill>
                    <a:schemeClr val="bg1"/>
                  </a:solidFill>
                </a:rPr>
                <a:t>SERVICIOS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Acogida residencial 365 días, 24 horas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Alimentación 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Actividades de Integración familiar, grupal y comunitaria.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Ocupación del tiempo libre (talleres), autocuidado, destrezas que apoyan a mantener su capacidad física y mental.</a:t>
              </a:r>
            </a:p>
          </p:txBody>
        </p:sp>
      </p:grpSp>
      <p:pic>
        <p:nvPicPr>
          <p:cNvPr id="205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327" y="1906725"/>
            <a:ext cx="1820679" cy="29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dondear rectángulo de esquina del mismo lado 81"/>
          <p:cNvSpPr/>
          <p:nvPr/>
        </p:nvSpPr>
        <p:spPr>
          <a:xfrm>
            <a:off x="7560039" y="5435893"/>
            <a:ext cx="2279997" cy="8863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1F497D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rgbClr val="1F497D"/>
                </a:solidFill>
                <a:latin typeface="Arial"/>
                <a:cs typeface="Arial"/>
              </a:rPr>
              <a:t>Atención en convenio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47 centros gerontológicos residenciales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1.863 AM</a:t>
            </a:r>
          </a:p>
        </p:txBody>
      </p:sp>
      <p:sp>
        <p:nvSpPr>
          <p:cNvPr id="27" name="Redondear rectángulo de esquina del mismo lado 82"/>
          <p:cNvSpPr/>
          <p:nvPr/>
        </p:nvSpPr>
        <p:spPr>
          <a:xfrm>
            <a:off x="6782564" y="6576575"/>
            <a:ext cx="981915" cy="58843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1F497D"/>
                </a:solidFill>
                <a:latin typeface="Arial"/>
                <a:cs typeface="Arial"/>
              </a:rPr>
              <a:t>GAD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10 centros</a:t>
            </a:r>
            <a:endParaRPr lang="es-ES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dondear rectángulo de esquina del mismo lado 83"/>
          <p:cNvSpPr/>
          <p:nvPr/>
        </p:nvSpPr>
        <p:spPr>
          <a:xfrm>
            <a:off x="7819071" y="6565046"/>
            <a:ext cx="990268" cy="58843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1F497D"/>
                </a:solidFill>
                <a:latin typeface="Arial"/>
                <a:cs typeface="Arial"/>
              </a:rPr>
              <a:t>OSC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21 centros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9" name="Redondear rectángulo de esquina del mismo lado 84"/>
          <p:cNvSpPr/>
          <p:nvPr/>
        </p:nvSpPr>
        <p:spPr>
          <a:xfrm>
            <a:off x="8877579" y="6545044"/>
            <a:ext cx="1514347" cy="58843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1F497D"/>
                </a:solidFill>
                <a:latin typeface="Arial"/>
                <a:cs typeface="Arial"/>
              </a:rPr>
              <a:t>Organizaciones Religiosas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16 centros</a:t>
            </a:r>
          </a:p>
          <a:p>
            <a:pPr algn="ctr"/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30" name="Conector recto 32788"/>
          <p:cNvCxnSpPr/>
          <p:nvPr/>
        </p:nvCxnSpPr>
        <p:spPr>
          <a:xfrm>
            <a:off x="8437978" y="6432618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796"/>
          <p:cNvCxnSpPr/>
          <p:nvPr/>
        </p:nvCxnSpPr>
        <p:spPr>
          <a:xfrm>
            <a:off x="7407685" y="6434681"/>
            <a:ext cx="2158828" cy="696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03"/>
          <p:cNvCxnSpPr/>
          <p:nvPr/>
        </p:nvCxnSpPr>
        <p:spPr>
          <a:xfrm>
            <a:off x="9574428" y="6432618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dondear rectángulo de esquina del mismo lado 80"/>
          <p:cNvSpPr/>
          <p:nvPr/>
        </p:nvSpPr>
        <p:spPr>
          <a:xfrm>
            <a:off x="4782327" y="5442377"/>
            <a:ext cx="2491326" cy="883120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1F497D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rgbClr val="1F497D"/>
                </a:solidFill>
                <a:latin typeface="Arial"/>
                <a:cs typeface="Arial"/>
              </a:rPr>
              <a:t>Atención directa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12 centros gerontológicos residenciales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353 AM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249378" y="4862411"/>
            <a:ext cx="2998194" cy="40862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>
                <a:latin typeface="+mn-lt"/>
              </a:rPr>
              <a:t>Modalidades</a:t>
            </a:r>
            <a:endParaRPr lang="es-EC" sz="1800" b="1" dirty="0">
              <a:latin typeface="+mn-lt"/>
            </a:endParaRPr>
          </a:p>
        </p:txBody>
      </p:sp>
      <p:cxnSp>
        <p:nvCxnSpPr>
          <p:cNvPr id="41" name="40 Conector recto"/>
          <p:cNvCxnSpPr/>
          <p:nvPr/>
        </p:nvCxnSpPr>
        <p:spPr>
          <a:xfrm rot="5400000">
            <a:off x="7340219" y="6509108"/>
            <a:ext cx="1349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91740" y="334746"/>
            <a:ext cx="7917293" cy="739290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Centros gerontológicos diurnos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5400000">
            <a:off x="4904631" y="8271750"/>
            <a:ext cx="4832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7 Grupo"/>
          <p:cNvGrpSpPr/>
          <p:nvPr/>
        </p:nvGrpSpPr>
        <p:grpSpPr>
          <a:xfrm>
            <a:off x="296515" y="1119355"/>
            <a:ext cx="4007462" cy="2809810"/>
            <a:chOff x="0" y="1969688"/>
            <a:chExt cx="2236050" cy="11160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57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 smtClean="0">
                  <a:solidFill>
                    <a:schemeClr val="bg1"/>
                  </a:solidFill>
                </a:rPr>
                <a:t>POBLACIÓN ATENDIDA</a:t>
              </a:r>
            </a:p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Personas adultas mayores autónomos, o con dependencia leve o moderada.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Adultos mayores que viven solos o con otros adultos mayores. Carecen de cuidadores en su hogar.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Situación de pobreza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CAPACIDAD: 30-120 AM </a:t>
              </a: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6" name="65 Rectángulo"/>
          <p:cNvSpPr/>
          <p:nvPr/>
        </p:nvSpPr>
        <p:spPr>
          <a:xfrm>
            <a:off x="6276364" y="1116848"/>
            <a:ext cx="3946879" cy="2975071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7 Grupo"/>
          <p:cNvGrpSpPr/>
          <p:nvPr/>
        </p:nvGrpSpPr>
        <p:grpSpPr>
          <a:xfrm>
            <a:off x="264328" y="4121624"/>
            <a:ext cx="4039649" cy="3274636"/>
            <a:chOff x="0" y="1969688"/>
            <a:chExt cx="2236050" cy="111600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7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C" b="1" dirty="0" smtClean="0">
                <a:solidFill>
                  <a:schemeClr val="bg1"/>
                </a:solidFill>
              </a:endParaRPr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C" b="1" dirty="0" smtClean="0">
                <a:solidFill>
                  <a:schemeClr val="bg1"/>
                </a:solidFill>
              </a:endParaRPr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C" b="1" dirty="0" smtClean="0">
                  <a:solidFill>
                    <a:schemeClr val="bg1"/>
                  </a:solidFill>
                </a:rPr>
                <a:t>SERVICIOS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Acogida residencial 240 días (de lunes a viernes), 6 a 8 horas diarias.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Alimentación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Actividades de inclusión  familiar y comunitaria. 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>
                  <a:solidFill>
                    <a:schemeClr val="bg1"/>
                  </a:solidFill>
                </a:rPr>
                <a:t> </a:t>
              </a:r>
              <a:r>
                <a:rPr lang="es-EC" sz="1600" b="1" dirty="0" smtClean="0">
                  <a:solidFill>
                    <a:schemeClr val="bg1"/>
                  </a:solidFill>
                </a:rPr>
                <a:t>Prevención de violencia y maltrato intrafamiliar.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Ocupación del tiempo libre, autocuidado, destrezas que apoyan a mantener su capacidad física y mental.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es-EC" sz="1600" b="1" dirty="0" smtClean="0">
                <a:solidFill>
                  <a:schemeClr val="bg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endParaRPr lang="es-EC" sz="1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155" y="2090738"/>
            <a:ext cx="10110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6703056" y="1977741"/>
            <a:ext cx="3026536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sz="1800" b="1" dirty="0" smtClean="0">
                <a:solidFill>
                  <a:schemeClr val="bg1"/>
                </a:solidFill>
              </a:rPr>
              <a:t>Cobertura Nacional:  6.609 Adultos Mayores.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sz="1800" b="1" dirty="0" smtClean="0">
                <a:solidFill>
                  <a:schemeClr val="bg1"/>
                </a:solidFill>
              </a:rPr>
              <a:t>Costo:  aporte del MIES  3,25 dólares diarios por adulto mayor</a:t>
            </a:r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22" name="Redondear rectángulo de esquina del mismo lado 81"/>
          <p:cNvSpPr/>
          <p:nvPr/>
        </p:nvSpPr>
        <p:spPr>
          <a:xfrm>
            <a:off x="7662042" y="5420220"/>
            <a:ext cx="2230104" cy="83767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en convenio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125 centros gerontológico diurno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6.068 </a:t>
            </a:r>
          </a:p>
        </p:txBody>
      </p:sp>
      <p:sp>
        <p:nvSpPr>
          <p:cNvPr id="23" name="Redondear rectángulo de esquina del mismo lado 82"/>
          <p:cNvSpPr/>
          <p:nvPr/>
        </p:nvSpPr>
        <p:spPr>
          <a:xfrm>
            <a:off x="6886461" y="6606814"/>
            <a:ext cx="945155" cy="58843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GAD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84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centros</a:t>
            </a:r>
            <a:endParaRPr lang="es-ES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dondear rectángulo de esquina del mismo lado 83"/>
          <p:cNvSpPr/>
          <p:nvPr/>
        </p:nvSpPr>
        <p:spPr>
          <a:xfrm>
            <a:off x="8099638" y="6633171"/>
            <a:ext cx="762030" cy="58843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OSC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33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centros</a:t>
            </a:r>
          </a:p>
          <a:p>
            <a:pPr algn="ctr"/>
            <a:endParaRPr lang="es-ES" sz="11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5" name="Redondear rectángulo de esquina del mismo lado 84"/>
          <p:cNvSpPr/>
          <p:nvPr/>
        </p:nvSpPr>
        <p:spPr>
          <a:xfrm>
            <a:off x="8939779" y="6642583"/>
            <a:ext cx="1276284" cy="58843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2"/>
                </a:solidFill>
                <a:latin typeface="Arial"/>
                <a:cs typeface="Arial"/>
              </a:rPr>
              <a:t>Organizaciones Religiosas</a:t>
            </a:r>
          </a:p>
          <a:p>
            <a:pPr algn="ctr"/>
            <a:r>
              <a:rPr lang="es-ES" sz="1050" b="1" dirty="0" smtClean="0">
                <a:solidFill>
                  <a:schemeClr val="tx1"/>
                </a:solidFill>
                <a:latin typeface="Arial"/>
                <a:cs typeface="Arial"/>
              </a:rPr>
              <a:t>8 centros</a:t>
            </a:r>
          </a:p>
        </p:txBody>
      </p:sp>
      <p:cxnSp>
        <p:nvCxnSpPr>
          <p:cNvPr id="26" name="Conector recto 32788"/>
          <p:cNvCxnSpPr/>
          <p:nvPr/>
        </p:nvCxnSpPr>
        <p:spPr>
          <a:xfrm>
            <a:off x="8568417" y="6494389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32796"/>
          <p:cNvCxnSpPr/>
          <p:nvPr/>
        </p:nvCxnSpPr>
        <p:spPr>
          <a:xfrm rot="5400000" flipH="1" flipV="1">
            <a:off x="8662232" y="5655114"/>
            <a:ext cx="112426" cy="179097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103"/>
          <p:cNvCxnSpPr/>
          <p:nvPr/>
        </p:nvCxnSpPr>
        <p:spPr>
          <a:xfrm>
            <a:off x="9609331" y="6494389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dondear rectángulo de esquina del mismo lado 80"/>
          <p:cNvSpPr/>
          <p:nvPr/>
        </p:nvSpPr>
        <p:spPr>
          <a:xfrm>
            <a:off x="4923155" y="5427180"/>
            <a:ext cx="2102553" cy="83071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directa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9 centros gerontológicos diurnos</a:t>
            </a:r>
          </a:p>
          <a:p>
            <a:pPr algn="ctr"/>
            <a:r>
              <a:rPr lang="es-ES" sz="11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obertura 541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419284" y="4819443"/>
            <a:ext cx="3141495" cy="40862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>
                <a:latin typeface="+mn-lt"/>
              </a:rPr>
              <a:t>MODALIDADES</a:t>
            </a:r>
            <a:endParaRPr lang="es-EC" sz="1800" b="1" dirty="0">
              <a:latin typeface="+mn-lt"/>
            </a:endParaRPr>
          </a:p>
        </p:txBody>
      </p:sp>
      <p:cxnSp>
        <p:nvCxnSpPr>
          <p:cNvPr id="34" name="33 Conector recto"/>
          <p:cNvCxnSpPr/>
          <p:nvPr/>
        </p:nvCxnSpPr>
        <p:spPr>
          <a:xfrm rot="5400000" flipH="1" flipV="1">
            <a:off x="8743423" y="6376144"/>
            <a:ext cx="2364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91741" y="350513"/>
            <a:ext cx="7917293" cy="427536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Visita </a:t>
            </a:r>
            <a:r>
              <a:rPr lang="es-EC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omiciliaria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5400000">
            <a:off x="4904631" y="8271750"/>
            <a:ext cx="483244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7 Grupo"/>
          <p:cNvGrpSpPr/>
          <p:nvPr/>
        </p:nvGrpSpPr>
        <p:grpSpPr>
          <a:xfrm>
            <a:off x="382481" y="1366487"/>
            <a:ext cx="4326808" cy="2725539"/>
            <a:chOff x="0" y="1969688"/>
            <a:chExt cx="2236050" cy="11160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57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12">
                <a:lnSpc>
                  <a:spcPct val="90000"/>
                </a:lnSpc>
                <a:spcAft>
                  <a:spcPct val="35000"/>
                </a:spcAft>
              </a:pPr>
              <a:endParaRPr lang="es-EC" sz="1600" b="1" dirty="0">
                <a:solidFill>
                  <a:schemeClr val="bg1"/>
                </a:solidFill>
              </a:endParaRPr>
            </a:p>
            <a:p>
              <a:pPr algn="ctr" defTabSz="711112">
                <a:lnSpc>
                  <a:spcPct val="90000"/>
                </a:lnSpc>
                <a:spcAft>
                  <a:spcPct val="35000"/>
                </a:spcAft>
              </a:pPr>
              <a:r>
                <a:rPr lang="es-EC" b="1" dirty="0">
                  <a:solidFill>
                    <a:schemeClr val="bg1"/>
                  </a:solidFill>
                </a:rPr>
                <a:t>POBLACIÓN ATENDIDA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>
                  <a:solidFill>
                    <a:schemeClr val="bg1"/>
                  </a:solidFill>
                </a:rPr>
                <a:t>Personas adultas mayores de 65 años de edad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Adulto mayor con </a:t>
              </a:r>
              <a:r>
                <a:rPr lang="es-EC" sz="1600" b="1" dirty="0">
                  <a:solidFill>
                    <a:schemeClr val="bg1"/>
                  </a:solidFill>
                </a:rPr>
                <a:t>cierto grado de dependencia, </a:t>
              </a:r>
              <a:r>
                <a:rPr lang="es-EC" sz="1600" b="1" dirty="0" smtClean="0">
                  <a:solidFill>
                    <a:schemeClr val="bg1"/>
                  </a:solidFill>
                </a:rPr>
                <a:t>o discapacidad</a:t>
              </a:r>
              <a:endParaRPr lang="es-EC" sz="1600" b="1" dirty="0">
                <a:solidFill>
                  <a:schemeClr val="bg1"/>
                </a:solidFill>
              </a:endParaRP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>
                  <a:solidFill>
                    <a:schemeClr val="bg1"/>
                  </a:solidFill>
                </a:rPr>
                <a:t>Situación </a:t>
              </a:r>
              <a:r>
                <a:rPr lang="es-EC" sz="1600" b="1" dirty="0" smtClean="0">
                  <a:solidFill>
                    <a:schemeClr val="bg1"/>
                  </a:solidFill>
                </a:rPr>
                <a:t>pobreza</a:t>
              </a:r>
              <a:endParaRPr lang="es-EC" sz="1600" b="1" dirty="0">
                <a:solidFill>
                  <a:schemeClr val="bg1"/>
                </a:solidFill>
              </a:endParaRP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endParaRPr lang="es-EC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6492608" y="4531296"/>
            <a:ext cx="3916426" cy="2629596"/>
            <a:chOff x="51168" y="1918375"/>
            <a:chExt cx="2236050" cy="1167317"/>
          </a:xfrm>
          <a:solidFill>
            <a:schemeClr val="accent3"/>
          </a:solidFill>
        </p:grpSpPr>
        <p:sp>
          <p:nvSpPr>
            <p:cNvPr id="66" name="65 Rectángulo"/>
            <p:cNvSpPr/>
            <p:nvPr/>
          </p:nvSpPr>
          <p:spPr>
            <a:xfrm>
              <a:off x="51168" y="1918375"/>
              <a:ext cx="2236050" cy="1167317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125002" y="2160911"/>
              <a:ext cx="2111048" cy="792897"/>
            </a:xfrm>
            <a:prstGeom prst="round2Diag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>
                  <a:solidFill>
                    <a:schemeClr val="tx1"/>
                  </a:solidFill>
                </a:rPr>
                <a:t>Cobertura 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nacional:  33.408 AM</a:t>
              </a:r>
              <a:endParaRPr lang="es-EC" sz="1600" b="1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 smtClean="0">
                  <a:solidFill>
                    <a:schemeClr val="tx1"/>
                  </a:solidFill>
                </a:rPr>
                <a:t>Costo: Aporte de MIES 2,10  </a:t>
              </a:r>
              <a:r>
                <a:rPr lang="es-EC" sz="1600" b="1" dirty="0">
                  <a:solidFill>
                    <a:schemeClr val="tx1"/>
                  </a:solidFill>
                </a:rPr>
                <a:t>d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ólares diarios por adulto mayor</a:t>
              </a:r>
              <a:endParaRPr lang="es-EC" sz="1600" b="1" dirty="0">
                <a:solidFill>
                  <a:schemeClr val="tx1"/>
                </a:solidFill>
              </a:endParaRPr>
            </a:p>
            <a:p>
              <a:pPr algn="ctr" defTabSz="711112">
                <a:lnSpc>
                  <a:spcPct val="90000"/>
                </a:lnSpc>
                <a:spcAft>
                  <a:spcPct val="35000"/>
                </a:spcAft>
              </a:pP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7 Grupo"/>
          <p:cNvGrpSpPr/>
          <p:nvPr/>
        </p:nvGrpSpPr>
        <p:grpSpPr>
          <a:xfrm>
            <a:off x="294817" y="4324323"/>
            <a:ext cx="4419073" cy="3064593"/>
            <a:chOff x="0" y="1918375"/>
            <a:chExt cx="2354774" cy="123080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7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0" y="1918375"/>
              <a:ext cx="2354774" cy="1230807"/>
            </a:xfrm>
            <a:prstGeom prst="round2Diag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12">
                <a:lnSpc>
                  <a:spcPct val="90000"/>
                </a:lnSpc>
                <a:spcAft>
                  <a:spcPct val="35000"/>
                </a:spcAft>
              </a:pPr>
              <a:r>
                <a:rPr lang="es-EC" b="1" dirty="0">
                  <a:solidFill>
                    <a:schemeClr val="bg1"/>
                  </a:solidFill>
                </a:rPr>
                <a:t>SERVICIOS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Visitas 2 veces al mes por adulto mayor , 1 hora por visita. 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Activación de red de apoyo en la comunidad.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Integración familiar y comunitaria</a:t>
              </a:r>
            </a:p>
            <a:p>
              <a:pPr defTabSz="711112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Estimulación </a:t>
              </a:r>
              <a:r>
                <a:rPr lang="es-EC" sz="1600" b="1" dirty="0">
                  <a:solidFill>
                    <a:schemeClr val="bg1"/>
                  </a:solidFill>
                </a:rPr>
                <a:t>s</a:t>
              </a:r>
              <a:r>
                <a:rPr lang="es-EC" sz="1600" b="1" dirty="0" smtClean="0">
                  <a:solidFill>
                    <a:schemeClr val="bg1"/>
                  </a:solidFill>
                </a:rPr>
                <a:t>ocio-afectiva </a:t>
              </a:r>
              <a:r>
                <a:rPr lang="es-EC" sz="1600" b="1" dirty="0">
                  <a:solidFill>
                    <a:schemeClr val="bg1"/>
                  </a:solidFill>
                </a:rPr>
                <a:t>(actividades para fomentar la autonomía , integración familiar y social</a:t>
              </a:r>
              <a:r>
                <a:rPr lang="es-EC" sz="1600" b="1" dirty="0" smtClean="0">
                  <a:solidFill>
                    <a:schemeClr val="bg1"/>
                  </a:solidFill>
                </a:rPr>
                <a:t>)</a:t>
              </a:r>
              <a:endParaRPr lang="es-EC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0" descr="vejez : Dibujo vectorial de dos hombres de edad avanzada con cañ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316" y="4609656"/>
            <a:ext cx="1911292" cy="2254143"/>
          </a:xfrm>
          <a:prstGeom prst="rect">
            <a:avLst/>
          </a:prstGeom>
          <a:noFill/>
        </p:spPr>
      </p:pic>
      <p:sp>
        <p:nvSpPr>
          <p:cNvPr id="23" name="Redondear rectángulo de esquina del mismo lado 81"/>
          <p:cNvSpPr/>
          <p:nvPr/>
        </p:nvSpPr>
        <p:spPr>
          <a:xfrm>
            <a:off x="7490471" y="1925910"/>
            <a:ext cx="2419027" cy="82882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s-ES" sz="1100" b="1" dirty="0">
                <a:solidFill>
                  <a:schemeClr val="tx2"/>
                </a:solidFill>
                <a:latin typeface="Arial"/>
                <a:cs typeface="Arial"/>
              </a:rPr>
              <a:t>MIES</a:t>
            </a:r>
          </a:p>
          <a:p>
            <a:pPr algn="ctr"/>
            <a:r>
              <a:rPr lang="es-ES" sz="1100" dirty="0">
                <a:solidFill>
                  <a:schemeClr val="tx2"/>
                </a:solidFill>
                <a:latin typeface="Arial"/>
                <a:cs typeface="Arial"/>
              </a:rPr>
              <a:t>Atención en convenio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32.484</a:t>
            </a:r>
            <a:endParaRPr lang="es-ES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dondear rectángulo de esquina del mismo lado 82"/>
          <p:cNvSpPr/>
          <p:nvPr/>
        </p:nvSpPr>
        <p:spPr>
          <a:xfrm>
            <a:off x="5437665" y="3350875"/>
            <a:ext cx="1646331" cy="9277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GAD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131 convenios</a:t>
            </a:r>
            <a:endParaRPr lang="es-ES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dondear rectángulo de esquina del mismo lado 83"/>
          <p:cNvSpPr/>
          <p:nvPr/>
        </p:nvSpPr>
        <p:spPr>
          <a:xfrm>
            <a:off x="7355593" y="3323579"/>
            <a:ext cx="1206001" cy="95500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OSC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17 convenios</a:t>
            </a:r>
            <a:endParaRPr lang="es-ES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dondear rectángulo de esquina del mismo lado 84"/>
          <p:cNvSpPr/>
          <p:nvPr/>
        </p:nvSpPr>
        <p:spPr>
          <a:xfrm>
            <a:off x="8781392" y="3323578"/>
            <a:ext cx="1538021" cy="112851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s-ES" sz="1100" b="1" dirty="0">
                <a:solidFill>
                  <a:schemeClr val="tx2"/>
                </a:solidFill>
                <a:latin typeface="Arial"/>
                <a:cs typeface="Arial"/>
              </a:rPr>
              <a:t>Organizaciones </a:t>
            </a:r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Religiosas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3 convenios</a:t>
            </a:r>
            <a:endParaRPr lang="es-E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Conector recto 32788"/>
          <p:cNvCxnSpPr/>
          <p:nvPr/>
        </p:nvCxnSpPr>
        <p:spPr>
          <a:xfrm>
            <a:off x="7958217" y="3211153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32796"/>
          <p:cNvCxnSpPr/>
          <p:nvPr/>
        </p:nvCxnSpPr>
        <p:spPr>
          <a:xfrm>
            <a:off x="6201100" y="3211153"/>
            <a:ext cx="2825502" cy="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103"/>
          <p:cNvCxnSpPr/>
          <p:nvPr/>
        </p:nvCxnSpPr>
        <p:spPr>
          <a:xfrm>
            <a:off x="8999131" y="3211153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139671" y="1301214"/>
            <a:ext cx="2431845" cy="37455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s-EC" sz="1600" dirty="0" smtClean="0"/>
              <a:t>Modalidades</a:t>
            </a:r>
            <a:endParaRPr lang="es-EC" sz="1600" dirty="0"/>
          </a:p>
        </p:txBody>
      </p:sp>
      <p:sp>
        <p:nvSpPr>
          <p:cNvPr id="24" name="Redondear rectángulo de esquina del mismo lado 80"/>
          <p:cNvSpPr/>
          <p:nvPr/>
        </p:nvSpPr>
        <p:spPr>
          <a:xfrm>
            <a:off x="4943529" y="1927498"/>
            <a:ext cx="1995061" cy="827236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directa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924</a:t>
            </a:r>
          </a:p>
        </p:txBody>
      </p:sp>
      <p:cxnSp>
        <p:nvCxnSpPr>
          <p:cNvPr id="38" name="Conector recto 103"/>
          <p:cNvCxnSpPr/>
          <p:nvPr/>
        </p:nvCxnSpPr>
        <p:spPr>
          <a:xfrm>
            <a:off x="6201100" y="3238449"/>
            <a:ext cx="0" cy="112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16200000" flipH="1">
            <a:off x="7939578" y="2976517"/>
            <a:ext cx="457214" cy="1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 descr="vejez : recogida de las personas vector Vectore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16" y="4128677"/>
            <a:ext cx="2234611" cy="2021792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73236" y="445108"/>
            <a:ext cx="6335797" cy="468634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Espacios Alternativos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5400000">
            <a:off x="4904631" y="8271750"/>
            <a:ext cx="4832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7 Grupo"/>
          <p:cNvGrpSpPr/>
          <p:nvPr/>
        </p:nvGrpSpPr>
        <p:grpSpPr>
          <a:xfrm>
            <a:off x="422642" y="1184398"/>
            <a:ext cx="3989091" cy="2697541"/>
            <a:chOff x="0" y="1969688"/>
            <a:chExt cx="2236050" cy="1116004"/>
          </a:xfrm>
          <a:solidFill>
            <a:schemeClr val="accent1"/>
          </a:solidFill>
        </p:grpSpPr>
        <p:sp>
          <p:nvSpPr>
            <p:cNvPr id="58" name="57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bg1"/>
                  </a:solidFill>
                </a:rPr>
                <a:t>POBLACIÓN ATENDIDA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Personas adultas mayores  autovalentes, pueden trasladarse por sus propios medios. 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MIES: Situación pobreza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IESS: Afiliados adultos mayores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es-EC" sz="16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6483927" y="4537987"/>
            <a:ext cx="3676936" cy="2590251"/>
            <a:chOff x="0" y="1579814"/>
            <a:chExt cx="2236050" cy="1505878"/>
          </a:xfrm>
          <a:solidFill>
            <a:schemeClr val="accent3"/>
          </a:solidFill>
        </p:grpSpPr>
        <p:sp>
          <p:nvSpPr>
            <p:cNvPr id="66" name="65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0" y="1579814"/>
              <a:ext cx="2236050" cy="1505878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dirty="0">
                  <a:solidFill>
                    <a:schemeClr val="bg1"/>
                  </a:solidFill>
                </a:rPr>
                <a:t>Cobertura Nacional: </a:t>
              </a:r>
              <a:endParaRPr lang="es-EC" sz="1800" b="1" dirty="0" smtClean="0">
                <a:solidFill>
                  <a:schemeClr val="bg1"/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800" b="1" dirty="0" smtClean="0">
                  <a:solidFill>
                    <a:schemeClr val="bg1"/>
                  </a:solidFill>
                </a:rPr>
                <a:t>MIES : 27.570 adultos mayores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800" b="1" dirty="0" smtClean="0">
                  <a:solidFill>
                    <a:schemeClr val="bg1"/>
                  </a:solidFill>
                </a:rPr>
                <a:t>IESS : 25.131 adultos mayores</a:t>
              </a:r>
              <a:endParaRPr lang="es-EC" sz="1800" b="1" dirty="0">
                <a:solidFill>
                  <a:schemeClr val="bg1"/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800" b="1" dirty="0" smtClean="0">
                  <a:solidFill>
                    <a:schemeClr val="bg1"/>
                  </a:solidFill>
                </a:rPr>
                <a:t>Costo</a:t>
              </a:r>
              <a:r>
                <a:rPr lang="es-EC" sz="1800" b="1" dirty="0">
                  <a:solidFill>
                    <a:schemeClr val="bg1"/>
                  </a:solidFill>
                </a:rPr>
                <a:t>: </a:t>
              </a:r>
              <a:r>
                <a:rPr lang="es-EC" sz="1800" b="1" dirty="0" smtClean="0">
                  <a:solidFill>
                    <a:schemeClr val="bg1"/>
                  </a:solidFill>
                </a:rPr>
                <a:t>Aporte de MIES 0,95 </a:t>
              </a:r>
              <a:r>
                <a:rPr lang="es-EC" sz="1800" b="1" dirty="0">
                  <a:solidFill>
                    <a:schemeClr val="bg1"/>
                  </a:solidFill>
                </a:rPr>
                <a:t>d</a:t>
              </a:r>
              <a:r>
                <a:rPr lang="es-EC" sz="1800" b="1" dirty="0" smtClean="0">
                  <a:solidFill>
                    <a:schemeClr val="bg1"/>
                  </a:solidFill>
                </a:rPr>
                <a:t>ólares diarios por adulto mayor</a:t>
              </a:r>
              <a:endParaRPr lang="es-EC" sz="1800" b="1" dirty="0">
                <a:solidFill>
                  <a:schemeClr val="bg1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8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7 Grupo"/>
          <p:cNvGrpSpPr/>
          <p:nvPr/>
        </p:nvGrpSpPr>
        <p:grpSpPr>
          <a:xfrm>
            <a:off x="327392" y="4051738"/>
            <a:ext cx="4023885" cy="3076500"/>
            <a:chOff x="0" y="1969688"/>
            <a:chExt cx="2236050" cy="1116004"/>
          </a:xfrm>
          <a:solidFill>
            <a:schemeClr val="accent4"/>
          </a:solidFill>
        </p:grpSpPr>
        <p:sp>
          <p:nvSpPr>
            <p:cNvPr id="79" name="78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0" y="1969688"/>
              <a:ext cx="2236050" cy="1116004"/>
            </a:xfrm>
            <a:prstGeom prst="round2Diag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C" sz="1600" b="1" dirty="0" smtClean="0">
                  <a:solidFill>
                    <a:schemeClr val="bg1"/>
                  </a:solidFill>
                </a:rPr>
                <a:t>SERVICIOS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Operan  2 ó 3  veces  por semana, durante 3 a 4 horas cada día.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Encuentro e 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incorporación de las personas adultas mayores a la vida familiar y a las iniciativas de </a:t>
              </a:r>
              <a:r>
                <a:rPr lang="es-ES" sz="1600" b="1" dirty="0">
                  <a:solidFill>
                    <a:schemeClr val="bg1"/>
                  </a:solidFill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inclusión social 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Recuperación , trasmisión y difusión de  tradiciones, saberes culturales, históricos, ancestrales,  etc.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C" sz="1600" b="1" dirty="0" smtClean="0">
                  <a:solidFill>
                    <a:schemeClr val="bg1"/>
                  </a:solidFill>
                </a:rPr>
                <a:t>Fortalecimiento de sus capacidades, físicas y mentales.</a:t>
              </a:r>
            </a:p>
          </p:txBody>
        </p:sp>
      </p:grpSp>
      <p:sp>
        <p:nvSpPr>
          <p:cNvPr id="28" name="Redondear rectángulo de esquina del mismo lado 81"/>
          <p:cNvSpPr/>
          <p:nvPr/>
        </p:nvSpPr>
        <p:spPr>
          <a:xfrm>
            <a:off x="7697260" y="2101729"/>
            <a:ext cx="2465192" cy="86575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en convenio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542 puntos de atención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26.758</a:t>
            </a:r>
          </a:p>
        </p:txBody>
      </p:sp>
      <p:sp>
        <p:nvSpPr>
          <p:cNvPr id="30" name="Redondear rectángulo de esquina del mismo lado 82"/>
          <p:cNvSpPr/>
          <p:nvPr/>
        </p:nvSpPr>
        <p:spPr>
          <a:xfrm>
            <a:off x="6211015" y="3475413"/>
            <a:ext cx="1428845" cy="71434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GAD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403  puntos de atención</a:t>
            </a:r>
          </a:p>
        </p:txBody>
      </p:sp>
      <p:sp>
        <p:nvSpPr>
          <p:cNvPr id="32" name="Redondear rectángulo de esquina del mismo lado 83"/>
          <p:cNvSpPr/>
          <p:nvPr/>
        </p:nvSpPr>
        <p:spPr>
          <a:xfrm>
            <a:off x="7695672" y="3328772"/>
            <a:ext cx="1073948" cy="101919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OSC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129  puntos de atención</a:t>
            </a:r>
          </a:p>
        </p:txBody>
      </p:sp>
      <p:sp>
        <p:nvSpPr>
          <p:cNvPr id="33" name="Redondear rectángulo de esquina del mismo lado 84"/>
          <p:cNvSpPr/>
          <p:nvPr/>
        </p:nvSpPr>
        <p:spPr>
          <a:xfrm>
            <a:off x="8806785" y="3337397"/>
            <a:ext cx="1514347" cy="8464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Organizaciones Religiosas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10  puntos de atención</a:t>
            </a:r>
          </a:p>
        </p:txBody>
      </p:sp>
      <p:sp>
        <p:nvSpPr>
          <p:cNvPr id="38" name="Redondear rectángulo de esquina del mismo lado 80"/>
          <p:cNvSpPr/>
          <p:nvPr/>
        </p:nvSpPr>
        <p:spPr>
          <a:xfrm>
            <a:off x="5837322" y="2160559"/>
            <a:ext cx="1770103" cy="952276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MIES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directa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8 centros</a:t>
            </a:r>
          </a:p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/>
                <a:cs typeface="Arial"/>
              </a:rPr>
              <a:t>Cobertura 812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724028" y="1312551"/>
            <a:ext cx="2431845" cy="37457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+mn-lt"/>
              </a:rPr>
              <a:t>Modalidades de ejecución</a:t>
            </a:r>
            <a:endParaRPr lang="es-EC" sz="1600" b="1" dirty="0">
              <a:latin typeface="+mn-lt"/>
            </a:endParaRPr>
          </a:p>
        </p:txBody>
      </p:sp>
      <p:sp>
        <p:nvSpPr>
          <p:cNvPr id="40" name="Redondear rectángulo de esquina del mismo lado 80"/>
          <p:cNvSpPr/>
          <p:nvPr/>
        </p:nvSpPr>
        <p:spPr>
          <a:xfrm>
            <a:off x="4522555" y="2223621"/>
            <a:ext cx="1299002" cy="609995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IESS</a:t>
            </a:r>
            <a:endParaRPr lang="es-ES" sz="11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s-ES" sz="1100" dirty="0" smtClean="0">
                <a:solidFill>
                  <a:schemeClr val="tx2"/>
                </a:solidFill>
                <a:latin typeface="Arial"/>
                <a:cs typeface="Arial"/>
              </a:rPr>
              <a:t>Atención directa</a:t>
            </a:r>
          </a:p>
          <a:p>
            <a:pPr algn="ctr"/>
            <a:r>
              <a:rPr lang="es-ES" sz="1100" b="1" dirty="0" smtClean="0">
                <a:solidFill>
                  <a:schemeClr val="tx2"/>
                </a:solidFill>
                <a:latin typeface="Arial"/>
                <a:cs typeface="Arial"/>
              </a:rPr>
              <a:t>92</a:t>
            </a:r>
          </a:p>
        </p:txBody>
      </p:sp>
      <p:cxnSp>
        <p:nvCxnSpPr>
          <p:cNvPr id="34" name="33 Conector recto"/>
          <p:cNvCxnSpPr/>
          <p:nvPr/>
        </p:nvCxnSpPr>
        <p:spPr>
          <a:xfrm rot="5400000">
            <a:off x="8668039" y="3069068"/>
            <a:ext cx="2031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9444043" y="3249711"/>
            <a:ext cx="1581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8355829" y="3254420"/>
            <a:ext cx="1659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10800000">
            <a:off x="7042246" y="3172237"/>
            <a:ext cx="24800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6891453" y="3324619"/>
            <a:ext cx="3015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5145459" y="1927904"/>
            <a:ext cx="32925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rot="5400000">
            <a:off x="8351099" y="2014816"/>
            <a:ext cx="1738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6925125" y="2044231"/>
            <a:ext cx="2326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4997601" y="2075762"/>
            <a:ext cx="2957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807" y="6908529"/>
            <a:ext cx="6919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*Para los hombres, la 6ta causa de mortalidad es la neoplasia de la próstata</a:t>
            </a:r>
          </a:p>
          <a:p>
            <a:r>
              <a:rPr lang="es-ES" sz="1200" dirty="0" smtClean="0"/>
              <a:t>Fuente: Dirección Nacional de Estadística y </a:t>
            </a:r>
          </a:p>
          <a:p>
            <a:r>
              <a:rPr lang="es-ES" sz="1200" dirty="0" smtClean="0"/>
              <a:t>Análisis de Información de Salud, 2013</a:t>
            </a:r>
            <a:endParaRPr lang="es-EC" sz="1200" dirty="0"/>
          </a:p>
        </p:txBody>
      </p:sp>
      <p:sp>
        <p:nvSpPr>
          <p:cNvPr id="10" name="5 Marcador de texto"/>
          <p:cNvSpPr txBox="1">
            <a:spLocks/>
          </p:cNvSpPr>
          <p:nvPr/>
        </p:nvSpPr>
        <p:spPr bwMode="auto">
          <a:xfrm>
            <a:off x="316523" y="1342981"/>
            <a:ext cx="4817452" cy="5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9" tIns="51440" rIns="102879" bIns="51440" numCol="1" anchor="t" anchorCtr="0" compatLnSpc="1">
            <a:prstTxWarp prst="textNoShape">
              <a:avLst/>
            </a:prstTxWarp>
          </a:bodyPr>
          <a:lstStyle/>
          <a:p>
            <a:pPr marL="385763" marR="0" lvl="0" indent="-385763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10 primeras causas de mortalidad en la población &gt;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65 años,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2013*</a:t>
            </a:r>
          </a:p>
          <a:p>
            <a:pPr marL="385763" marR="0" lvl="0" indent="-385763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310759" y="182881"/>
            <a:ext cx="6625453" cy="975598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4"/>
                </a:solidFill>
              </a:rPr>
              <a:t>SALUD: </a:t>
            </a:r>
            <a:br>
              <a:rPr lang="es-ES" dirty="0" smtClean="0">
                <a:solidFill>
                  <a:schemeClr val="accent4"/>
                </a:solidFill>
              </a:rPr>
            </a:br>
            <a:r>
              <a:rPr lang="es-ES" b="0" dirty="0" smtClean="0">
                <a:solidFill>
                  <a:schemeClr val="accent4"/>
                </a:solidFill>
              </a:rPr>
              <a:t> Caracterización</a:t>
            </a:r>
            <a:endParaRPr lang="es-ES" b="0" dirty="0">
              <a:solidFill>
                <a:schemeClr val="accent4"/>
              </a:solidFill>
            </a:endParaRPr>
          </a:p>
        </p:txBody>
      </p:sp>
      <p:graphicFrame>
        <p:nvGraphicFramePr>
          <p:cNvPr id="15" name="5 Gráfico"/>
          <p:cNvGraphicFramePr/>
          <p:nvPr/>
        </p:nvGraphicFramePr>
        <p:xfrm>
          <a:off x="5470635" y="2096810"/>
          <a:ext cx="4713890" cy="47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5 Marcador de texto"/>
          <p:cNvSpPr txBox="1">
            <a:spLocks/>
          </p:cNvSpPr>
          <p:nvPr/>
        </p:nvSpPr>
        <p:spPr bwMode="auto">
          <a:xfrm>
            <a:off x="5450826" y="1385020"/>
            <a:ext cx="4817452" cy="5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9" tIns="51440" rIns="102879" bIns="51440" numCol="1" anchor="t" anchorCtr="0" compatLnSpc="1">
            <a:prstTxWarp prst="textNoShape">
              <a:avLst/>
            </a:prstTxWarp>
          </a:bodyPr>
          <a:lstStyle/>
          <a:p>
            <a:pPr marL="385763" marR="0" lvl="0" indent="-385763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Estado nutricional de la población &gt; de 65 años, 2012</a:t>
            </a:r>
          </a:p>
          <a:p>
            <a:pPr marL="385763" marR="0" lvl="0" indent="-385763" algn="ctr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24150" y="7199433"/>
            <a:ext cx="691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Fuente: Encuesta SABE, INEC 2010</a:t>
            </a:r>
            <a:endParaRPr lang="es-EC" sz="1200" dirty="0"/>
          </a:p>
        </p:txBody>
      </p:sp>
      <p:graphicFrame>
        <p:nvGraphicFramePr>
          <p:cNvPr id="18" name="3 Gráfico"/>
          <p:cNvGraphicFramePr>
            <a:graphicFrameLocks/>
          </p:cNvGraphicFramePr>
          <p:nvPr/>
        </p:nvGraphicFramePr>
        <p:xfrm>
          <a:off x="331076" y="2096814"/>
          <a:ext cx="5060731" cy="474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>
                <a:solidFill>
                  <a:schemeClr val="accent4"/>
                </a:solidFill>
              </a:rPr>
              <a:t>SALUD:</a:t>
            </a:r>
            <a:br>
              <a:rPr lang="es-EC" dirty="0" smtClean="0">
                <a:solidFill>
                  <a:schemeClr val="accent4"/>
                </a:solidFill>
              </a:rPr>
            </a:br>
            <a:r>
              <a:rPr lang="es-EC" b="0" dirty="0" smtClean="0">
                <a:solidFill>
                  <a:schemeClr val="accent4"/>
                </a:solidFill>
              </a:rPr>
              <a:t>Modelo de gestión</a:t>
            </a:r>
            <a:endParaRPr lang="es-EC" b="0" dirty="0">
              <a:solidFill>
                <a:schemeClr val="accent4"/>
              </a:solidFill>
            </a:endParaRPr>
          </a:p>
        </p:txBody>
      </p:sp>
      <p:pic>
        <p:nvPicPr>
          <p:cNvPr id="35" name="34 Imagen" descr="Logotipo Oficial - IESS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26" y="590246"/>
            <a:ext cx="1580717" cy="1079103"/>
          </a:xfrm>
          <a:prstGeom prst="rect">
            <a:avLst/>
          </a:prstGeom>
        </p:spPr>
      </p:pic>
      <p:pic>
        <p:nvPicPr>
          <p:cNvPr id="36" name="Picture 4" descr="C:\Users\USUARIO\Desktop\logotipo_ministerio_salud_publica_ecuad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911" y="854867"/>
            <a:ext cx="1948107" cy="651693"/>
          </a:xfrm>
          <a:prstGeom prst="rect">
            <a:avLst/>
          </a:prstGeom>
          <a:noFill/>
        </p:spPr>
      </p:pic>
      <p:sp>
        <p:nvSpPr>
          <p:cNvPr id="40" name="39 Abrir llave"/>
          <p:cNvSpPr/>
          <p:nvPr/>
        </p:nvSpPr>
        <p:spPr>
          <a:xfrm>
            <a:off x="2004411" y="1904528"/>
            <a:ext cx="362149" cy="29428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879" tIns="51440" rIns="102879" bIns="51440" rtlCol="0" anchor="ctr"/>
          <a:lstStyle/>
          <a:p>
            <a:pPr algn="ctr"/>
            <a:endParaRPr lang="es-EC"/>
          </a:p>
        </p:txBody>
      </p:sp>
      <p:sp>
        <p:nvSpPr>
          <p:cNvPr id="41" name="40 CuadroTexto"/>
          <p:cNvSpPr txBox="1"/>
          <p:nvPr/>
        </p:nvSpPr>
        <p:spPr>
          <a:xfrm>
            <a:off x="2895911" y="3122042"/>
            <a:ext cx="2960429" cy="934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2879" tIns="51440" rIns="102879" bIns="51440" rtlCol="0">
            <a:spAutoFit/>
          </a:bodyPr>
          <a:lstStyle/>
          <a:p>
            <a:pPr algn="ctr"/>
            <a:r>
              <a:rPr lang="es-EC" sz="1800" b="1" dirty="0" smtClean="0"/>
              <a:t>Segundo Nivel </a:t>
            </a:r>
          </a:p>
          <a:p>
            <a:pPr algn="ctr"/>
            <a:r>
              <a:rPr lang="es-EC" sz="1800" dirty="0" smtClean="0"/>
              <a:t>(Atención Especializada Geriátrica-Mediana Estancia)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538042" y="4703398"/>
            <a:ext cx="3697503" cy="1211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2879" tIns="51440" rIns="102879" bIns="51440">
            <a:spAutoFit/>
          </a:bodyPr>
          <a:lstStyle/>
          <a:p>
            <a:pPr algn="ctr"/>
            <a:r>
              <a:rPr lang="es-EC" sz="1800" b="1" dirty="0" smtClean="0"/>
              <a:t>Primer Nivel </a:t>
            </a:r>
          </a:p>
          <a:p>
            <a:pPr algn="ctr"/>
            <a:r>
              <a:rPr lang="es-EC" sz="1800" dirty="0" smtClean="0"/>
              <a:t>(Valoración geriátrica integral por EAIS capacitados en atención geriátrica) 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2790465" y="1595421"/>
            <a:ext cx="3171321" cy="934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2879" tIns="51440" rIns="102879" bIns="51440">
            <a:spAutoFit/>
          </a:bodyPr>
          <a:lstStyle/>
          <a:p>
            <a:pPr algn="ctr"/>
            <a:r>
              <a:rPr lang="es-EC" sz="1800" b="1" dirty="0" smtClean="0"/>
              <a:t>Tercer Nivel </a:t>
            </a:r>
          </a:p>
          <a:p>
            <a:pPr algn="ctr"/>
            <a:r>
              <a:rPr lang="es-EC" sz="1800" dirty="0" smtClean="0"/>
              <a:t>(Atención De Especialidad- Corta Estancia)</a:t>
            </a:r>
            <a:endParaRPr lang="es-EC" sz="1800" dirty="0"/>
          </a:p>
        </p:txBody>
      </p:sp>
      <p:pic>
        <p:nvPicPr>
          <p:cNvPr id="50" name="Picture 2" descr="C:\Users\USUARIO\Desktop\38_logos-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289" y="1814523"/>
            <a:ext cx="1965060" cy="657365"/>
          </a:xfrm>
          <a:prstGeom prst="rect">
            <a:avLst/>
          </a:prstGeom>
          <a:noFill/>
        </p:spPr>
      </p:pic>
      <p:sp>
        <p:nvSpPr>
          <p:cNvPr id="52" name="51 Rectángulo"/>
          <p:cNvSpPr/>
          <p:nvPr/>
        </p:nvSpPr>
        <p:spPr>
          <a:xfrm rot="5400000">
            <a:off x="8607687" y="2261011"/>
            <a:ext cx="1024143" cy="1428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lIns="102879" tIns="51440" rIns="102879" bIns="51440" rtlCol="0" anchor="ctr"/>
          <a:lstStyle/>
          <a:p>
            <a:pPr algn="ctr"/>
            <a:r>
              <a:rPr lang="es-EC" sz="1200" dirty="0" smtClean="0"/>
              <a:t>CENTROS GERONTOLÓGICOS</a:t>
            </a:r>
            <a:endParaRPr lang="es-EC" sz="1200" dirty="0"/>
          </a:p>
        </p:txBody>
      </p:sp>
      <p:cxnSp>
        <p:nvCxnSpPr>
          <p:cNvPr id="54" name="53 Conector recto de flecha"/>
          <p:cNvCxnSpPr>
            <a:stCxn id="42" idx="3"/>
            <a:endCxn id="52" idx="3"/>
          </p:cNvCxnSpPr>
          <p:nvPr/>
        </p:nvCxnSpPr>
        <p:spPr>
          <a:xfrm flipV="1">
            <a:off x="6235545" y="3487243"/>
            <a:ext cx="2884213" cy="18220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6431979" y="3063030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70" idx="3"/>
            <a:endCxn id="52" idx="2"/>
          </p:cNvCxnSpPr>
          <p:nvPr/>
        </p:nvCxnSpPr>
        <p:spPr>
          <a:xfrm flipV="1">
            <a:off x="7755873" y="2975172"/>
            <a:ext cx="649725" cy="528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errar llave"/>
          <p:cNvSpPr/>
          <p:nvPr/>
        </p:nvSpPr>
        <p:spPr>
          <a:xfrm>
            <a:off x="6235545" y="2010320"/>
            <a:ext cx="360902" cy="30452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879" tIns="51440" rIns="102879" bIns="51440" rtlCol="0" anchor="ctr"/>
          <a:lstStyle/>
          <a:p>
            <a:pPr algn="ctr"/>
            <a:endParaRPr lang="es-EC"/>
          </a:p>
        </p:txBody>
      </p:sp>
      <p:sp>
        <p:nvSpPr>
          <p:cNvPr id="70" name="69 CuadroTexto"/>
          <p:cNvSpPr txBox="1"/>
          <p:nvPr/>
        </p:nvSpPr>
        <p:spPr>
          <a:xfrm>
            <a:off x="6442209" y="2897488"/>
            <a:ext cx="1313664" cy="1211880"/>
          </a:xfrm>
          <a:prstGeom prst="rect">
            <a:avLst/>
          </a:prstGeom>
          <a:noFill/>
        </p:spPr>
        <p:txBody>
          <a:bodyPr wrap="square" lIns="102879" tIns="51440" rIns="102879" bIns="51440" rtlCol="0">
            <a:spAutoFit/>
          </a:bodyPr>
          <a:lstStyle/>
          <a:p>
            <a:pPr algn="ctr"/>
            <a:r>
              <a:rPr lang="es-EC" sz="1800" dirty="0" smtClean="0"/>
              <a:t>Paciente sin referente familiar al alta</a:t>
            </a:r>
            <a:endParaRPr lang="es-EC" sz="1800" dirty="0"/>
          </a:p>
        </p:txBody>
      </p:sp>
      <p:cxnSp>
        <p:nvCxnSpPr>
          <p:cNvPr id="79" name="78 Conector recto de flecha"/>
          <p:cNvCxnSpPr>
            <a:stCxn id="42" idx="0"/>
            <a:endCxn id="41" idx="2"/>
          </p:cNvCxnSpPr>
          <p:nvPr/>
        </p:nvCxnSpPr>
        <p:spPr>
          <a:xfrm flipH="1" flipV="1">
            <a:off x="4376126" y="4056923"/>
            <a:ext cx="10668" cy="646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1" idx="0"/>
            <a:endCxn id="43" idx="2"/>
          </p:cNvCxnSpPr>
          <p:nvPr/>
        </p:nvCxnSpPr>
        <p:spPr>
          <a:xfrm flipV="1">
            <a:off x="4376126" y="2530302"/>
            <a:ext cx="0" cy="591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266306" y="2342513"/>
            <a:ext cx="1162409" cy="1581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2879" tIns="51440" rIns="102879" bIns="51440" rtlCol="0">
            <a:spAutoFit/>
          </a:bodyPr>
          <a:lstStyle/>
          <a:p>
            <a:pPr algn="ctr"/>
            <a:r>
              <a:rPr lang="es-EC" sz="1600" dirty="0" smtClean="0"/>
              <a:t>Población adulta mayor adscrita al centro de salud</a:t>
            </a:r>
            <a:endParaRPr lang="es-EC" sz="1600" dirty="0"/>
          </a:p>
        </p:txBody>
      </p:sp>
      <p:pic>
        <p:nvPicPr>
          <p:cNvPr id="24" name="Picture 4" descr="http://icdn.pro/images/es/c/o/coche-de-transporte-de-ambulancia-de-emergencia-del-vehiculo-icono-6274-1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375" y="6110228"/>
            <a:ext cx="1154306" cy="1154307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3260327" y="612872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Atención por emergencia</a:t>
            </a:r>
            <a:endParaRPr lang="es-EC" sz="1400" dirty="0"/>
          </a:p>
        </p:txBody>
      </p:sp>
      <p:sp>
        <p:nvSpPr>
          <p:cNvPr id="27" name="26 Flecha curvada hacia la derecha"/>
          <p:cNvSpPr/>
          <p:nvPr/>
        </p:nvSpPr>
        <p:spPr>
          <a:xfrm>
            <a:off x="2593127" y="1795273"/>
            <a:ext cx="223386" cy="184029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8" name="27 Flecha curvada hacia la derecha"/>
          <p:cNvSpPr/>
          <p:nvPr/>
        </p:nvSpPr>
        <p:spPr>
          <a:xfrm rot="213590">
            <a:off x="2369030" y="1802237"/>
            <a:ext cx="336114" cy="35977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 rot="19625962">
            <a:off x="6917806" y="4068068"/>
            <a:ext cx="259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Atención integral en salud </a:t>
            </a:r>
            <a:endParaRPr lang="es-EC" sz="1400" dirty="0"/>
          </a:p>
        </p:txBody>
      </p:sp>
      <p:sp>
        <p:nvSpPr>
          <p:cNvPr id="30" name="9 CuadroTexto"/>
          <p:cNvSpPr txBox="1"/>
          <p:nvPr/>
        </p:nvSpPr>
        <p:spPr>
          <a:xfrm>
            <a:off x="6698255" y="5101006"/>
            <a:ext cx="3352026" cy="2031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/>
              <a:t>Valoración Geriátrica Integral 1 vez /año y seguimiento o referencia según factores de riesgo o presencia de morbilidad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Acciones de promoción de la salud  y prevención con individuos y grupos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Atención de morbilidad, rehabilitación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Provisión de medicamentos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Inmunizaciones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Cuidados paliativos</a:t>
            </a:r>
          </a:p>
        </p:txBody>
      </p:sp>
      <p:cxnSp>
        <p:nvCxnSpPr>
          <p:cNvPr id="33" name="32 Conector recto de flecha"/>
          <p:cNvCxnSpPr>
            <a:stCxn id="42" idx="1"/>
            <a:endCxn id="88" idx="2"/>
          </p:cNvCxnSpPr>
          <p:nvPr/>
        </p:nvCxnSpPr>
        <p:spPr>
          <a:xfrm flipH="1" flipV="1">
            <a:off x="847511" y="3923725"/>
            <a:ext cx="1690531" cy="138561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 rot="2371678">
            <a:off x="808169" y="4604593"/>
            <a:ext cx="1780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Visitas domiciliarias</a:t>
            </a:r>
            <a:endParaRPr lang="es-EC" sz="1400" dirty="0"/>
          </a:p>
        </p:txBody>
      </p:sp>
      <p:sp>
        <p:nvSpPr>
          <p:cNvPr id="68" name="67 Rectángulo"/>
          <p:cNvSpPr/>
          <p:nvPr/>
        </p:nvSpPr>
        <p:spPr>
          <a:xfrm>
            <a:off x="180434" y="5406918"/>
            <a:ext cx="218612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/>
              <a:t>Acciones de promoción de la salud  y prevención de enfermedad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Atención de morbilidad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Inmunizaciones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/>
              <a:t>Cuidados paliativos</a:t>
            </a:r>
            <a:endParaRPr lang="es-ES" sz="1400" dirty="0"/>
          </a:p>
        </p:txBody>
      </p:sp>
      <p:sp>
        <p:nvSpPr>
          <p:cNvPr id="31" name="30 Flecha derecha">
            <a:hlinkClick r:id="" action="ppaction://noaction"/>
          </p:cNvPr>
          <p:cNvSpPr/>
          <p:nvPr/>
        </p:nvSpPr>
        <p:spPr>
          <a:xfrm>
            <a:off x="8405598" y="7264535"/>
            <a:ext cx="981382" cy="298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42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9079" y="1866900"/>
          <a:ext cx="10046335" cy="528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210050" y="425682"/>
            <a:ext cx="623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400" b="1" dirty="0" smtClean="0">
                <a:solidFill>
                  <a:srgbClr val="376092"/>
                </a:solidFill>
                <a:latin typeface="Arial"/>
                <a:ea typeface="+mj-ea"/>
                <a:cs typeface="Arial"/>
              </a:rPr>
              <a:t>ÍNDICE</a:t>
            </a:r>
            <a:endParaRPr lang="es-EC" sz="2400" b="1" dirty="0">
              <a:solidFill>
                <a:srgbClr val="376092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65426" y="0"/>
            <a:ext cx="5843607" cy="980822"/>
          </a:xfrm>
        </p:spPr>
        <p:txBody>
          <a:bodyPr>
            <a:normAutofit/>
          </a:bodyPr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84685" y="1047546"/>
          <a:ext cx="9750885" cy="63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402690" y="161320"/>
            <a:ext cx="7006343" cy="980822"/>
          </a:xfrm>
        </p:spPr>
        <p:txBody>
          <a:bodyPr>
            <a:noAutofit/>
          </a:bodyPr>
          <a:lstStyle/>
          <a:p>
            <a:r>
              <a:rPr lang="es-EC" dirty="0" smtClean="0"/>
              <a:t>CARACTERIZACIÓN DE  LAS PERSONAS ADULTAS MAYORES: </a:t>
            </a:r>
            <a:br>
              <a:rPr lang="es-EC" dirty="0" smtClean="0"/>
            </a:br>
            <a:r>
              <a:rPr lang="es-EC" b="0" dirty="0" smtClean="0"/>
              <a:t>Transición demográfica</a:t>
            </a:r>
            <a:endParaRPr lang="es-EC" b="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2069" y="1324584"/>
            <a:ext cx="500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Evolución población de personas adultas mayores 2013-2050 </a:t>
            </a:r>
            <a:endParaRPr lang="es-EC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6883" y="7232870"/>
            <a:ext cx="3105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CELADE, (población). Elaboración: MCDS</a:t>
            </a:r>
            <a:endParaRPr lang="es-EC" sz="1100" dirty="0"/>
          </a:p>
        </p:txBody>
      </p:sp>
      <p:graphicFrame>
        <p:nvGraphicFramePr>
          <p:cNvPr id="18" name="4 Gráfico"/>
          <p:cNvGraphicFramePr/>
          <p:nvPr/>
        </p:nvGraphicFramePr>
        <p:xfrm>
          <a:off x="0" y="2386179"/>
          <a:ext cx="4947278" cy="391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Diagrama"/>
          <p:cNvGraphicFramePr/>
          <p:nvPr/>
        </p:nvGraphicFramePr>
        <p:xfrm>
          <a:off x="5244161" y="2120770"/>
          <a:ext cx="5009595" cy="527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5406941" y="1289773"/>
            <a:ext cx="500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A medida que aumenta la edad de las personas adultas mayores incrementa su deterioro y sus condiciones de vulnerabilidad:</a:t>
            </a:r>
            <a:endParaRPr lang="es-EC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95129" y="6266974"/>
            <a:ext cx="61225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5%</a:t>
            </a:r>
          </a:p>
          <a:p>
            <a:pPr algn="ctr"/>
            <a:r>
              <a:rPr lang="es-EC" sz="1200" dirty="0" smtClean="0"/>
              <a:t>2015</a:t>
            </a:r>
            <a:endParaRPr lang="es-EC" sz="1200" dirty="0"/>
          </a:p>
        </p:txBody>
      </p:sp>
      <p:cxnSp>
        <p:nvCxnSpPr>
          <p:cNvPr id="14" name="13 Conector recto de flecha"/>
          <p:cNvCxnSpPr/>
          <p:nvPr/>
        </p:nvCxnSpPr>
        <p:spPr>
          <a:xfrm rot="5400000" flipH="1" flipV="1">
            <a:off x="974736" y="6128526"/>
            <a:ext cx="264967" cy="1193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020957" y="6266974"/>
            <a:ext cx="61225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9%</a:t>
            </a:r>
          </a:p>
          <a:p>
            <a:pPr algn="ctr"/>
            <a:r>
              <a:rPr lang="es-EC" sz="1200" dirty="0" smtClean="0"/>
              <a:t>2027</a:t>
            </a:r>
            <a:endParaRPr lang="es-EC" sz="1200" dirty="0"/>
          </a:p>
        </p:txBody>
      </p:sp>
      <p:cxnSp>
        <p:nvCxnSpPr>
          <p:cNvPr id="17" name="16 Conector recto de flecha"/>
          <p:cNvCxnSpPr/>
          <p:nvPr/>
        </p:nvCxnSpPr>
        <p:spPr>
          <a:xfrm rot="5400000" flipH="1" flipV="1">
            <a:off x="2200564" y="6128526"/>
            <a:ext cx="264967" cy="1193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173899" y="6265948"/>
            <a:ext cx="61225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12%</a:t>
            </a:r>
          </a:p>
          <a:p>
            <a:pPr algn="ctr"/>
            <a:r>
              <a:rPr lang="es-EC" sz="1200" dirty="0" smtClean="0"/>
              <a:t>2038</a:t>
            </a:r>
            <a:endParaRPr lang="es-EC" sz="1200" dirty="0"/>
          </a:p>
        </p:txBody>
      </p:sp>
      <p:cxnSp>
        <p:nvCxnSpPr>
          <p:cNvPr id="20" name="19 Conector recto de flecha"/>
          <p:cNvCxnSpPr/>
          <p:nvPr/>
        </p:nvCxnSpPr>
        <p:spPr>
          <a:xfrm rot="5400000" flipH="1" flipV="1">
            <a:off x="3353506" y="6127500"/>
            <a:ext cx="264967" cy="1193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454056" y="6265948"/>
            <a:ext cx="61225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14%</a:t>
            </a:r>
          </a:p>
          <a:p>
            <a:pPr algn="ctr"/>
            <a:r>
              <a:rPr lang="es-EC" sz="1200" dirty="0" smtClean="0"/>
              <a:t>2050</a:t>
            </a:r>
            <a:endParaRPr lang="es-EC" sz="1200" dirty="0"/>
          </a:p>
        </p:txBody>
      </p:sp>
      <p:cxnSp>
        <p:nvCxnSpPr>
          <p:cNvPr id="24" name="23 Conector recto de flecha"/>
          <p:cNvCxnSpPr/>
          <p:nvPr/>
        </p:nvCxnSpPr>
        <p:spPr>
          <a:xfrm rot="5400000" flipH="1" flipV="1">
            <a:off x="4633663" y="6127500"/>
            <a:ext cx="264967" cy="1193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101254" y="6858161"/>
            <a:ext cx="3670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porcentaje de población adultos mayores / población total</a:t>
            </a:r>
            <a:endParaRPr lang="es-EC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91740" y="224384"/>
            <a:ext cx="7917293" cy="739290"/>
          </a:xfrm>
        </p:spPr>
        <p:txBody>
          <a:bodyPr>
            <a:normAutofit fontScale="90000"/>
          </a:bodyPr>
          <a:lstStyle/>
          <a:p>
            <a:r>
              <a:rPr lang="es-EC" sz="2400" dirty="0" smtClean="0"/>
              <a:t>EJES  DE LA  POLÍTICA  DE  </a:t>
            </a:r>
            <a:br>
              <a:rPr lang="es-EC" sz="2400" dirty="0" smtClean="0"/>
            </a:br>
            <a:r>
              <a:rPr lang="es-EC" sz="2400" dirty="0" smtClean="0"/>
              <a:t>PERSONAS  ADULTAS MAYORES </a:t>
            </a:r>
            <a:endParaRPr lang="es-EC" sz="2400" dirty="0"/>
          </a:p>
        </p:txBody>
      </p:sp>
      <p:grpSp>
        <p:nvGrpSpPr>
          <p:cNvPr id="2" name="4 Grupo"/>
          <p:cNvGrpSpPr/>
          <p:nvPr/>
        </p:nvGrpSpPr>
        <p:grpSpPr>
          <a:xfrm>
            <a:off x="1513156" y="6678231"/>
            <a:ext cx="7642507" cy="705456"/>
            <a:chOff x="0" y="1211337"/>
            <a:chExt cx="2366390" cy="906416"/>
          </a:xfrm>
        </p:grpSpPr>
        <p:sp>
          <p:nvSpPr>
            <p:cNvPr id="6" name="5 Rectángulo"/>
            <p:cNvSpPr/>
            <p:nvPr/>
          </p:nvSpPr>
          <p:spPr>
            <a:xfrm>
              <a:off x="0" y="1211337"/>
              <a:ext cx="2366390" cy="906416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0" y="1211337"/>
              <a:ext cx="2366390" cy="90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POLÍTICAS INTERGENERACIONALES</a:t>
              </a:r>
              <a:endParaRPr lang="es-EC" sz="1800" b="1" kern="1200" dirty="0"/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4123108" y="1208323"/>
            <a:ext cx="2236050" cy="673803"/>
            <a:chOff x="0" y="1969688"/>
            <a:chExt cx="2236050" cy="1116004"/>
          </a:xfrm>
          <a:solidFill>
            <a:schemeClr val="accent3"/>
          </a:solidFill>
        </p:grpSpPr>
        <p:sp>
          <p:nvSpPr>
            <p:cNvPr id="9" name="8 Rectángulo"/>
            <p:cNvSpPr/>
            <p:nvPr/>
          </p:nvSpPr>
          <p:spPr>
            <a:xfrm>
              <a:off x="0" y="1969688"/>
              <a:ext cx="2236050" cy="1116004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0" y="1969688"/>
              <a:ext cx="2236050" cy="1116004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 smtClean="0"/>
                <a:t>DETERIORO FÍSICO Y MENTAL</a:t>
              </a:r>
              <a:endParaRPr lang="es-EC" sz="1600" b="1" kern="1200" dirty="0"/>
            </a:p>
          </p:txBody>
        </p:sp>
      </p:grpSp>
      <p:grpSp>
        <p:nvGrpSpPr>
          <p:cNvPr id="5" name="10 Grupo"/>
          <p:cNvGrpSpPr/>
          <p:nvPr/>
        </p:nvGrpSpPr>
        <p:grpSpPr>
          <a:xfrm>
            <a:off x="1642696" y="1213809"/>
            <a:ext cx="2236050" cy="673803"/>
            <a:chOff x="2552816" y="1943642"/>
            <a:chExt cx="2236050" cy="1116004"/>
          </a:xfrm>
        </p:grpSpPr>
        <p:sp>
          <p:nvSpPr>
            <p:cNvPr id="12" name="11 Rectángulo"/>
            <p:cNvSpPr/>
            <p:nvPr/>
          </p:nvSpPr>
          <p:spPr>
            <a:xfrm>
              <a:off x="2552816" y="1943642"/>
              <a:ext cx="2236050" cy="1116004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552816" y="1943642"/>
              <a:ext cx="2236050" cy="11160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INGRESOS INSUFICIENTES </a:t>
              </a:r>
              <a:endParaRPr lang="es-EC" sz="1600" b="1" kern="1200" dirty="0"/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6686774" y="1182277"/>
            <a:ext cx="2236050" cy="673803"/>
            <a:chOff x="5101914" y="1943642"/>
            <a:chExt cx="2236050" cy="1116004"/>
          </a:xfrm>
        </p:grpSpPr>
        <p:sp>
          <p:nvSpPr>
            <p:cNvPr id="15" name="14 Rectángulo"/>
            <p:cNvSpPr/>
            <p:nvPr/>
          </p:nvSpPr>
          <p:spPr>
            <a:xfrm>
              <a:off x="5101914" y="1943642"/>
              <a:ext cx="2236050" cy="1116004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101914" y="1943642"/>
              <a:ext cx="2236050" cy="1116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latin typeface="+mn-lt"/>
                  <a:ea typeface="+mn-ea"/>
                  <a:cs typeface="+mn-cs"/>
                </a:rPr>
                <a:t>AISLAMIENTO Y MARGINACIÓN</a:t>
              </a:r>
              <a:endParaRPr lang="es-EC" sz="1600" b="1" kern="1200" dirty="0"/>
            </a:p>
          </p:txBody>
        </p:sp>
      </p:grpSp>
      <p:cxnSp>
        <p:nvCxnSpPr>
          <p:cNvPr id="31" name="30 Conector recto"/>
          <p:cNvCxnSpPr/>
          <p:nvPr/>
        </p:nvCxnSpPr>
        <p:spPr>
          <a:xfrm rot="5400000">
            <a:off x="4904631" y="8271750"/>
            <a:ext cx="4832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Flecha abajo"/>
          <p:cNvSpPr/>
          <p:nvPr/>
        </p:nvSpPr>
        <p:spPr>
          <a:xfrm>
            <a:off x="2271016" y="2538108"/>
            <a:ext cx="528665" cy="3925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abajo"/>
          <p:cNvSpPr/>
          <p:nvPr/>
        </p:nvSpPr>
        <p:spPr>
          <a:xfrm>
            <a:off x="5111930" y="2538108"/>
            <a:ext cx="528665" cy="392535"/>
          </a:xfrm>
          <a:prstGeom prst="downArrow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abajo"/>
          <p:cNvSpPr/>
          <p:nvPr/>
        </p:nvSpPr>
        <p:spPr>
          <a:xfrm>
            <a:off x="7801913" y="2519058"/>
            <a:ext cx="528665" cy="392535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uadroTexto"/>
          <p:cNvSpPr txBox="1"/>
          <p:nvPr/>
        </p:nvSpPr>
        <p:spPr>
          <a:xfrm>
            <a:off x="1494106" y="1988882"/>
            <a:ext cx="7504918" cy="369332"/>
          </a:xfrm>
          <a:prstGeom prst="rect">
            <a:avLst/>
          </a:prstGeom>
          <a:noFill/>
          <a:ln w="34925">
            <a:solidFill>
              <a:schemeClr val="accent3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/>
              <a:t>DEPENDENCIA, DESIGUALDAD, VULNERABILIDAD</a:t>
            </a:r>
            <a:endParaRPr lang="es-EC" sz="1800" b="1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330512" y="3100517"/>
          <a:ext cx="7923833" cy="464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562219" y="440039"/>
            <a:ext cx="6625453" cy="776783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accent2"/>
                </a:solidFill>
              </a:rPr>
              <a:t>INGRESOS: </a:t>
            </a:r>
            <a:br>
              <a:rPr lang="es-EC" sz="2400" dirty="0" smtClean="0">
                <a:solidFill>
                  <a:schemeClr val="accent2"/>
                </a:solidFill>
              </a:rPr>
            </a:br>
            <a:r>
              <a:rPr lang="es-EC" sz="2400" b="0" dirty="0" smtClean="0">
                <a:solidFill>
                  <a:schemeClr val="accent2"/>
                </a:solidFill>
              </a:rPr>
              <a:t>Caracterización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32317" y="5762445"/>
            <a:ext cx="910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 (1) Proyecciones de Población INEC. (2) Registros administrativos de los institutos de seguridad social. Elaboración: Gerencia de Seguridad Social Dic 14. MIES Feb 15.</a:t>
            </a:r>
          </a:p>
          <a:p>
            <a:r>
              <a:rPr lang="es-EC" sz="1100" dirty="0" smtClean="0"/>
              <a:t>Nota: El total de adultos mayores con pensión contributiva corresponde  352.027 (33%), no contributiva  543.715(50,0%), sin pensión 181.845(17%)   </a:t>
            </a:r>
          </a:p>
          <a:p>
            <a:r>
              <a:rPr lang="es-EC" sz="1100" dirty="0" smtClean="0"/>
              <a:t>El número de pensionistas  contributivos incluye a los de vejez, invalidez, viudedad y orfandad, del IESS, ISSFA, ISSPOL y SSC.</a:t>
            </a:r>
            <a:endParaRPr lang="es-EC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00052" y="6452557"/>
            <a:ext cx="854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Actualmente, las mujeres tienen menor acceso a pensión contributiva con respecto a los hombres. </a:t>
            </a:r>
            <a:endParaRPr lang="es-EC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00649225"/>
              </p:ext>
            </p:extLst>
          </p:nvPr>
        </p:nvGraphicFramePr>
        <p:xfrm>
          <a:off x="965668" y="1371601"/>
          <a:ext cx="8572476" cy="433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66450"/>
              </p:ext>
            </p:extLst>
          </p:nvPr>
        </p:nvGraphicFramePr>
        <p:xfrm>
          <a:off x="441986" y="1080764"/>
          <a:ext cx="9464422" cy="541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937760" y="251510"/>
            <a:ext cx="5462622" cy="559005"/>
          </a:xfrm>
        </p:spPr>
        <p:txBody>
          <a:bodyPr>
            <a:noAutofit/>
          </a:bodyPr>
          <a:lstStyle/>
          <a:p>
            <a:r>
              <a:rPr lang="es-EC" sz="2000" dirty="0" smtClean="0">
                <a:solidFill>
                  <a:schemeClr val="accent2"/>
                </a:solidFill>
              </a:rPr>
              <a:t>INGRESOS: </a:t>
            </a:r>
            <a:r>
              <a:rPr lang="es-EC" sz="2206" dirty="0" smtClean="0">
                <a:solidFill>
                  <a:schemeClr val="accent2"/>
                </a:solidFill>
              </a:rPr>
              <a:t>Proyección </a:t>
            </a:r>
            <a:r>
              <a:rPr lang="es-EC" sz="2206" dirty="0">
                <a:solidFill>
                  <a:schemeClr val="accent2"/>
                </a:solidFill>
              </a:rPr>
              <a:t>del número de adultos mayores  con </a:t>
            </a:r>
            <a:r>
              <a:rPr lang="es-EC" sz="2206" dirty="0" smtClean="0">
                <a:solidFill>
                  <a:schemeClr val="accent2"/>
                </a:solidFill>
              </a:rPr>
              <a:t>pensión contributiva </a:t>
            </a:r>
            <a:r>
              <a:rPr lang="es-EC" sz="2206" dirty="0">
                <a:solidFill>
                  <a:schemeClr val="accent2"/>
                </a:solidFill>
              </a:rPr>
              <a:t>(miles de personas)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9387" y="7132927"/>
            <a:ext cx="10041195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13" dirty="0"/>
              <a:t>Fuente:  Modelos actuariales de pensiones ILO-PENS adaptados por el MCDS. </a:t>
            </a:r>
          </a:p>
          <a:p>
            <a:r>
              <a:rPr lang="es-EC" sz="1213" dirty="0"/>
              <a:t>Elaboración: Gerencia de Seguridad Social. Información preliminar. Proyección de población de CELADE</a:t>
            </a:r>
          </a:p>
        </p:txBody>
      </p:sp>
      <p:cxnSp>
        <p:nvCxnSpPr>
          <p:cNvPr id="9" name="8 Conector recto"/>
          <p:cNvCxnSpPr/>
          <p:nvPr/>
        </p:nvCxnSpPr>
        <p:spPr>
          <a:xfrm rot="5400000" flipH="1" flipV="1">
            <a:off x="200038" y="3430171"/>
            <a:ext cx="2347940" cy="87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CuadroTexto"/>
          <p:cNvSpPr txBox="1"/>
          <p:nvPr/>
        </p:nvSpPr>
        <p:spPr>
          <a:xfrm>
            <a:off x="50081" y="1718987"/>
            <a:ext cx="2888541" cy="55145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544" b="1" dirty="0"/>
              <a:t>Con pensión contributiva: </a:t>
            </a:r>
            <a:r>
              <a:rPr lang="es-EC" sz="1544" b="1" dirty="0" smtClean="0"/>
              <a:t>33%</a:t>
            </a:r>
            <a:endParaRPr lang="es-EC" sz="1544" b="1" dirty="0"/>
          </a:p>
        </p:txBody>
      </p:sp>
      <p:sp>
        <p:nvSpPr>
          <p:cNvPr id="8" name="4 CuadroTexto"/>
          <p:cNvSpPr txBox="1"/>
          <p:nvPr/>
        </p:nvSpPr>
        <p:spPr>
          <a:xfrm>
            <a:off x="179387" y="6406497"/>
            <a:ext cx="10083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dirty="0"/>
              <a:t>La progresiva ampliación de cobertura empezará a tener efectos luego de 15 años al incrementar el número de adultos mayores con pensión contributiva.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61560" y="6187440"/>
            <a:ext cx="24231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900" dirty="0" smtClean="0"/>
              <a:t>Sin pensión contributiva 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21916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578772" y="177086"/>
            <a:ext cx="6830261" cy="980822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accent2"/>
                </a:solidFill>
              </a:rPr>
              <a:t>INGRESOS: </a:t>
            </a:r>
            <a:br>
              <a:rPr lang="es-EC" sz="2400" dirty="0" smtClean="0">
                <a:solidFill>
                  <a:schemeClr val="accent2"/>
                </a:solidFill>
              </a:rPr>
            </a:br>
            <a:r>
              <a:rPr lang="es-EC" sz="2400" b="0" dirty="0" smtClean="0">
                <a:solidFill>
                  <a:schemeClr val="accent2"/>
                </a:solidFill>
              </a:rPr>
              <a:t>Beneficios y subsidios</a:t>
            </a:r>
            <a:endParaRPr lang="es-EC" sz="2400" b="0" dirty="0">
              <a:solidFill>
                <a:schemeClr val="accent2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15129904"/>
              </p:ext>
            </p:extLst>
          </p:nvPr>
        </p:nvGraphicFramePr>
        <p:xfrm>
          <a:off x="5007349" y="1150618"/>
          <a:ext cx="56700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51006340"/>
              </p:ext>
            </p:extLst>
          </p:nvPr>
        </p:nvGraphicFramePr>
        <p:xfrm>
          <a:off x="61800" y="1229448"/>
          <a:ext cx="5568984" cy="53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Título"/>
          <p:cNvSpPr txBox="1">
            <a:spLocks/>
          </p:cNvSpPr>
          <p:nvPr/>
        </p:nvSpPr>
        <p:spPr>
          <a:xfrm>
            <a:off x="320553" y="1522191"/>
            <a:ext cx="4853152" cy="795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51420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Población adulta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 mayor con 1 ó + limitaciones para realizar Actividades Básicas de la Vida Diaria ABVD y Actividades Instrumentales de la Vida Diaria, AIVD por grupo de edad</a:t>
            </a:r>
            <a:endParaRPr kumimoji="0" lang="es-EC" sz="6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139494" y="6700345"/>
            <a:ext cx="1713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Fuente: Encuesta SABE-Programa Aliméntate Ecuador – MIES, 2010</a:t>
            </a:r>
            <a:endParaRPr lang="es-EC" sz="1100" dirty="0"/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5543029" y="2546125"/>
            <a:ext cx="4853152" cy="52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514207" fontAlgn="auto">
              <a:spcAft>
                <a:spcPts val="0"/>
              </a:spcAft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Proporción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/>
              </a:rPr>
              <a:t> de </a:t>
            </a:r>
            <a:r>
              <a:rPr lang="es-EC" sz="1600" b="1" dirty="0" smtClean="0"/>
              <a:t>personas adultas mayores que viven solas</a:t>
            </a:r>
            <a:endParaRPr kumimoji="0" lang="es-EC" sz="16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graphicFrame>
        <p:nvGraphicFramePr>
          <p:cNvPr id="11" name="7 Gráfico"/>
          <p:cNvGraphicFramePr/>
          <p:nvPr/>
        </p:nvGraphicFramePr>
        <p:xfrm>
          <a:off x="173422" y="2546125"/>
          <a:ext cx="5391806" cy="375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 Título"/>
          <p:cNvSpPr>
            <a:spLocks noGrp="1"/>
          </p:cNvSpPr>
          <p:nvPr>
            <p:ph type="title"/>
          </p:nvPr>
        </p:nvSpPr>
        <p:spPr>
          <a:xfrm>
            <a:off x="2747130" y="273347"/>
            <a:ext cx="7543282" cy="980822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PROTECCIÓN SOCIAL: </a:t>
            </a:r>
            <a:b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C" b="0" dirty="0" smtClean="0">
                <a:solidFill>
                  <a:schemeClr val="accent3">
                    <a:lumMod val="75000"/>
                  </a:schemeClr>
                </a:solidFill>
              </a:rPr>
              <a:t>Caracterización</a:t>
            </a: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2 Gráfico"/>
          <p:cNvGraphicFramePr/>
          <p:nvPr>
            <p:extLst>
              <p:ext uri="{D42A27DB-BD31-4B8C-83A1-F6EECF244321}">
                <p14:modId xmlns:p14="http://schemas.microsoft.com/office/powerpoint/2010/main" val="4046269805"/>
              </p:ext>
            </p:extLst>
          </p:nvPr>
        </p:nvGraphicFramePr>
        <p:xfrm>
          <a:off x="5360276" y="3177105"/>
          <a:ext cx="4716790" cy="312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5686996" y="1474893"/>
            <a:ext cx="4603416" cy="7642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>
                <a:solidFill>
                  <a:schemeClr val="tx1"/>
                </a:solidFill>
              </a:rPr>
              <a:t>16,4% de Adultos Mayores ha sufrido violencia psicológica. </a:t>
            </a:r>
          </a:p>
          <a:p>
            <a:pPr lvl="0" algn="ctr"/>
            <a:r>
              <a:rPr lang="es-EC" sz="1400" b="1" dirty="0" smtClean="0">
                <a:solidFill>
                  <a:schemeClr val="tx1"/>
                </a:solidFill>
              </a:rPr>
              <a:t>7,2 sufrió daño físico y 3% violencia sexual.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8830" y="6298678"/>
            <a:ext cx="7329936" cy="11918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Actividades básicas de la vida diaria: </a:t>
            </a:r>
            <a:r>
              <a:rPr lang="es-EC" sz="1600" dirty="0" smtClean="0"/>
              <a:t>comer, controlar esfínteres, usar el retrete, vestirse, bañarse, trasladarse, etc.</a:t>
            </a:r>
          </a:p>
          <a:p>
            <a:r>
              <a:rPr lang="es-EC" sz="1600" b="1" dirty="0" smtClean="0"/>
              <a:t>Actividades instrumentales de la vida diaria: </a:t>
            </a:r>
            <a:r>
              <a:rPr lang="es-EC" sz="1600" dirty="0" smtClean="0"/>
              <a:t>realizar llamadas telefónicas, comprar, cocinar, cuidar la casa, utilizar transporte, manejar dinero, etc.</a:t>
            </a:r>
            <a:endParaRPr lang="es-EC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</TotalTime>
  <Words>1783</Words>
  <Application>Microsoft Office PowerPoint</Application>
  <PresentationFormat>Personalizado</PresentationFormat>
  <Paragraphs>312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POLÍTICA PARA PERSONAS ADULTAS MAYORES  Marzo 2015 </vt:lpstr>
      <vt:lpstr>Presentación de PowerPoint</vt:lpstr>
      <vt:lpstr>OBJETIVOS</vt:lpstr>
      <vt:lpstr>CARACTERIZACIÓN DE  LAS PERSONAS ADULTAS MAYORES:  Transición demográfica</vt:lpstr>
      <vt:lpstr>EJES  DE LA  POLÍTICA  DE   PERSONAS  ADULTAS MAYORES </vt:lpstr>
      <vt:lpstr>INGRESOS:  Caracterización</vt:lpstr>
      <vt:lpstr>INGRESOS: Proyección del número de adultos mayores  con pensión contributiva (miles de personas)</vt:lpstr>
      <vt:lpstr>INGRESOS:  Beneficios y subsidios</vt:lpstr>
      <vt:lpstr>PROTECCIÓN SOCIAL:  Caracterización </vt:lpstr>
      <vt:lpstr>PROTECCIÓN SOCIAL:   Acompañamiento y cuidado</vt:lpstr>
      <vt:lpstr>PROTECCIÓN SOCIAL:  Distribución territorial de los servicios protección social para personas adultas mayores: MIES</vt:lpstr>
      <vt:lpstr>PROTECCIÓN SOCIAL:  Centros gerontológicos residenciales</vt:lpstr>
      <vt:lpstr>PROTECCIÓN SOCIAL:  Centros gerontológicos diurnos</vt:lpstr>
      <vt:lpstr>PROTECCIÓN SOCIAL:  Visita domiciliaria</vt:lpstr>
      <vt:lpstr>PROTECCIÓN SOCIAL: Espacios Alternativos</vt:lpstr>
      <vt:lpstr>SALUD:   Caracterización</vt:lpstr>
      <vt:lpstr>SALUD: Modelo de gestión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SOCIALES DIGNOS</dc:title>
  <dc:creator>iMac</dc:creator>
  <cp:lastModifiedBy>usuario</cp:lastModifiedBy>
  <cp:revision>650</cp:revision>
  <dcterms:created xsi:type="dcterms:W3CDTF">2012-12-28T14:50:00Z</dcterms:created>
  <dcterms:modified xsi:type="dcterms:W3CDTF">2015-04-16T13:53:33Z</dcterms:modified>
</cp:coreProperties>
</file>